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70" r:id="rId6"/>
    <p:sldId id="271" r:id="rId7"/>
    <p:sldId id="267" r:id="rId8"/>
    <p:sldId id="265" r:id="rId9"/>
    <p:sldId id="258" r:id="rId10"/>
    <p:sldId id="259" r:id="rId11"/>
    <p:sldId id="266" r:id="rId12"/>
    <p:sldId id="268" r:id="rId13"/>
    <p:sldId id="269" r:id="rId14"/>
    <p:sldId id="263" r:id="rId15"/>
  </p:sldIdLst>
  <p:sldSz cx="12192000" cy="6858000"/>
  <p:notesSz cx="6858000" cy="9144000"/>
  <p:embeddedFontLst>
    <p:embeddedFont>
      <p:font typeface="Stolzl Bold" panose="00000800000000000000" charset="-18"/>
      <p:bold r:id="rId17"/>
    </p:embeddedFont>
    <p:embeddedFont>
      <p:font typeface="Stolzl Book" panose="00000500000000000000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1/present-simple-present-continuous/" TargetMode="External"/><Relationship Id="rId2" Type="http://schemas.openxmlformats.org/officeDocument/2006/relationships/hyperlink" Target="https://www.grammar.cl/Games/Present_vs_Progressiv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8Gv0H-vPoD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rammar.cl/Notes/Present_Tense_Progressive_Tens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157664"/>
            <a:ext cx="5891212" cy="2014537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Stolzl Bold" panose="00000800000000000000" pitchFamily="50" charset="-18"/>
              </a:rPr>
              <a:t>Present Simple </a:t>
            </a:r>
            <a:r>
              <a:rPr lang="hr-HR" sz="3600" dirty="0" err="1">
                <a:latin typeface="Stolzl Bold" panose="00000800000000000000" pitchFamily="50" charset="-18"/>
              </a:rPr>
              <a:t>and</a:t>
            </a:r>
            <a:r>
              <a:rPr lang="hr-HR" sz="3600" dirty="0">
                <a:latin typeface="Stolzl Bold" panose="00000800000000000000" pitchFamily="50" charset="-18"/>
              </a:rPr>
              <a:t> </a:t>
            </a:r>
            <a:r>
              <a:rPr lang="hr-HR" sz="3600" dirty="0" err="1">
                <a:latin typeface="Stolzl Bold" panose="00000800000000000000" pitchFamily="50" charset="-18"/>
              </a:rPr>
              <a:t>Continuous</a:t>
            </a:r>
            <a:endParaRPr lang="hr-HR" sz="3600" dirty="0">
              <a:latin typeface="Stolzl Book" panose="00000500000000000000" pitchFamily="50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81A06-7363-1A9F-2DBE-2F94F521BC30}"/>
              </a:ext>
            </a:extLst>
          </p:cNvPr>
          <p:cNvSpPr txBox="1"/>
          <p:nvPr/>
        </p:nvSpPr>
        <p:spPr>
          <a:xfrm>
            <a:off x="6276974" y="2105561"/>
            <a:ext cx="4805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FOR IT</a:t>
            </a:r>
            <a:endParaRPr lang="hr-BA" sz="4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BA" sz="4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2</a:t>
            </a:r>
            <a:r>
              <a:rPr lang="en-GB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GRAMMAR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1B9A9A-B997-1DF3-B3AB-ABF88A08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8B6F30-4CF3-5D4A-EE8F-57BFFFB2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hlinkClick r:id="rId2"/>
            </a:endParaRPr>
          </a:p>
          <a:p>
            <a:r>
              <a:rPr lang="en-GB" sz="1800" dirty="0">
                <a:solidFill>
                  <a:srgbClr val="0563C1"/>
                </a:solidFill>
                <a:latin typeface="+mn-lt"/>
                <a:hlinkClick r:id="rId3"/>
              </a:rPr>
              <a:t>https://test-english.com/grammar-points/b1/present-simple-present-continuous/</a:t>
            </a:r>
            <a:endParaRPr lang="hr-BA" sz="1800" dirty="0">
              <a:solidFill>
                <a:srgbClr val="0563C1"/>
              </a:solidFill>
              <a:latin typeface="+mn-lt"/>
            </a:endParaRPr>
          </a:p>
          <a:p>
            <a:endParaRPr lang="hr-HR" sz="1800" dirty="0">
              <a:latin typeface="+mn-lt"/>
              <a:hlinkClick r:id="rId2"/>
            </a:endParaRPr>
          </a:p>
          <a:p>
            <a:r>
              <a:rPr lang="en-GB" sz="1800" dirty="0">
                <a:latin typeface="+mn-lt"/>
                <a:hlinkClick r:id="rId2"/>
              </a:rPr>
              <a:t>https://www.grammar.cl/Games/Present_vs_Progressive.htm</a:t>
            </a:r>
            <a:r>
              <a:rPr lang="hr-HR" sz="1800" dirty="0">
                <a:latin typeface="+mn-lt"/>
              </a:rPr>
              <a:t>  </a:t>
            </a:r>
          </a:p>
          <a:p>
            <a:endParaRPr lang="hr-BA" sz="1800" dirty="0">
              <a:latin typeface="+mn-lt"/>
            </a:endParaRPr>
          </a:p>
          <a:p>
            <a:r>
              <a:rPr lang="hr-BA" sz="1800" dirty="0">
                <a:latin typeface="+mn-lt"/>
              </a:rPr>
              <a:t>Murphy, R. (2019). English </a:t>
            </a:r>
            <a:r>
              <a:rPr lang="hr-BA" sz="1800" dirty="0" err="1">
                <a:latin typeface="+mn-lt"/>
              </a:rPr>
              <a:t>Grammar</a:t>
            </a:r>
            <a:r>
              <a:rPr lang="hr-BA" sz="1800" dirty="0">
                <a:latin typeface="+mn-lt"/>
              </a:rPr>
              <a:t> </a:t>
            </a:r>
            <a:r>
              <a:rPr lang="hr-BA" sz="1800" dirty="0" err="1">
                <a:latin typeface="+mn-lt"/>
              </a:rPr>
              <a:t>in</a:t>
            </a:r>
            <a:r>
              <a:rPr lang="hr-BA" sz="1800" dirty="0">
                <a:latin typeface="+mn-lt"/>
              </a:rPr>
              <a:t> Use (</a:t>
            </a:r>
            <a:r>
              <a:rPr lang="hr-BA" sz="1800" dirty="0" err="1">
                <a:latin typeface="+mn-lt"/>
              </a:rPr>
              <a:t>Units</a:t>
            </a:r>
            <a:r>
              <a:rPr lang="hr-BA" sz="1800" dirty="0">
                <a:latin typeface="+mn-lt"/>
              </a:rPr>
              <a:t> 1-4)</a:t>
            </a:r>
            <a:endParaRPr lang="en-GB" sz="18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89FA4-A3FB-31AC-7238-BB45A4E7FAF7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 err="1">
                <a:solidFill>
                  <a:schemeClr val="bg2"/>
                </a:solidFill>
              </a:rPr>
              <a:t>Sources</a:t>
            </a:r>
            <a:r>
              <a:rPr lang="hr-HR" dirty="0">
                <a:solidFill>
                  <a:schemeClr val="bg2"/>
                </a:solidFill>
              </a:rPr>
              <a:t> for </a:t>
            </a:r>
            <a:r>
              <a:rPr lang="hr-HR" dirty="0" err="1">
                <a:solidFill>
                  <a:schemeClr val="bg2"/>
                </a:solidFill>
              </a:rPr>
              <a:t>practice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BB5260-625E-D952-D30B-7300A121A6D9}"/>
              </a:ext>
            </a:extLst>
          </p:cNvPr>
          <p:cNvSpPr txBox="1">
            <a:spLocks/>
          </p:cNvSpPr>
          <p:nvPr/>
        </p:nvSpPr>
        <p:spPr>
          <a:xfrm>
            <a:off x="6183086" y="1894114"/>
            <a:ext cx="5872065" cy="1680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sz="4400" i="1"/>
              <a:t>#neverstoplearning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61F64-98C5-C9F3-33BC-597A70FC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7" y="129829"/>
            <a:ext cx="9890449" cy="65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EAE8-3E82-3BE2-5999-00460147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err="1"/>
              <a:t>Why</a:t>
            </a:r>
            <a:r>
              <a:rPr lang="hr-BA" dirty="0"/>
              <a:t> do </a:t>
            </a:r>
            <a:r>
              <a:rPr lang="hr-BA" dirty="0" err="1"/>
              <a:t>we</a:t>
            </a:r>
            <a:r>
              <a:rPr lang="hr-BA" dirty="0"/>
              <a:t> </a:t>
            </a:r>
            <a:r>
              <a:rPr lang="hr-BA" dirty="0" err="1"/>
              <a:t>learn</a:t>
            </a:r>
            <a:r>
              <a:rPr lang="hr-BA" dirty="0"/>
              <a:t> </a:t>
            </a:r>
            <a:r>
              <a:rPr lang="hr-BA" dirty="0" err="1"/>
              <a:t>grammar</a:t>
            </a:r>
            <a:r>
              <a:rPr lang="hr-BA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6707-6183-5715-C933-7930B89A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https://www.youtube.com/watch?v=8Gv0H-vPoDc</a:t>
            </a:r>
            <a:endParaRPr lang="hr-BA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D2B02-9F87-66DA-4C2F-B12D03CF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6" t="24652" r="37092" b="28164"/>
          <a:stretch/>
        </p:blipFill>
        <p:spPr>
          <a:xfrm>
            <a:off x="2034073" y="2558435"/>
            <a:ext cx="7257566" cy="35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48691B-C74E-C835-86D7-BABAAF58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BEC59D-B5E2-497C-7A61-02F89F4159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84A293-A8FE-9304-31C5-5E44AB32A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5DD0E71-1A17-09D3-472E-2CE615E626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8774AD-3BAC-FD1A-1A82-A4716C65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BE0767C-E8E8-802A-4397-A400C016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709358"/>
            <a:ext cx="10409986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PRESENT SIMPLE – FORM</a:t>
            </a:r>
          </a:p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sz="2000" b="1" dirty="0"/>
              <a:t>We use the base form of the verb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write, play, see, do, have, etc.</a:t>
            </a:r>
          </a:p>
          <a:p>
            <a:r>
              <a:rPr lang="hr-HR" sz="2000" b="1" dirty="0"/>
              <a:t>The form for </a:t>
            </a:r>
            <a:r>
              <a:rPr lang="hr-HR" sz="2000" b="1" i="1" dirty="0"/>
              <a:t>he, she, it </a:t>
            </a:r>
            <a:r>
              <a:rPr lang="hr-HR" sz="2000" b="1" dirty="0"/>
              <a:t>ends with –s </a:t>
            </a:r>
            <a:r>
              <a:rPr lang="hr-HR" sz="2000" dirty="0">
                <a:sym typeface="Wingdings" panose="05000000000000000000" pitchFamily="2" charset="2"/>
              </a:rPr>
              <a:t> play – plays, cry – cries, switch – switches, be – is, do – does, have - has</a:t>
            </a:r>
          </a:p>
          <a:p>
            <a:r>
              <a:rPr lang="hr-HR" sz="2000" b="1" dirty="0">
                <a:sym typeface="Wingdings" panose="05000000000000000000" pitchFamily="2" charset="2"/>
              </a:rPr>
              <a:t>Questions have </a:t>
            </a:r>
            <a:r>
              <a:rPr lang="hr-HR" sz="2000" b="1" i="1" dirty="0">
                <a:sym typeface="Wingdings" panose="05000000000000000000" pitchFamily="2" charset="2"/>
              </a:rPr>
              <a:t>do</a:t>
            </a:r>
            <a:r>
              <a:rPr lang="hr-HR" sz="2000" b="1" dirty="0">
                <a:sym typeface="Wingdings" panose="05000000000000000000" pitchFamily="2" charset="2"/>
              </a:rPr>
              <a:t> or </a:t>
            </a:r>
            <a:r>
              <a:rPr lang="hr-HR" sz="2000" b="1" i="1" dirty="0">
                <a:sym typeface="Wingdings" panose="05000000000000000000" pitchFamily="2" charset="2"/>
              </a:rPr>
              <a:t>does</a:t>
            </a:r>
            <a:r>
              <a:rPr lang="hr-HR" sz="2000" b="1" dirty="0">
                <a:sym typeface="Wingdings" panose="05000000000000000000" pitchFamily="2" charset="2"/>
              </a:rPr>
              <a:t> </a:t>
            </a:r>
            <a:r>
              <a:rPr lang="hr-HR" sz="2000" b="1" u="sng" dirty="0">
                <a:sym typeface="Wingdings" panose="05000000000000000000" pitchFamily="2" charset="2"/>
              </a:rPr>
              <a:t>before</a:t>
            </a:r>
            <a:r>
              <a:rPr lang="hr-HR" sz="2000" b="1" dirty="0">
                <a:sym typeface="Wingdings" panose="05000000000000000000" pitchFamily="2" charset="2"/>
              </a:rPr>
              <a:t> the subject </a:t>
            </a:r>
            <a:r>
              <a:rPr lang="hr-HR" sz="2000" dirty="0">
                <a:sym typeface="Wingdings" panose="05000000000000000000" pitchFamily="2" charset="2"/>
              </a:rPr>
              <a:t> </a:t>
            </a:r>
            <a:r>
              <a:rPr lang="hr-HR" sz="2000" i="1" dirty="0">
                <a:sym typeface="Wingdings" panose="05000000000000000000" pitchFamily="2" charset="2"/>
              </a:rPr>
              <a:t>Do you work? Does he/she work? Where do you work?</a:t>
            </a:r>
          </a:p>
          <a:p>
            <a:r>
              <a:rPr lang="hr-HR" sz="2000" b="1" dirty="0">
                <a:sym typeface="Wingdings" panose="05000000000000000000" pitchFamily="2" charset="2"/>
              </a:rPr>
              <a:t>Negative statements have </a:t>
            </a:r>
            <a:r>
              <a:rPr lang="hr-HR" sz="2000" b="1" i="1" dirty="0">
                <a:sym typeface="Wingdings" panose="05000000000000000000" pitchFamily="2" charset="2"/>
              </a:rPr>
              <a:t>do not/don’t </a:t>
            </a:r>
            <a:r>
              <a:rPr lang="hr-HR" sz="2000" b="1" dirty="0">
                <a:sym typeface="Wingdings" panose="05000000000000000000" pitchFamily="2" charset="2"/>
              </a:rPr>
              <a:t>or </a:t>
            </a:r>
            <a:r>
              <a:rPr lang="hr-HR" sz="2000" b="1" i="1" dirty="0">
                <a:sym typeface="Wingdings" panose="05000000000000000000" pitchFamily="2" charset="2"/>
              </a:rPr>
              <a:t>does not/doesn’t </a:t>
            </a:r>
            <a:r>
              <a:rPr lang="hr-HR" sz="2000" b="1" dirty="0">
                <a:sym typeface="Wingdings" panose="05000000000000000000" pitchFamily="2" charset="2"/>
              </a:rPr>
              <a:t>after the subject </a:t>
            </a:r>
            <a:r>
              <a:rPr lang="hr-HR" sz="2000" dirty="0">
                <a:sym typeface="Wingdings" panose="05000000000000000000" pitchFamily="2" charset="2"/>
              </a:rPr>
              <a:t> I don’t work. He/She doesn’t work.</a:t>
            </a: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** The verb to be </a:t>
            </a:r>
            <a:r>
              <a:rPr lang="hr-HR" sz="2000" i="1" dirty="0">
                <a:sym typeface="Wingdings" panose="05000000000000000000" pitchFamily="2" charset="2"/>
              </a:rPr>
              <a:t> I am busy. He is not employed. Where are you from? 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PRESENT CONTINUOUS – FORM</a:t>
            </a:r>
          </a:p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r-HR" sz="1600" b="1" dirty="0"/>
              <a:t>It is made up of two parts:</a:t>
            </a:r>
            <a:r>
              <a:rPr lang="hr-HR" sz="1600" b="1" dirty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hr-HR" sz="1600" b="1" dirty="0">
                <a:sym typeface="Wingdings" panose="05000000000000000000" pitchFamily="2" charset="2"/>
              </a:rPr>
              <a:t>be + base form of verb + ing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1600" i="1" dirty="0">
                <a:sym typeface="Wingdings" panose="05000000000000000000" pitchFamily="2" charset="2"/>
              </a:rPr>
              <a:t>We </a:t>
            </a:r>
            <a:r>
              <a:rPr lang="hr-HR" sz="1600" b="1" i="1" dirty="0">
                <a:sym typeface="Wingdings" panose="05000000000000000000" pitchFamily="2" charset="2"/>
              </a:rPr>
              <a:t>are working </a:t>
            </a:r>
            <a:r>
              <a:rPr lang="hr-HR" sz="1600" i="1" dirty="0">
                <a:sym typeface="Wingdings" panose="05000000000000000000" pitchFamily="2" charset="2"/>
              </a:rPr>
              <a:t>on a very interesting project.</a:t>
            </a:r>
          </a:p>
          <a:p>
            <a:pPr marL="0" indent="0" algn="ctr">
              <a:buNone/>
            </a:pPr>
            <a:r>
              <a:rPr lang="hr-HR" sz="1600" b="1" u="sng" dirty="0">
                <a:sym typeface="Wingdings" panose="05000000000000000000" pitchFamily="2" charset="2"/>
              </a:rPr>
              <a:t>The verb </a:t>
            </a:r>
            <a:r>
              <a:rPr lang="hr-HR" sz="1600" b="1" i="1" u="sng" dirty="0">
                <a:sym typeface="Wingdings" panose="05000000000000000000" pitchFamily="2" charset="2"/>
              </a:rPr>
              <a:t>to be </a:t>
            </a:r>
            <a:r>
              <a:rPr lang="hr-HR" sz="1600" b="1" u="sng" dirty="0">
                <a:sym typeface="Wingdings" panose="05000000000000000000" pitchFamily="2" charset="2"/>
              </a:rPr>
              <a:t>changes with different subjects!</a:t>
            </a:r>
          </a:p>
          <a:p>
            <a:r>
              <a:rPr lang="hr-HR" sz="1600" b="1" dirty="0"/>
              <a:t>Q</a:t>
            </a:r>
            <a:r>
              <a:rPr lang="en-US" sz="1600" b="1" dirty="0" err="1"/>
              <a:t>uestions</a:t>
            </a:r>
            <a:r>
              <a:rPr lang="en-US" sz="1600" b="1" dirty="0"/>
              <a:t> are created by moving the verb BE to the beginning of the sentence</a:t>
            </a:r>
            <a:r>
              <a:rPr lang="en-US" sz="1600" dirty="0"/>
              <a:t>. </a:t>
            </a:r>
            <a:r>
              <a:rPr lang="hr-HR" sz="1600" dirty="0">
                <a:sym typeface="Wingdings" panose="05000000000000000000" pitchFamily="2" charset="2"/>
              </a:rPr>
              <a:t> </a:t>
            </a:r>
            <a:r>
              <a:rPr lang="hr-HR" sz="1600" i="1" dirty="0">
                <a:sym typeface="Wingdings" panose="05000000000000000000" pitchFamily="2" charset="2"/>
              </a:rPr>
              <a:t>Are you working on something interesting at the moment?  Why are you looking at me like that?</a:t>
            </a:r>
          </a:p>
          <a:p>
            <a:r>
              <a:rPr lang="hr-HR" sz="1600" b="1" dirty="0"/>
              <a:t>Negative statements </a:t>
            </a:r>
            <a:r>
              <a:rPr lang="en-US" sz="1600" b="1" dirty="0"/>
              <a:t>are formed by adding </a:t>
            </a:r>
            <a:r>
              <a:rPr lang="en-US" sz="1600" b="1" i="1" dirty="0"/>
              <a:t>not</a:t>
            </a:r>
            <a:r>
              <a:rPr lang="en-US" sz="1600" b="1" dirty="0"/>
              <a:t> after the verb BE</a:t>
            </a:r>
            <a:r>
              <a:rPr lang="hr-HR" sz="1600" i="1" dirty="0">
                <a:sym typeface="Wingdings" panose="05000000000000000000" pitchFamily="2" charset="2"/>
              </a:rPr>
              <a:t> We are not/aren’t working on anything special at the moment. </a:t>
            </a:r>
            <a:endParaRPr lang="hr-HR" sz="1600" dirty="0">
              <a:sym typeface="Wingdings" panose="05000000000000000000" pitchFamily="2" charset="2"/>
            </a:endParaRPr>
          </a:p>
          <a:p>
            <a:r>
              <a:rPr lang="hr-HR" sz="1600" b="1" dirty="0">
                <a:sym typeface="Wingdings" panose="05000000000000000000" pitchFamily="2" charset="2"/>
              </a:rPr>
              <a:t>Spelling rules</a:t>
            </a:r>
            <a:r>
              <a:rPr lang="hr-HR" sz="1600" dirty="0">
                <a:sym typeface="Wingdings" panose="05000000000000000000" pitchFamily="2" charset="2"/>
              </a:rPr>
              <a:t>: read – reading, play – playing, try –trying, leave – lea</a:t>
            </a:r>
            <a:r>
              <a:rPr lang="hr-HR" sz="1600" b="1" dirty="0">
                <a:sym typeface="Wingdings" panose="05000000000000000000" pitchFamily="2" charset="2"/>
              </a:rPr>
              <a:t>vi</a:t>
            </a:r>
            <a:r>
              <a:rPr lang="hr-HR" sz="1600" dirty="0">
                <a:sym typeface="Wingdings" panose="05000000000000000000" pitchFamily="2" charset="2"/>
              </a:rPr>
              <a:t>ng, sit – si</a:t>
            </a:r>
            <a:r>
              <a:rPr lang="hr-HR" sz="1600" b="1" dirty="0">
                <a:sym typeface="Wingdings" panose="05000000000000000000" pitchFamily="2" charset="2"/>
              </a:rPr>
              <a:t>tt</a:t>
            </a:r>
            <a:r>
              <a:rPr lang="hr-HR" sz="1600" dirty="0">
                <a:sym typeface="Wingdings" panose="05000000000000000000" pitchFamily="2" charset="2"/>
              </a:rPr>
              <a:t>ing, die - d</a:t>
            </a:r>
            <a:r>
              <a:rPr lang="hr-HR" sz="1600" b="1" dirty="0">
                <a:sym typeface="Wingdings" panose="05000000000000000000" pitchFamily="2" charset="2"/>
              </a:rPr>
              <a:t>yi</a:t>
            </a:r>
            <a:r>
              <a:rPr lang="hr-HR" sz="1600" dirty="0">
                <a:sym typeface="Wingdings" panose="05000000000000000000" pitchFamily="2" charset="2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51420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62144"/>
              </p:ext>
            </p:extLst>
          </p:nvPr>
        </p:nvGraphicFramePr>
        <p:xfrm>
          <a:off x="838200" y="1825625"/>
          <a:ext cx="10515600" cy="395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06729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35361867"/>
                    </a:ext>
                  </a:extLst>
                </a:gridCol>
              </a:tblGrid>
              <a:tr h="4005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PRESENT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PRESENT 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32571"/>
                  </a:ext>
                </a:extLst>
              </a:tr>
              <a:tr h="98767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things that are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true: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drink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things that are happening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ctr"/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Look, Mary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drinking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coffee.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39183"/>
                  </a:ext>
                </a:extLst>
              </a:tr>
              <a:tr h="158028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things that happen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the time, repeatedly, often, sometimes, never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</a:p>
                    <a:p>
                      <a:pPr algn="ctr"/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Sun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rises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east. 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tennis every Wednesday.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are happening around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not working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moment.  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trying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eat more vegetables.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59100"/>
                  </a:ext>
                </a:extLst>
              </a:tr>
              <a:tr h="987677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situations: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city of Zagreb.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are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changing/ trends: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 rates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rising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4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480683"/>
              </p:ext>
            </p:extLst>
          </p:nvPr>
        </p:nvGraphicFramePr>
        <p:xfrm>
          <a:off x="838200" y="1825625"/>
          <a:ext cx="10515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136610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99737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PRESENT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PRESENT 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happen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after another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wake up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7 every morning. Then 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up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a shower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 teeth.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longer background situations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contrast to a shorter one, esp. after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usually </a:t>
                      </a:r>
                      <a:r>
                        <a:rPr lang="en-US" sz="18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 Internet browser when I’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working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1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hr-HR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meaning ‘every time’: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always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silly mistakes in exams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hr-HR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used to make complaints and criticisms: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computer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always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crashing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 most inconvenient moments.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b="1" dirty="0"/>
                        <a:t>permanent</a:t>
                      </a:r>
                      <a:r>
                        <a:rPr lang="hr-HR" baseline="0" dirty="0"/>
                        <a:t> </a:t>
                      </a:r>
                      <a:r>
                        <a:rPr lang="hr-HR" b="1" baseline="0" dirty="0"/>
                        <a:t>quality</a:t>
                      </a:r>
                      <a:r>
                        <a:rPr lang="hr-HR" baseline="0" dirty="0"/>
                        <a:t> (verb to be)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r-HR" baseline="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she’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rude.</a:t>
                      </a:r>
                      <a:endParaRPr lang="hr-HR" i="1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b="1" dirty="0"/>
                        <a:t>temporary behaviour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r-HR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she’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being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rude</a:t>
                      </a:r>
                      <a:r>
                        <a:rPr lang="hr-HR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r-HR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7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Verbs not often used in the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Some verbs are normally used in the present simple and not in the present continuous. Here are some of them:</a:t>
            </a:r>
            <a:endParaRPr lang="hr-HR"/>
          </a:p>
          <a:p>
            <a:pPr marL="0" indent="0" algn="ctr">
              <a:buNone/>
            </a:pPr>
            <a:endParaRPr lang="en-US" dirty="0"/>
          </a:p>
          <a:p>
            <a:r>
              <a:rPr lang="en-GB" i="1" dirty="0"/>
              <a:t>know, suppose, think, understand</a:t>
            </a:r>
            <a:r>
              <a:rPr lang="en-GB" dirty="0"/>
              <a:t> (mental process verbs)</a:t>
            </a:r>
            <a:endParaRPr lang="en-US" dirty="0"/>
          </a:p>
          <a:p>
            <a:r>
              <a:rPr lang="en-GB" i="1" dirty="0"/>
              <a:t>admire, adore, detest, hate, like, respect</a:t>
            </a:r>
            <a:r>
              <a:rPr lang="en-GB" dirty="0"/>
              <a:t> (verbs expressing feelings)</a:t>
            </a:r>
            <a:endParaRPr lang="en-US" dirty="0"/>
          </a:p>
          <a:p>
            <a:r>
              <a:rPr lang="en-GB" i="1" dirty="0"/>
              <a:t>smell, taste</a:t>
            </a:r>
            <a:r>
              <a:rPr lang="en-GB" dirty="0"/>
              <a:t> (verbs describing the senses)</a:t>
            </a:r>
            <a:endParaRPr lang="en-US" dirty="0"/>
          </a:p>
          <a:p>
            <a:r>
              <a:rPr lang="en-GB" i="1" dirty="0"/>
              <a:t>consist, contain, last</a:t>
            </a:r>
            <a:r>
              <a:rPr lang="en-GB" dirty="0"/>
              <a:t> (verbs describing permanent qualities)</a:t>
            </a:r>
            <a:endParaRPr lang="en-US" dirty="0"/>
          </a:p>
          <a:p>
            <a:r>
              <a:rPr lang="en-GB" i="1" dirty="0"/>
              <a:t>promise, swear</a:t>
            </a:r>
            <a:r>
              <a:rPr lang="en-GB" dirty="0"/>
              <a:t> (speech act verbs)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1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5D7D3F7D-7045-2A47-53E3-DEB2EB61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32" y="169323"/>
            <a:ext cx="10793552" cy="62620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Summary </a:t>
            </a:r>
            <a:r>
              <a:rPr lang="hr-HR" sz="3600" dirty="0" err="1">
                <a:solidFill>
                  <a:schemeClr val="bg1"/>
                </a:solidFill>
              </a:rPr>
              <a:t>chart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366C2B33-85AD-D580-A87C-E75D55329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1568" y="931128"/>
            <a:ext cx="5733288" cy="5757549"/>
          </a:xfrm>
        </p:spPr>
      </p:pic>
    </p:spTree>
    <p:extLst>
      <p:ext uri="{BB962C8B-B14F-4D97-AF65-F5344CB8AC3E}">
        <p14:creationId xmlns:p14="http://schemas.microsoft.com/office/powerpoint/2010/main" val="80403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9F9999-2483-4712-A4E7-813C001F51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24C5A-16F8-4FC6-B2DB-12171AD83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DB0B21-A7A3-4294-8535-34604E3A4A7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b6f975b-2c61-4660-a506-efd7fd47df31"/>
    <ds:schemaRef ds:uri="ac4cf650-1c28-4b81-85c7-d6b7a159089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670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Stolzl Bold</vt:lpstr>
      <vt:lpstr>Stolzl Book</vt:lpstr>
      <vt:lpstr>Office Theme</vt:lpstr>
      <vt:lpstr>Present Simple and Continuous</vt:lpstr>
      <vt:lpstr>PowerPoint Presentation</vt:lpstr>
      <vt:lpstr>Why do we learn grammar?</vt:lpstr>
      <vt:lpstr>Present Simple vs Present Continuous</vt:lpstr>
      <vt:lpstr>Present Simple vs Present Continuous</vt:lpstr>
      <vt:lpstr>Present Simple vs Present Continuous</vt:lpstr>
      <vt:lpstr>Present Simple vs Present Continuous</vt:lpstr>
      <vt:lpstr>Verbs not often used in the present continuous</vt:lpstr>
      <vt:lpstr>Summary chart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Dugi Drugi</cp:lastModifiedBy>
  <cp:revision>44</cp:revision>
  <dcterms:created xsi:type="dcterms:W3CDTF">2018-01-24T13:33:55Z</dcterms:created>
  <dcterms:modified xsi:type="dcterms:W3CDTF">2024-10-06T21:12:15Z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