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57" r:id="rId5"/>
    <p:sldId id="256" r:id="rId6"/>
    <p:sldId id="258" r:id="rId7"/>
    <p:sldId id="259" r:id="rId8"/>
    <p:sldId id="260" r:id="rId9"/>
    <p:sldId id="261" r:id="rId10"/>
    <p:sldId id="264" r:id="rId11"/>
    <p:sldId id="265" r:id="rId12"/>
    <p:sldId id="266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7"/>
    <p:restoredTop sz="94706"/>
  </p:normalViewPr>
  <p:slideViewPr>
    <p:cSldViewPr snapToGrid="0" snapToObjects="1">
      <p:cViewPr varScale="1">
        <p:scale>
          <a:sx n="122" d="100"/>
          <a:sy n="122" d="100"/>
        </p:scale>
        <p:origin x="11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hana Banko" userId="fcf43c4d-2661-4a07-a5d6-51faf8c3da84" providerId="ADAL" clId="{DDD03EF3-716E-4683-881E-FC4CB54FCE57}"/>
    <pc:docChg chg="custSel modSld">
      <pc:chgData name="Tihana Banko" userId="fcf43c4d-2661-4a07-a5d6-51faf8c3da84" providerId="ADAL" clId="{DDD03EF3-716E-4683-881E-FC4CB54FCE57}" dt="2024-11-10T09:39:02.670" v="14" actId="20577"/>
      <pc:docMkLst>
        <pc:docMk/>
      </pc:docMkLst>
      <pc:sldChg chg="modSp mod">
        <pc:chgData name="Tihana Banko" userId="fcf43c4d-2661-4a07-a5d6-51faf8c3da84" providerId="ADAL" clId="{DDD03EF3-716E-4683-881E-FC4CB54FCE57}" dt="2024-11-10T09:39:02.670" v="14" actId="20577"/>
        <pc:sldMkLst>
          <pc:docMk/>
          <pc:sldMk cId="1847328114" sldId="257"/>
        </pc:sldMkLst>
        <pc:spChg chg="mod">
          <ac:chgData name="Tihana Banko" userId="fcf43c4d-2661-4a07-a5d6-51faf8c3da84" providerId="ADAL" clId="{DDD03EF3-716E-4683-881E-FC4CB54FCE57}" dt="2024-11-10T09:39:02.670" v="14" actId="20577"/>
          <ac:spMkLst>
            <pc:docMk/>
            <pc:sldMk cId="1847328114" sldId="257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1C21E-1610-F840-997A-88EB307E0A1C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C0C92-97E4-9540-AC90-F1BBF9189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4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958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8571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6416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08111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7955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965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34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542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7678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526255" y="1600199"/>
            <a:ext cx="5829301" cy="54864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0" y="728663"/>
            <a:ext cx="6476999" cy="2014537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718" y="3904457"/>
            <a:ext cx="6022181" cy="2014537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860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Slika 3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8959"/>
            <a:ext cx="11931868" cy="619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15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61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test-english.com/grammar-points/a2/past-continuous-past-simple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5450" y="671514"/>
            <a:ext cx="5891212" cy="2014537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LO2 Grammar</a:t>
            </a:r>
            <a:br>
              <a:rPr lang="en-US" dirty="0"/>
            </a:br>
            <a:br>
              <a:rPr lang="en-US" dirty="0"/>
            </a:br>
            <a:r>
              <a:rPr lang="hr-HR" dirty="0"/>
              <a:t>Past Simple and Past Continuous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328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4800" dirty="0"/>
              <a:t>#neverstoplearning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126191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THE PAST SIMPLE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b="1" dirty="0"/>
              <a:t>We use the past simple for something in the past which is</a:t>
            </a:r>
          </a:p>
          <a:p>
            <a:pPr marL="0" indent="0" algn="ctr">
              <a:buNone/>
            </a:pPr>
            <a:r>
              <a:rPr lang="hr-HR" b="1" dirty="0"/>
              <a:t> FINISHED!</a:t>
            </a:r>
          </a:p>
          <a:p>
            <a:pPr marL="0" indent="0" algn="ctr">
              <a:buNone/>
            </a:pPr>
            <a:endParaRPr lang="hr-HR" b="1" dirty="0"/>
          </a:p>
          <a:p>
            <a:pPr marL="0" indent="0" algn="ctr">
              <a:buNone/>
            </a:pPr>
            <a:r>
              <a:rPr lang="hr-HR" i="1" dirty="0"/>
              <a:t>I </a:t>
            </a:r>
            <a:r>
              <a:rPr lang="hr-HR" b="1" i="1" dirty="0"/>
              <a:t>bought</a:t>
            </a:r>
            <a:r>
              <a:rPr lang="hr-HR" i="1" dirty="0"/>
              <a:t> a new car last week.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017376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THE PAST SIMPLE - FORM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hr-HR" sz="2400" b="1" dirty="0"/>
          </a:p>
          <a:p>
            <a:r>
              <a:rPr lang="hr-HR" sz="2400" b="1" dirty="0"/>
              <a:t>Regular verbs + d, ed </a:t>
            </a:r>
            <a:r>
              <a:rPr lang="hr-HR" sz="2400" dirty="0">
                <a:sym typeface="Wingdings" panose="05000000000000000000" pitchFamily="2" charset="2"/>
              </a:rPr>
              <a:t> divide - divide</a:t>
            </a:r>
            <a:r>
              <a:rPr lang="hr-HR" sz="2400" b="1" dirty="0">
                <a:sym typeface="Wingdings" panose="05000000000000000000" pitchFamily="2" charset="2"/>
              </a:rPr>
              <a:t>d</a:t>
            </a:r>
            <a:r>
              <a:rPr lang="hr-HR" sz="2400" dirty="0">
                <a:sym typeface="Wingdings" panose="05000000000000000000" pitchFamily="2" charset="2"/>
              </a:rPr>
              <a:t>, open – open</a:t>
            </a:r>
            <a:r>
              <a:rPr lang="hr-HR" sz="2400" b="1" dirty="0">
                <a:sym typeface="Wingdings" panose="05000000000000000000" pitchFamily="2" charset="2"/>
              </a:rPr>
              <a:t>ed</a:t>
            </a:r>
            <a:r>
              <a:rPr lang="hr-HR" sz="2400" dirty="0">
                <a:sym typeface="Wingdings" panose="05000000000000000000" pitchFamily="2" charset="2"/>
              </a:rPr>
              <a:t>, cry – cr</a:t>
            </a:r>
            <a:r>
              <a:rPr lang="hr-HR" sz="2400" b="1" dirty="0">
                <a:sym typeface="Wingdings" panose="05000000000000000000" pitchFamily="2" charset="2"/>
              </a:rPr>
              <a:t>ied</a:t>
            </a:r>
            <a:r>
              <a:rPr lang="hr-HR" sz="2400" dirty="0">
                <a:sym typeface="Wingdings" panose="05000000000000000000" pitchFamily="2" charset="2"/>
              </a:rPr>
              <a:t>, play - play</a:t>
            </a:r>
            <a:r>
              <a:rPr lang="hr-HR" sz="2400" b="1" dirty="0">
                <a:sym typeface="Wingdings" panose="05000000000000000000" pitchFamily="2" charset="2"/>
              </a:rPr>
              <a:t>ed</a:t>
            </a:r>
          </a:p>
          <a:p>
            <a:pPr marL="0" indent="0">
              <a:buNone/>
            </a:pPr>
            <a:endParaRPr lang="hr-HR" sz="2400" b="1" dirty="0">
              <a:sym typeface="Wingdings" panose="05000000000000000000" pitchFamily="2" charset="2"/>
            </a:endParaRPr>
          </a:p>
          <a:p>
            <a:r>
              <a:rPr lang="hr-HR" b="1" dirty="0">
                <a:sym typeface="Wingdings" panose="05000000000000000000" pitchFamily="2" charset="2"/>
              </a:rPr>
              <a:t>Irregular verbs </a:t>
            </a:r>
            <a:r>
              <a:rPr lang="hr-HR" dirty="0">
                <a:sym typeface="Wingdings" panose="05000000000000000000" pitchFamily="2" charset="2"/>
              </a:rPr>
              <a:t> 2nd column  learn them by heart!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                                  (There’s a list on Infoeduka)</a:t>
            </a:r>
          </a:p>
          <a:p>
            <a:pPr marL="0" indent="0">
              <a:buNone/>
            </a:pPr>
            <a:endParaRPr lang="hr-HR" sz="2400" dirty="0">
              <a:sym typeface="Wingdings" panose="05000000000000000000" pitchFamily="2" charset="2"/>
            </a:endParaRPr>
          </a:p>
          <a:p>
            <a:r>
              <a:rPr lang="hr-HR" b="1" dirty="0">
                <a:sym typeface="Wingdings" panose="05000000000000000000" pitchFamily="2" charset="2"/>
              </a:rPr>
              <a:t>Questions</a:t>
            </a:r>
            <a:r>
              <a:rPr lang="hr-HR" dirty="0">
                <a:sym typeface="Wingdings" panose="05000000000000000000" pitchFamily="2" charset="2"/>
              </a:rPr>
              <a:t>  DID + infinitive</a:t>
            </a:r>
          </a:p>
          <a:p>
            <a:pPr marL="0" indent="0">
              <a:buNone/>
            </a:pPr>
            <a:r>
              <a:rPr lang="hr-HR" b="1" i="1" dirty="0">
                <a:sym typeface="Wingdings" panose="05000000000000000000" pitchFamily="2" charset="2"/>
              </a:rPr>
              <a:t>   Did</a:t>
            </a:r>
            <a:r>
              <a:rPr lang="hr-HR" i="1" dirty="0">
                <a:sym typeface="Wingdings" panose="05000000000000000000" pitchFamily="2" charset="2"/>
              </a:rPr>
              <a:t> you </a:t>
            </a:r>
            <a:r>
              <a:rPr lang="hr-HR" b="1" i="1" dirty="0">
                <a:sym typeface="Wingdings" panose="05000000000000000000" pitchFamily="2" charset="2"/>
              </a:rPr>
              <a:t>see</a:t>
            </a:r>
            <a:r>
              <a:rPr lang="hr-HR" i="1" dirty="0">
                <a:sym typeface="Wingdings" panose="05000000000000000000" pitchFamily="2" charset="2"/>
              </a:rPr>
              <a:t> Peter last night? – Yes, I did./No, I didn’t.</a:t>
            </a:r>
          </a:p>
          <a:p>
            <a:pPr marL="0" indent="0">
              <a:buNone/>
            </a:pPr>
            <a:r>
              <a:rPr lang="hr-HR" i="1" dirty="0">
                <a:sym typeface="Wingdings" panose="05000000000000000000" pitchFamily="2" charset="2"/>
              </a:rPr>
              <a:t>   Where </a:t>
            </a:r>
            <a:r>
              <a:rPr lang="hr-HR" b="1" i="1" dirty="0">
                <a:sym typeface="Wingdings" panose="05000000000000000000" pitchFamily="2" charset="2"/>
              </a:rPr>
              <a:t>were</a:t>
            </a:r>
            <a:r>
              <a:rPr lang="hr-HR" i="1" dirty="0">
                <a:sym typeface="Wingdings" panose="05000000000000000000" pitchFamily="2" charset="2"/>
              </a:rPr>
              <a:t> you yesterday?</a:t>
            </a:r>
          </a:p>
          <a:p>
            <a:pPr marL="0" indent="0">
              <a:buNone/>
            </a:pPr>
            <a:endParaRPr lang="hr-HR" sz="2400" i="1" dirty="0">
              <a:sym typeface="Wingdings" panose="05000000000000000000" pitchFamily="2" charset="2"/>
            </a:endParaRPr>
          </a:p>
          <a:p>
            <a:r>
              <a:rPr lang="hr-HR" b="1" dirty="0"/>
              <a:t>Negatives</a:t>
            </a:r>
            <a:r>
              <a:rPr lang="hr-HR" dirty="0"/>
              <a:t> </a:t>
            </a:r>
            <a:r>
              <a:rPr lang="hr-HR" dirty="0">
                <a:sym typeface="Wingdings" panose="05000000000000000000" pitchFamily="2" charset="2"/>
              </a:rPr>
              <a:t> DID + NOT + infinitive</a:t>
            </a:r>
          </a:p>
          <a:p>
            <a:pPr marL="0" indent="0">
              <a:buNone/>
            </a:pPr>
            <a:r>
              <a:rPr lang="hr-HR" dirty="0"/>
              <a:t>   </a:t>
            </a:r>
            <a:r>
              <a:rPr lang="hr-HR" i="1" dirty="0"/>
              <a:t>I </a:t>
            </a:r>
            <a:r>
              <a:rPr lang="hr-HR" b="1" i="1" dirty="0"/>
              <a:t>did not/didn’t see </a:t>
            </a:r>
            <a:r>
              <a:rPr lang="hr-HR" i="1" dirty="0"/>
              <a:t>Peter at your party last night.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551440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THE PAST CONTINUOUS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r-HR" b="1" dirty="0"/>
              <a:t>The past continuous means that at a time in the past we were in the middle of an action</a:t>
            </a:r>
            <a:r>
              <a:rPr lang="hr-HR" dirty="0"/>
              <a:t>:</a:t>
            </a:r>
          </a:p>
          <a:p>
            <a:r>
              <a:rPr lang="hr-HR" dirty="0"/>
              <a:t>at a specific time 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   </a:t>
            </a:r>
            <a:r>
              <a:rPr lang="hr-HR" sz="2000" dirty="0">
                <a:sym typeface="Wingdings" panose="05000000000000000000" pitchFamily="2" charset="2"/>
              </a:rPr>
              <a:t>Yesterday</a:t>
            </a:r>
            <a:r>
              <a:rPr lang="hr-HR" sz="2000" i="1" dirty="0">
                <a:sym typeface="Wingdings" panose="05000000000000000000" pitchFamily="2" charset="2"/>
              </a:rPr>
              <a:t> at 4 pm I </a:t>
            </a:r>
            <a:r>
              <a:rPr lang="hr-HR" sz="2000" b="1" i="1" dirty="0">
                <a:sym typeface="Wingdings" panose="05000000000000000000" pitchFamily="2" charset="2"/>
              </a:rPr>
              <a:t>was travelling </a:t>
            </a:r>
            <a:r>
              <a:rPr lang="hr-HR" sz="2000" i="1" dirty="0">
                <a:sym typeface="Wingdings" panose="05000000000000000000" pitchFamily="2" charset="2"/>
              </a:rPr>
              <a:t>home from work.</a:t>
            </a:r>
          </a:p>
          <a:p>
            <a:pPr marL="0" indent="0">
              <a:buNone/>
            </a:pPr>
            <a:endParaRPr lang="hr-HR" sz="2000" i="1" dirty="0">
              <a:sym typeface="Wingdings" panose="05000000000000000000" pitchFamily="2" charset="2"/>
            </a:endParaRPr>
          </a:p>
          <a:p>
            <a:r>
              <a:rPr lang="hr-HR" dirty="0">
                <a:sym typeface="Wingdings" panose="05000000000000000000" pitchFamily="2" charset="2"/>
              </a:rPr>
              <a:t>two actions happening at the same time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   </a:t>
            </a:r>
            <a:r>
              <a:rPr lang="hr-HR" sz="2000" i="1" u="sng" dirty="0">
                <a:sym typeface="Wingdings" panose="05000000000000000000" pitchFamily="2" charset="2"/>
              </a:rPr>
              <a:t>While</a:t>
            </a:r>
            <a:r>
              <a:rPr lang="hr-HR" sz="2000" i="1" dirty="0">
                <a:sym typeface="Wingdings" panose="05000000000000000000" pitchFamily="2" charset="2"/>
              </a:rPr>
              <a:t> I </a:t>
            </a:r>
            <a:r>
              <a:rPr lang="hr-HR" sz="2000" b="1" i="1" dirty="0">
                <a:sym typeface="Wingdings" panose="05000000000000000000" pitchFamily="2" charset="2"/>
              </a:rPr>
              <a:t>was studying</a:t>
            </a:r>
            <a:r>
              <a:rPr lang="hr-HR" sz="2000" i="1" dirty="0">
                <a:sym typeface="Wingdings" panose="05000000000000000000" pitchFamily="2" charset="2"/>
              </a:rPr>
              <a:t>, my partner </a:t>
            </a:r>
            <a:r>
              <a:rPr lang="hr-HR" sz="2000" b="1" i="1" dirty="0">
                <a:sym typeface="Wingdings" panose="05000000000000000000" pitchFamily="2" charset="2"/>
              </a:rPr>
              <a:t>was making </a:t>
            </a:r>
            <a:r>
              <a:rPr lang="hr-HR" sz="2000" i="1" dirty="0">
                <a:sym typeface="Wingdings" panose="05000000000000000000" pitchFamily="2" charset="2"/>
              </a:rPr>
              <a:t>dinner. </a:t>
            </a:r>
          </a:p>
          <a:p>
            <a:pPr marL="0" indent="0">
              <a:buNone/>
            </a:pPr>
            <a:endParaRPr lang="hr-HR" sz="2000" dirty="0">
              <a:sym typeface="Wingdings" panose="05000000000000000000" pitchFamily="2" charset="2"/>
            </a:endParaRPr>
          </a:p>
          <a:p>
            <a:r>
              <a:rPr lang="hr-HR" dirty="0">
                <a:sym typeface="Wingdings" panose="05000000000000000000" pitchFamily="2" charset="2"/>
              </a:rPr>
              <a:t>longer action is interrupted by a shorter one 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   </a:t>
            </a:r>
            <a:r>
              <a:rPr lang="hr-HR" sz="2000" i="1" dirty="0">
                <a:sym typeface="Wingdings" panose="05000000000000000000" pitchFamily="2" charset="2"/>
              </a:rPr>
              <a:t>The boss walked into my office while I was having an online meeting.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312159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THE PAST CONTINUOUS -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sz="2400" b="1" dirty="0"/>
          </a:p>
          <a:p>
            <a:r>
              <a:rPr lang="hr-HR" sz="2400" b="1" dirty="0"/>
              <a:t>past tense of BE (was/were)+ verb+ing </a:t>
            </a:r>
          </a:p>
          <a:p>
            <a:pPr marL="0" indent="0">
              <a:buNone/>
            </a:pPr>
            <a:r>
              <a:rPr lang="hr-HR" sz="2400" dirty="0">
                <a:sym typeface="Wingdings" panose="05000000000000000000" pitchFamily="2" charset="2"/>
              </a:rPr>
              <a:t>    </a:t>
            </a:r>
            <a:r>
              <a:rPr lang="hr-HR" sz="2400" i="1" dirty="0">
                <a:sym typeface="Wingdings" panose="05000000000000000000" pitchFamily="2" charset="2"/>
              </a:rPr>
              <a:t>We </a:t>
            </a:r>
            <a:r>
              <a:rPr lang="hr-HR" sz="2400" b="1" i="1" dirty="0">
                <a:sym typeface="Wingdings" panose="05000000000000000000" pitchFamily="2" charset="2"/>
              </a:rPr>
              <a:t>were</a:t>
            </a:r>
            <a:r>
              <a:rPr lang="hr-HR" sz="2400" i="1" dirty="0">
                <a:sym typeface="Wingdings" panose="05000000000000000000" pitchFamily="2" charset="2"/>
              </a:rPr>
              <a:t> </a:t>
            </a:r>
            <a:r>
              <a:rPr lang="hr-HR" sz="2400" b="1" i="1" dirty="0">
                <a:sym typeface="Wingdings" panose="05000000000000000000" pitchFamily="2" charset="2"/>
              </a:rPr>
              <a:t>watching</a:t>
            </a:r>
            <a:r>
              <a:rPr lang="hr-HR" sz="2400" i="1" dirty="0">
                <a:sym typeface="Wingdings" panose="05000000000000000000" pitchFamily="2" charset="2"/>
              </a:rPr>
              <a:t> TV last night when you called.</a:t>
            </a:r>
          </a:p>
          <a:p>
            <a:pPr marL="0" indent="0">
              <a:buNone/>
            </a:pPr>
            <a:endParaRPr lang="hr-HR" sz="2400" i="1" dirty="0">
              <a:sym typeface="Wingdings" panose="05000000000000000000" pitchFamily="2" charset="2"/>
            </a:endParaRPr>
          </a:p>
          <a:p>
            <a:r>
              <a:rPr lang="hr-HR" sz="2400" b="1" dirty="0">
                <a:sym typeface="Wingdings" panose="05000000000000000000" pitchFamily="2" charset="2"/>
              </a:rPr>
              <a:t>Questions</a:t>
            </a:r>
            <a:r>
              <a:rPr lang="hr-HR" sz="2400" i="1" dirty="0">
                <a:sym typeface="Wingdings" panose="05000000000000000000" pitchFamily="2" charset="2"/>
              </a:rPr>
              <a:t>  Were you watching TV last night when I called?</a:t>
            </a:r>
          </a:p>
          <a:p>
            <a:pPr marL="0" indent="0">
              <a:buNone/>
            </a:pPr>
            <a:r>
              <a:rPr lang="hr-HR" sz="2400" i="1" dirty="0">
                <a:sym typeface="Wingdings" panose="05000000000000000000" pitchFamily="2" charset="2"/>
              </a:rPr>
              <a:t>                        Yes, we were. / No, we weren’t.</a:t>
            </a:r>
          </a:p>
          <a:p>
            <a:pPr marL="0" indent="0">
              <a:buNone/>
            </a:pPr>
            <a:endParaRPr lang="hr-HR" sz="2400" i="1" dirty="0">
              <a:sym typeface="Wingdings" panose="05000000000000000000" pitchFamily="2" charset="2"/>
            </a:endParaRPr>
          </a:p>
          <a:p>
            <a:r>
              <a:rPr lang="hr-HR" sz="2400" b="1" i="1" dirty="0">
                <a:sym typeface="Wingdings" panose="05000000000000000000" pitchFamily="2" charset="2"/>
              </a:rPr>
              <a:t>Negatives</a:t>
            </a:r>
            <a:r>
              <a:rPr lang="hr-HR" sz="2400" i="1" dirty="0">
                <a:sym typeface="Wingdings" panose="05000000000000000000" pitchFamily="2" charset="2"/>
              </a:rPr>
              <a:t>  We </a:t>
            </a:r>
            <a:r>
              <a:rPr lang="hr-HR" sz="2400" b="1" i="1" dirty="0">
                <a:sym typeface="Wingdings" panose="05000000000000000000" pitchFamily="2" charset="2"/>
              </a:rPr>
              <a:t>were not/ weren’t watching </a:t>
            </a:r>
            <a:r>
              <a:rPr lang="hr-HR" sz="2400" i="1" dirty="0">
                <a:sym typeface="Wingdings" panose="05000000000000000000" pitchFamily="2" charset="2"/>
              </a:rPr>
              <a:t>TV last night when you called. We were studying.</a:t>
            </a:r>
          </a:p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30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Past Simple vs Past Continuous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hr-HR" dirty="0">
                <a:solidFill>
                  <a:schemeClr val="accent1"/>
                </a:solidFill>
              </a:rPr>
              <a:t>PAST SIMPLE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algn="ctr"/>
            <a:endParaRPr lang="hr-HR" dirty="0"/>
          </a:p>
          <a:p>
            <a:pPr algn="ctr"/>
            <a:r>
              <a:rPr lang="en-US" dirty="0"/>
              <a:t>to talk about states o</a:t>
            </a:r>
            <a:r>
              <a:rPr lang="hr-HR" dirty="0"/>
              <a:t>r </a:t>
            </a:r>
            <a:r>
              <a:rPr lang="en-US" dirty="0"/>
              <a:t>completed actions at a</a:t>
            </a:r>
            <a:r>
              <a:rPr lang="hr-HR" dirty="0"/>
              <a:t> </a:t>
            </a:r>
            <a:r>
              <a:rPr lang="en-US" dirty="0"/>
              <a:t>specific time in the past</a:t>
            </a:r>
          </a:p>
          <a:p>
            <a:pPr marL="0" indent="0">
              <a:buNone/>
            </a:pPr>
            <a:endParaRPr lang="hr-HR" i="1" dirty="0"/>
          </a:p>
          <a:p>
            <a:pPr marL="0" indent="0" algn="ctr">
              <a:buNone/>
            </a:pPr>
            <a:r>
              <a:rPr lang="en-US" i="1" dirty="0"/>
              <a:t>Bill Gates </a:t>
            </a:r>
            <a:r>
              <a:rPr lang="en-US" b="1" i="1" dirty="0"/>
              <a:t>founded </a:t>
            </a:r>
            <a:r>
              <a:rPr lang="en-US" i="1" dirty="0"/>
              <a:t>Microsoft</a:t>
            </a:r>
            <a:r>
              <a:rPr lang="hr-HR" i="1" dirty="0"/>
              <a:t> </a:t>
            </a:r>
            <a:r>
              <a:rPr lang="en-US" i="1" dirty="0"/>
              <a:t>in 1975.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hr-HR" dirty="0">
                <a:solidFill>
                  <a:schemeClr val="accent4"/>
                </a:solidFill>
              </a:rPr>
              <a:t>PAST CONTINUOUS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4"/>
          </p:nvPr>
        </p:nvSpPr>
        <p:spPr>
          <a:ln>
            <a:solidFill>
              <a:schemeClr val="accent4"/>
            </a:solidFill>
          </a:ln>
        </p:spPr>
        <p:txBody>
          <a:bodyPr/>
          <a:lstStyle/>
          <a:p>
            <a:pPr algn="ctr">
              <a:spcBef>
                <a:spcPts val="0"/>
              </a:spcBef>
            </a:pPr>
            <a:endParaRPr lang="hr-HR" dirty="0"/>
          </a:p>
          <a:p>
            <a:pPr algn="ctr">
              <a:spcBef>
                <a:spcPts val="0"/>
              </a:spcBef>
            </a:pPr>
            <a:r>
              <a:rPr lang="en-US" dirty="0"/>
              <a:t>to talk about a longer action in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hr-HR" dirty="0"/>
              <a:t>  </a:t>
            </a:r>
            <a:r>
              <a:rPr lang="en-US" dirty="0"/>
              <a:t>progress at a specific time in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hr-HR" dirty="0"/>
              <a:t>  </a:t>
            </a:r>
            <a:r>
              <a:rPr lang="en-US" dirty="0"/>
              <a:t>the past</a:t>
            </a:r>
            <a:endParaRPr lang="hr-HR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i="1" dirty="0"/>
              <a:t>At 8 o’clock this morning, I</a:t>
            </a:r>
          </a:p>
          <a:p>
            <a:pPr marL="0" indent="0" algn="ctr">
              <a:buNone/>
            </a:pPr>
            <a:r>
              <a:rPr lang="hr-HR" b="1" i="1" dirty="0"/>
              <a:t>  </a:t>
            </a:r>
            <a:r>
              <a:rPr lang="en-US" b="1" i="1" dirty="0"/>
              <a:t>was waiting for </a:t>
            </a:r>
            <a:r>
              <a:rPr lang="en-US" i="1" dirty="0"/>
              <a:t>the bus to</a:t>
            </a:r>
          </a:p>
          <a:p>
            <a:pPr marL="0" indent="0" algn="ctr">
              <a:buNone/>
            </a:pPr>
            <a:r>
              <a:rPr lang="hr-HR" i="1" dirty="0"/>
              <a:t>  </a:t>
            </a:r>
            <a:r>
              <a:rPr lang="en-US" i="1" dirty="0"/>
              <a:t>work.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817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Past Simple vs Past Continuous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hr-HR" dirty="0">
                <a:solidFill>
                  <a:schemeClr val="accent1"/>
                </a:solidFill>
              </a:rPr>
              <a:t>PAST SIMPLE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endParaRPr lang="hr-HR" dirty="0"/>
          </a:p>
          <a:p>
            <a:pPr algn="ctr">
              <a:spcBef>
                <a:spcPts val="0"/>
              </a:spcBef>
            </a:pPr>
            <a:r>
              <a:rPr lang="en-US" dirty="0"/>
              <a:t>to talk about repeated or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hr-HR" dirty="0"/>
              <a:t>  </a:t>
            </a:r>
            <a:r>
              <a:rPr lang="en-US" dirty="0"/>
              <a:t>habitual actions in the past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i="1" dirty="0"/>
              <a:t>Whenever I </a:t>
            </a:r>
            <a:r>
              <a:rPr lang="en-US" b="1" i="1" dirty="0"/>
              <a:t>went </a:t>
            </a:r>
            <a:r>
              <a:rPr lang="en-US" i="1" dirty="0"/>
              <a:t>to London</a:t>
            </a:r>
          </a:p>
          <a:p>
            <a:pPr marL="0" indent="0" algn="ctr">
              <a:buNone/>
            </a:pPr>
            <a:r>
              <a:rPr lang="hr-HR" i="1" dirty="0"/>
              <a:t>  </a:t>
            </a:r>
            <a:r>
              <a:rPr lang="en-US" i="1" dirty="0"/>
              <a:t>on business, I </a:t>
            </a:r>
            <a:r>
              <a:rPr lang="en-US" b="1" i="1" dirty="0"/>
              <a:t>stayed </a:t>
            </a:r>
            <a:r>
              <a:rPr lang="en-US" i="1" dirty="0"/>
              <a:t>at the</a:t>
            </a:r>
          </a:p>
          <a:p>
            <a:pPr marL="0" indent="0" algn="ctr">
              <a:buNone/>
            </a:pPr>
            <a:r>
              <a:rPr lang="hr-HR" i="1" dirty="0"/>
              <a:t>   </a:t>
            </a:r>
            <a:r>
              <a:rPr lang="en-US" i="1" dirty="0"/>
              <a:t>Hilton.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hr-HR" dirty="0">
                <a:solidFill>
                  <a:schemeClr val="accent4"/>
                </a:solidFill>
              </a:rPr>
              <a:t>PAST CONTINUOUS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ln>
            <a:solidFill>
              <a:schemeClr val="accent4"/>
            </a:solidFill>
          </a:ln>
        </p:spPr>
        <p:txBody>
          <a:bodyPr/>
          <a:lstStyle/>
          <a:p>
            <a:pPr algn="ctr">
              <a:spcBef>
                <a:spcPts val="0"/>
              </a:spcBef>
            </a:pPr>
            <a:endParaRPr lang="hr-HR" dirty="0"/>
          </a:p>
          <a:p>
            <a:pPr algn="ctr">
              <a:spcBef>
                <a:spcPts val="0"/>
              </a:spcBef>
            </a:pPr>
            <a:r>
              <a:rPr lang="en-US" dirty="0"/>
              <a:t>to talk about a temporary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hr-HR" dirty="0"/>
              <a:t>  </a:t>
            </a:r>
            <a:r>
              <a:rPr lang="en-US" dirty="0"/>
              <a:t>action or situation in progress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hr-HR" dirty="0"/>
              <a:t>  </a:t>
            </a:r>
            <a:r>
              <a:rPr lang="en-US" dirty="0"/>
              <a:t>in the past.</a:t>
            </a:r>
            <a:endParaRPr lang="hr-HR" dirty="0"/>
          </a:p>
          <a:p>
            <a:pPr marL="0" indent="0" algn="ctr">
              <a:spcBef>
                <a:spcPts val="0"/>
              </a:spcBef>
              <a:buNone/>
            </a:pPr>
            <a:endParaRPr lang="hr-HR" dirty="0"/>
          </a:p>
          <a:p>
            <a:pPr marL="0" indent="0" algn="ctr">
              <a:buNone/>
            </a:pPr>
            <a:r>
              <a:rPr lang="en-US" i="1" dirty="0"/>
              <a:t>I </a:t>
            </a:r>
            <a:r>
              <a:rPr lang="en-US" b="1" i="1" dirty="0"/>
              <a:t>was working </a:t>
            </a:r>
            <a:r>
              <a:rPr lang="en-US" i="1" dirty="0"/>
              <a:t>overtime a lot</a:t>
            </a:r>
            <a:r>
              <a:rPr lang="hr-HR" i="1" dirty="0"/>
              <a:t> </a:t>
            </a:r>
            <a:r>
              <a:rPr lang="en-US" i="1" dirty="0"/>
              <a:t>before the end-of-year audit.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898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Past Simple vs Past Continuous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hr-HR" dirty="0">
                <a:solidFill>
                  <a:schemeClr val="accent1"/>
                </a:solidFill>
              </a:rPr>
              <a:t>PAST SIMPLE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en-US" dirty="0"/>
              <a:t>to talk about past events that</a:t>
            </a:r>
            <a:r>
              <a:rPr lang="hr-HR" dirty="0"/>
              <a:t> </a:t>
            </a:r>
            <a:r>
              <a:rPr lang="en-US" dirty="0"/>
              <a:t>follow one after another</a:t>
            </a:r>
            <a:endParaRPr lang="hr-HR" dirty="0"/>
          </a:p>
          <a:p>
            <a:pPr marL="0" indent="0" algn="ctr">
              <a:buNone/>
            </a:pPr>
            <a:endParaRPr lang="en-US" dirty="0"/>
          </a:p>
          <a:p>
            <a:pPr>
              <a:spcBef>
                <a:spcPts val="0"/>
              </a:spcBef>
            </a:pPr>
            <a:endParaRPr lang="hr-HR" i="1" dirty="0"/>
          </a:p>
          <a:p>
            <a:pPr>
              <a:spcBef>
                <a:spcPts val="0"/>
              </a:spcBef>
            </a:pPr>
            <a:endParaRPr lang="hr-HR" i="1" dirty="0"/>
          </a:p>
          <a:p>
            <a:pPr>
              <a:spcBef>
                <a:spcPts val="0"/>
              </a:spcBef>
            </a:pPr>
            <a:endParaRPr lang="hr-HR" i="1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i="1" dirty="0"/>
              <a:t>She </a:t>
            </a:r>
            <a:r>
              <a:rPr lang="en-US" b="1" i="1" dirty="0"/>
              <a:t>stood up </a:t>
            </a:r>
            <a:r>
              <a:rPr lang="en-US" i="1" dirty="0"/>
              <a:t>angrily,</a:t>
            </a:r>
            <a:r>
              <a:rPr lang="hr-HR" i="1" dirty="0"/>
              <a:t> </a:t>
            </a:r>
            <a:r>
              <a:rPr lang="en-US" b="1" i="1" dirty="0"/>
              <a:t>grabbed </a:t>
            </a:r>
            <a:r>
              <a:rPr lang="en-US" i="1" dirty="0"/>
              <a:t>her bag and </a:t>
            </a:r>
            <a:r>
              <a:rPr lang="en-US" b="1" i="1" dirty="0"/>
              <a:t>left </a:t>
            </a:r>
            <a:r>
              <a:rPr lang="en-US" i="1" dirty="0"/>
              <a:t>the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hr-HR" i="1" dirty="0"/>
              <a:t>   </a:t>
            </a:r>
            <a:r>
              <a:rPr lang="en-US" i="1" dirty="0"/>
              <a:t>meeting.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hr-HR" dirty="0">
                <a:solidFill>
                  <a:schemeClr val="accent4"/>
                </a:solidFill>
              </a:rPr>
              <a:t>PAST CONTINUOUS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ln>
            <a:solidFill>
              <a:schemeClr val="accent4"/>
            </a:solidFill>
          </a:ln>
        </p:spPr>
        <p:txBody>
          <a:bodyPr>
            <a:normAutofit fontScale="92500"/>
          </a:bodyPr>
          <a:lstStyle/>
          <a:p>
            <a:r>
              <a:rPr lang="en-US" dirty="0"/>
              <a:t>to talk about a background</a:t>
            </a:r>
            <a:r>
              <a:rPr lang="hr-HR" dirty="0"/>
              <a:t> </a:t>
            </a:r>
            <a:r>
              <a:rPr lang="en-US" dirty="0"/>
              <a:t>event or longer action that is</a:t>
            </a:r>
            <a:r>
              <a:rPr lang="hr-HR" dirty="0"/>
              <a:t> </a:t>
            </a:r>
            <a:r>
              <a:rPr lang="en-US" dirty="0"/>
              <a:t>interrupted by a shorter event</a:t>
            </a:r>
            <a:r>
              <a:rPr lang="hr-HR" dirty="0"/>
              <a:t> </a:t>
            </a:r>
            <a:r>
              <a:rPr lang="en-US" dirty="0"/>
              <a:t>or action in </a:t>
            </a:r>
            <a:r>
              <a:rPr lang="en-US" b="1" dirty="0"/>
              <a:t>the past simple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hr-HR" dirty="0"/>
              <a:t>*</a:t>
            </a:r>
            <a:r>
              <a:rPr lang="en-US" sz="2600" dirty="0"/>
              <a:t>We often use </a:t>
            </a:r>
            <a:r>
              <a:rPr lang="en-US" sz="2600" i="1" dirty="0"/>
              <a:t>when</a:t>
            </a:r>
            <a:r>
              <a:rPr lang="en-US" sz="2600" dirty="0"/>
              <a:t>, </a:t>
            </a:r>
            <a:r>
              <a:rPr lang="en-US" sz="2600" i="1" dirty="0"/>
              <a:t>while </a:t>
            </a:r>
            <a:r>
              <a:rPr lang="en-US" sz="2600" dirty="0"/>
              <a:t>or</a:t>
            </a:r>
            <a:r>
              <a:rPr lang="hr-HR" sz="2600" dirty="0"/>
              <a:t> </a:t>
            </a:r>
            <a:r>
              <a:rPr lang="en-US" sz="2600" i="1" dirty="0"/>
              <a:t>as</a:t>
            </a:r>
            <a:r>
              <a:rPr lang="en-US" sz="2600" dirty="0"/>
              <a:t>.</a:t>
            </a:r>
          </a:p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r>
              <a:rPr lang="en-US" i="1" dirty="0"/>
              <a:t>While the speaker </a:t>
            </a:r>
            <a:r>
              <a:rPr lang="en-US" b="1" i="1" dirty="0"/>
              <a:t>was</a:t>
            </a:r>
            <a:r>
              <a:rPr lang="hr-HR" b="1" i="1" dirty="0"/>
              <a:t> </a:t>
            </a:r>
            <a:r>
              <a:rPr lang="en-US" b="1" i="1" dirty="0"/>
              <a:t>presenting </a:t>
            </a:r>
            <a:r>
              <a:rPr lang="en-US" i="1" dirty="0"/>
              <a:t>his report, I</a:t>
            </a:r>
            <a:r>
              <a:rPr lang="hr-HR" i="1" dirty="0"/>
              <a:t> </a:t>
            </a:r>
            <a:r>
              <a:rPr lang="en-US" b="1" i="1" dirty="0"/>
              <a:t>noticed </a:t>
            </a:r>
            <a:r>
              <a:rPr lang="en-US" i="1" dirty="0"/>
              <a:t>several mistakes on</a:t>
            </a:r>
            <a:r>
              <a:rPr lang="hr-HR" i="1" dirty="0"/>
              <a:t> </a:t>
            </a:r>
            <a:r>
              <a:rPr lang="en-US" i="1" dirty="0"/>
              <a:t>his slides.</a:t>
            </a:r>
          </a:p>
        </p:txBody>
      </p:sp>
    </p:spTree>
    <p:extLst>
      <p:ext uri="{BB962C8B-B14F-4D97-AF65-F5344CB8AC3E}">
        <p14:creationId xmlns:p14="http://schemas.microsoft.com/office/powerpoint/2010/main" val="3958422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ONLINE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https://test-english.com/grammar-points/a2/past-continuous-past-simple/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179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gebra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CF41AD"/>
      </a:accent1>
      <a:accent2>
        <a:srgbClr val="F7921D"/>
      </a:accent2>
      <a:accent3>
        <a:srgbClr val="E5E5E5"/>
      </a:accent3>
      <a:accent4>
        <a:srgbClr val="B71373"/>
      </a:accent4>
      <a:accent5>
        <a:srgbClr val="FF8529"/>
      </a:accent5>
      <a:accent6>
        <a:srgbClr val="E83773"/>
      </a:accent6>
      <a:hlink>
        <a:srgbClr val="414141"/>
      </a:hlink>
      <a:folHlink>
        <a:srgbClr val="C1316E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D0AA1B0231CEF4E857B54171E17E403" ma:contentTypeVersion="12" ma:contentTypeDescription="Stvaranje novog dokumenta." ma:contentTypeScope="" ma:versionID="077e3fba6201358717bfc0d53db56639">
  <xsd:schema xmlns:xsd="http://www.w3.org/2001/XMLSchema" xmlns:xs="http://www.w3.org/2001/XMLSchema" xmlns:p="http://schemas.microsoft.com/office/2006/metadata/properties" xmlns:ns3="0b6f975b-2c61-4660-a506-efd7fd47df31" xmlns:ns4="ac4cf650-1c28-4b81-85c7-d6b7a1590894" targetNamespace="http://schemas.microsoft.com/office/2006/metadata/properties" ma:root="true" ma:fieldsID="32754802c1c99aee9e2378835123d287" ns3:_="" ns4:_="">
    <xsd:import namespace="0b6f975b-2c61-4660-a506-efd7fd47df31"/>
    <xsd:import namespace="ac4cf650-1c28-4b81-85c7-d6b7a159089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6f975b-2c61-4660-a506-efd7fd47df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4cf650-1c28-4b81-85c7-d6b7a159089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Zajednički se koristi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ji o zajedničkom korištenju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Raspršivanje savjeta za zajedničko korištenj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560D37-9FBC-4041-BC57-368690337A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6f975b-2c61-4660-a506-efd7fd47df31"/>
    <ds:schemaRef ds:uri="ac4cf650-1c28-4b81-85c7-d6b7a15908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4C83C72-4926-4EAD-97C4-F16225854EE4}">
  <ds:schemaRefs>
    <ds:schemaRef ds:uri="ac4cf650-1c28-4b81-85c7-d6b7a159089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b6f975b-2c61-4660-a506-efd7fd47df31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F67BEAB-D245-494F-9C4F-1DB1693318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516</Words>
  <Application>Microsoft Office PowerPoint</Application>
  <PresentationFormat>Widescreen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 LO2 Grammar  Past Simple and Past Continuous</vt:lpstr>
      <vt:lpstr>THE PAST SIMPLE</vt:lpstr>
      <vt:lpstr>THE PAST SIMPLE - FORM</vt:lpstr>
      <vt:lpstr>THE PAST CONTINUOUS</vt:lpstr>
      <vt:lpstr>THE PAST CONTINUOUS - FORM</vt:lpstr>
      <vt:lpstr>Past Simple vs Past Continuous</vt:lpstr>
      <vt:lpstr>Past Simple vs Past Continuous</vt:lpstr>
      <vt:lpstr>Past Simple vs Past Continuous</vt:lpstr>
      <vt:lpstr>ONLINE PRACTICE</vt:lpstr>
      <vt:lpstr>#neverstoplearning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zana mrsa</dc:creator>
  <cp:lastModifiedBy>Tihana Banko</cp:lastModifiedBy>
  <cp:revision>17</cp:revision>
  <dcterms:created xsi:type="dcterms:W3CDTF">2018-01-24T13:33:55Z</dcterms:created>
  <dcterms:modified xsi:type="dcterms:W3CDTF">2024-11-10T09:39:12Z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0x0101000D0AA1B0231CEF4E857B54171E17E403</vt:lpwstr>
  </property>
</Properties>
</file>