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autoCompressPictures="0">
  <p:sldMasterIdLst>
    <p:sldMasterId id="2147483648" r:id="rId4"/>
  </p:sldMasterIdLst>
  <p:notesMasterIdLst>
    <p:notesMasterId r:id="rId27"/>
  </p:notesMasterIdLst>
  <p:sldIdLst>
    <p:sldId id="257" r:id="rId5"/>
    <p:sldId id="276" r:id="rId6"/>
    <p:sldId id="258" r:id="rId7"/>
    <p:sldId id="259" r:id="rId8"/>
    <p:sldId id="260" r:id="rId9"/>
    <p:sldId id="261" r:id="rId10"/>
    <p:sldId id="265" r:id="rId11"/>
    <p:sldId id="266" r:id="rId12"/>
    <p:sldId id="267" r:id="rId13"/>
    <p:sldId id="269" r:id="rId14"/>
    <p:sldId id="271" r:id="rId15"/>
    <p:sldId id="272" r:id="rId16"/>
    <p:sldId id="268" r:id="rId17"/>
    <p:sldId id="273" r:id="rId18"/>
    <p:sldId id="270" r:id="rId19"/>
    <p:sldId id="274" r:id="rId20"/>
    <p:sldId id="275" r:id="rId21"/>
    <p:sldId id="279" r:id="rId22"/>
    <p:sldId id="278" r:id="rId23"/>
    <p:sldId id="280" r:id="rId24"/>
    <p:sldId id="277" r:id="rId25"/>
    <p:sldId id="263" r:id="rId26"/>
  </p:sldIdLst>
  <p:sldSz cx="12192000" cy="6858000"/>
  <p:notesSz cx="6858000" cy="9144000"/>
  <p:embeddedFontLst>
    <p:embeddedFont>
      <p:font typeface="Stolzl" panose="00000500000000000000"/>
      <p:regular r:id="rId28"/>
    </p:embeddedFont>
    <p:embeddedFont>
      <p:font typeface="Stolzl Bold" panose="00000800000000000000"/>
      <p:bold r:id="rId29"/>
    </p:embeddedFont>
    <p:embeddedFont>
      <p:font typeface="Stolzl Book" panose="00000500000000000000"/>
      <p:regular r:id="rId30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F755C4D-7993-4887-9767-9948256D5181}" v="1" dt="2024-11-02T17:47:13.14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07"/>
    <p:restoredTop sz="94706"/>
  </p:normalViewPr>
  <p:slideViewPr>
    <p:cSldViewPr snapToGrid="0" snapToObjects="1">
      <p:cViewPr varScale="1">
        <p:scale>
          <a:sx n="122" d="100"/>
          <a:sy n="122" d="100"/>
        </p:scale>
        <p:origin x="114" y="2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34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font" Target="fonts/font2.fntdata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font" Target="fonts/font1.fntdata"/><Relationship Id="rId36" Type="http://schemas.microsoft.com/office/2015/10/relationships/revisionInfo" Target="revisionInfo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notesMaster" Target="notesMasters/notesMaster1.xml"/><Relationship Id="rId30" Type="http://schemas.openxmlformats.org/officeDocument/2006/relationships/font" Target="fonts/font3.fntdata"/><Relationship Id="rId35" Type="http://schemas.microsoft.com/office/2016/11/relationships/changesInfo" Target="changesInfos/changesInfo1.xml"/><Relationship Id="rId8" Type="http://schemas.openxmlformats.org/officeDocument/2006/relationships/slide" Target="slides/slide4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ihana Banko" userId="fcf43c4d-2661-4a07-a5d6-51faf8c3da84" providerId="ADAL" clId="{AF755C4D-7993-4887-9767-9948256D5181}"/>
    <pc:docChg chg="custSel modSld">
      <pc:chgData name="Tihana Banko" userId="fcf43c4d-2661-4a07-a5d6-51faf8c3da84" providerId="ADAL" clId="{AF755C4D-7993-4887-9767-9948256D5181}" dt="2024-11-02T17:47:28.633" v="30" actId="27636"/>
      <pc:docMkLst>
        <pc:docMk/>
      </pc:docMkLst>
      <pc:sldChg chg="modSp mod">
        <pc:chgData name="Tihana Banko" userId="fcf43c4d-2661-4a07-a5d6-51faf8c3da84" providerId="ADAL" clId="{AF755C4D-7993-4887-9767-9948256D5181}" dt="2024-11-02T17:08:38.465" v="0" actId="1076"/>
        <pc:sldMkLst>
          <pc:docMk/>
          <pc:sldMk cId="1847328114" sldId="257"/>
        </pc:sldMkLst>
        <pc:spChg chg="mod">
          <ac:chgData name="Tihana Banko" userId="fcf43c4d-2661-4a07-a5d6-51faf8c3da84" providerId="ADAL" clId="{AF755C4D-7993-4887-9767-9948256D5181}" dt="2024-11-02T17:08:38.465" v="0" actId="1076"/>
          <ac:spMkLst>
            <pc:docMk/>
            <pc:sldMk cId="1847328114" sldId="257"/>
            <ac:spMk id="2" creationId="{00000000-0000-0000-0000-000000000000}"/>
          </ac:spMkLst>
        </pc:spChg>
      </pc:sldChg>
      <pc:sldChg chg="modSp mod">
        <pc:chgData name="Tihana Banko" userId="fcf43c4d-2661-4a07-a5d6-51faf8c3da84" providerId="ADAL" clId="{AF755C4D-7993-4887-9767-9948256D5181}" dt="2024-11-02T17:47:28.633" v="30" actId="27636"/>
        <pc:sldMkLst>
          <pc:docMk/>
          <pc:sldMk cId="2730978611" sldId="277"/>
        </pc:sldMkLst>
        <pc:spChg chg="mod">
          <ac:chgData name="Tihana Banko" userId="fcf43c4d-2661-4a07-a5d6-51faf8c3da84" providerId="ADAL" clId="{AF755C4D-7993-4887-9767-9948256D5181}" dt="2024-11-02T17:47:01.717" v="23" actId="20577"/>
          <ac:spMkLst>
            <pc:docMk/>
            <pc:sldMk cId="2730978611" sldId="277"/>
            <ac:spMk id="2" creationId="{00000000-0000-0000-0000-000000000000}"/>
          </ac:spMkLst>
        </pc:spChg>
        <pc:spChg chg="mod">
          <ac:chgData name="Tihana Banko" userId="fcf43c4d-2661-4a07-a5d6-51faf8c3da84" providerId="ADAL" clId="{AF755C4D-7993-4887-9767-9948256D5181}" dt="2024-11-02T17:47:28.633" v="30" actId="27636"/>
          <ac:spMkLst>
            <pc:docMk/>
            <pc:sldMk cId="2730978611" sldId="277"/>
            <ac:spMk id="3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281C21E-1610-F840-997A-88EB307E0A1C}" type="datetimeFigureOut">
              <a:rPr lang="en-US" smtClean="0"/>
              <a:t>11/2/2024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EDC0C92-97E4-9540-AC90-F1BBF91896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43439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7129580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68607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27857189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23641696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40811196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8679553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5196536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9200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8319342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8454221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2576782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0912510-587E-0743-8BB6-FA03E27BCB0C}" type="datetimeFigureOut">
              <a:rPr lang="en-US" smtClean="0"/>
              <a:t>11/2/2024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D830844-789E-4246-80A3-6F7B92FC0B15}" type="slidenum">
              <a:rPr lang="en-US" smtClean="0"/>
              <a:t>‹#›</a:t>
            </a:fld>
            <a:endParaRPr lang="en-US"/>
          </a:p>
        </p:txBody>
      </p:sp>
      <p:sp>
        <p:nvSpPr>
          <p:cNvPr id="6" name="Rectangle 5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183086" y="728663"/>
            <a:ext cx="5170713" cy="1680429"/>
          </a:xfrm>
        </p:spPr>
        <p:txBody>
          <a:bodyPr>
            <a:normAutofit/>
          </a:bodyPr>
          <a:lstStyle>
            <a:lvl1pPr>
              <a:defRPr sz="5400">
                <a:solidFill>
                  <a:schemeClr val="bg1"/>
                </a:solidFill>
              </a:defRPr>
            </a:lvl1pPr>
          </a:lstStyle>
          <a:p>
            <a:r>
              <a:rPr lang="hr-HR" sz="4800" dirty="0">
                <a:solidFill>
                  <a:schemeClr val="bg1"/>
                </a:solidFill>
                <a:latin typeface="Stolzl Bold" panose="00000800000000000000" pitchFamily="50" charset="-18"/>
              </a:rPr>
              <a:t>Glavni naslov</a:t>
            </a:r>
            <a:br>
              <a:rPr lang="hr-HR" sz="4800" dirty="0">
                <a:solidFill>
                  <a:schemeClr val="bg1"/>
                </a:solidFill>
                <a:latin typeface="Stolzl Bold" panose="00000800000000000000" pitchFamily="50" charset="-18"/>
              </a:rPr>
            </a:br>
            <a:r>
              <a:rPr lang="hr-HR" sz="4800" dirty="0">
                <a:solidFill>
                  <a:schemeClr val="bg1"/>
                </a:solidFill>
                <a:latin typeface="Stolzl Book" panose="00000500000000000000" pitchFamily="50" charset="-18"/>
              </a:rPr>
              <a:t>Tekst</a:t>
            </a:r>
          </a:p>
        </p:txBody>
      </p:sp>
      <p:pic>
        <p:nvPicPr>
          <p:cNvPr id="8" name="Slika 7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874540"/>
            <a:ext cx="6183086" cy="5993188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2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0912510-587E-0743-8BB6-FA03E27BCB0C}" type="datetimeFigureOut">
              <a:rPr lang="en-US" smtClean="0"/>
              <a:t>11/2/2024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D830844-789E-4246-80A3-6F7B92FC0B15}" type="slidenum">
              <a:rPr lang="en-US" smtClean="0"/>
              <a:t>‹#›</a:t>
            </a:fld>
            <a:endParaRPr lang="en-US"/>
          </a:p>
        </p:txBody>
      </p:sp>
      <p:sp>
        <p:nvSpPr>
          <p:cNvPr id="6" name="Rectangle 5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8718" y="3904457"/>
            <a:ext cx="6022181" cy="2014537"/>
          </a:xfrm>
        </p:spPr>
        <p:txBody>
          <a:bodyPr>
            <a:normAutofit/>
          </a:bodyPr>
          <a:lstStyle>
            <a:lvl1pPr>
              <a:defRPr sz="54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0912510-587E-0743-8BB6-FA03E27BCB0C}" type="datetimeFigureOut">
              <a:rPr lang="en-US" smtClean="0"/>
              <a:t>11/2/2024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D830844-789E-4246-80A3-6F7B92FC0B15}" type="slidenum">
              <a:rPr lang="en-US" smtClean="0"/>
              <a:t>‹#›</a:t>
            </a:fld>
            <a:endParaRPr lang="en-US"/>
          </a:p>
        </p:txBody>
      </p:sp>
      <p:sp>
        <p:nvSpPr>
          <p:cNvPr id="6" name="Rectangle 5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632" y="6283318"/>
            <a:ext cx="1414604" cy="574682"/>
          </a:xfrm>
          <a:prstGeom prst="rect">
            <a:avLst/>
          </a:prstGeom>
        </p:spPr>
      </p:pic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0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>
                <a:solidFill>
                  <a:schemeClr val="bg1"/>
                </a:solidFill>
              </a:defRPr>
            </a:lvl1pPr>
            <a:lvl2pPr>
              <a:defRPr sz="2800">
                <a:solidFill>
                  <a:schemeClr val="bg1"/>
                </a:solidFill>
              </a:defRPr>
            </a:lvl2pPr>
            <a:lvl3pPr>
              <a:defRPr sz="2400">
                <a:solidFill>
                  <a:schemeClr val="bg1"/>
                </a:solidFill>
              </a:defRPr>
            </a:lvl3pPr>
            <a:lvl4pPr>
              <a:defRPr sz="2000">
                <a:solidFill>
                  <a:schemeClr val="bg1"/>
                </a:solidFill>
              </a:defRPr>
            </a:lvl4pPr>
            <a:lvl5pPr>
              <a:defRPr sz="2000">
                <a:solidFill>
                  <a:schemeClr val="bg1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0941125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5" name="Slika 4"/>
          <p:cNvPicPr>
            <a:picLocks noChangeAspect="1"/>
          </p:cNvPicPr>
          <p:nvPr userDrawn="1"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297290"/>
            <a:ext cx="8686800" cy="5607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11500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60" r:id="rId7"/>
    <p:sldLayoutId id="2147483661" r:id="rId8"/>
    <p:sldLayoutId id="2147483662" r:id="rId9"/>
    <p:sldLayoutId id="2147483655" r:id="rId10"/>
    <p:sldLayoutId id="2147483656" r:id="rId11"/>
    <p:sldLayoutId id="2147483657" r:id="rId12"/>
    <p:sldLayoutId id="2147483658" r:id="rId13"/>
    <p:sldLayoutId id="2147483659" r:id="rId1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i="0" kern="1200">
          <a:solidFill>
            <a:schemeClr val="tx1"/>
          </a:solidFill>
          <a:latin typeface="Arial" charset="0"/>
          <a:ea typeface="Arial" charset="0"/>
          <a:cs typeface="Arial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b="0" i="0" kern="1200">
          <a:solidFill>
            <a:schemeClr val="tx1"/>
          </a:solidFill>
          <a:latin typeface="Arial" charset="0"/>
          <a:ea typeface="Arial" charset="0"/>
          <a:cs typeface="Arial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b="0" i="0" kern="1200">
          <a:solidFill>
            <a:schemeClr val="tx1"/>
          </a:solidFill>
          <a:latin typeface="Arial" charset="0"/>
          <a:ea typeface="Arial" charset="0"/>
          <a:cs typeface="Arial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b="0" i="0" kern="1200">
          <a:solidFill>
            <a:schemeClr val="tx1"/>
          </a:solidFill>
          <a:latin typeface="Arial" charset="0"/>
          <a:ea typeface="Arial" charset="0"/>
          <a:cs typeface="Arial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b="0" i="0" kern="1200">
          <a:solidFill>
            <a:schemeClr val="tx1"/>
          </a:solidFill>
          <a:latin typeface="Arial" charset="0"/>
          <a:ea typeface="Arial" charset="0"/>
          <a:cs typeface="Arial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b="0" i="0" kern="1200">
          <a:solidFill>
            <a:schemeClr val="tx1"/>
          </a:solidFill>
          <a:latin typeface="Arial" charset="0"/>
          <a:ea typeface="Arial" charset="0"/>
          <a:cs typeface="Arial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thoughtco.com/relative-adverb-1692041" TargetMode="Externa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hyperlink" Target="https://elt.oup.com/student/solutions/int/grammar/grammar_03_022e?cc=hr&amp;selLanguage=hr" TargetMode="External"/><Relationship Id="rId2" Type="http://schemas.openxmlformats.org/officeDocument/2006/relationships/hyperlink" Target="https://elt.oup.com/student/solutions/int/grammar/grammar_03_012e?cc=hr&amp;selLanguage=hr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englishexercises.org/makeagame/viewgame.asp?id=4219" TargetMode="External"/><Relationship Id="rId5" Type="http://schemas.openxmlformats.org/officeDocument/2006/relationships/hyperlink" Target="https://www.myenglishpages.com/english/grammar-exercise-relative-clauses.php" TargetMode="External"/><Relationship Id="rId4" Type="http://schemas.openxmlformats.org/officeDocument/2006/relationships/hyperlink" Target="https://test-english.com/grammar-points/b1/defining-and-non-defining-relative-clauses/" TargetMode="Externa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0" y="3367822"/>
            <a:ext cx="5891212" cy="2014537"/>
          </a:xfrm>
        </p:spPr>
        <p:txBody>
          <a:bodyPr>
            <a:normAutofit/>
          </a:bodyPr>
          <a:lstStyle/>
          <a:p>
            <a:pPr algn="ctr"/>
            <a:r>
              <a:rPr lang="en-US" sz="4800" dirty="0">
                <a:latin typeface="Stolzl Bold" panose="00000800000000000000" pitchFamily="50" charset="-18"/>
              </a:rPr>
              <a:t>LO 2: </a:t>
            </a:r>
            <a:r>
              <a:rPr lang="hr-HR" sz="4800" dirty="0">
                <a:latin typeface="Stolzl Bold" panose="00000800000000000000" pitchFamily="50" charset="-18"/>
              </a:rPr>
              <a:t>Relative clauses</a:t>
            </a:r>
            <a:endParaRPr lang="hr-HR" sz="4800" dirty="0">
              <a:latin typeface="Stolzl Book" panose="00000500000000000000" pitchFamily="50" charset="-18"/>
            </a:endParaRPr>
          </a:p>
        </p:txBody>
      </p:sp>
    </p:spTree>
    <p:extLst>
      <p:ext uri="{BB962C8B-B14F-4D97-AF65-F5344CB8AC3E}">
        <p14:creationId xmlns:p14="http://schemas.microsoft.com/office/powerpoint/2010/main" val="184732811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1"/>
          </a:solidFill>
        </p:spPr>
        <p:txBody>
          <a:bodyPr/>
          <a:lstStyle/>
          <a:p>
            <a:pPr algn="ctr"/>
            <a:r>
              <a:rPr lang="hr-HR" dirty="0">
                <a:solidFill>
                  <a:schemeClr val="bg1"/>
                </a:solidFill>
              </a:rPr>
              <a:t>WHOM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r-HR" dirty="0"/>
              <a:t>Often used immediately after a preposition. </a:t>
            </a:r>
          </a:p>
          <a:p>
            <a:pPr marL="0" indent="0" algn="ctr">
              <a:buNone/>
            </a:pPr>
            <a:r>
              <a:rPr lang="hr-HR" dirty="0"/>
              <a:t>The six prepositions most commonly used with whom are </a:t>
            </a:r>
          </a:p>
          <a:p>
            <a:pPr marL="0" indent="0" algn="ctr">
              <a:buNone/>
            </a:pPr>
            <a:r>
              <a:rPr lang="hr-HR" b="1" dirty="0"/>
              <a:t>of</a:t>
            </a:r>
            <a:r>
              <a:rPr lang="hr-HR" dirty="0"/>
              <a:t>, </a:t>
            </a:r>
            <a:r>
              <a:rPr lang="hr-HR" b="1" dirty="0"/>
              <a:t>to</a:t>
            </a:r>
            <a:r>
              <a:rPr lang="hr-HR" dirty="0"/>
              <a:t>, </a:t>
            </a:r>
            <a:r>
              <a:rPr lang="hr-HR" b="1" dirty="0"/>
              <a:t>for</a:t>
            </a:r>
            <a:r>
              <a:rPr lang="hr-HR" dirty="0"/>
              <a:t>, </a:t>
            </a:r>
            <a:r>
              <a:rPr lang="hr-HR" b="1" dirty="0"/>
              <a:t>with</a:t>
            </a:r>
            <a:r>
              <a:rPr lang="hr-HR" dirty="0"/>
              <a:t>, </a:t>
            </a:r>
            <a:r>
              <a:rPr lang="hr-HR" b="1" dirty="0"/>
              <a:t>from</a:t>
            </a:r>
            <a:r>
              <a:rPr lang="hr-HR" dirty="0"/>
              <a:t> and </a:t>
            </a:r>
            <a:r>
              <a:rPr lang="hr-HR" b="1" dirty="0"/>
              <a:t>by</a:t>
            </a:r>
            <a:r>
              <a:rPr lang="hr-HR" dirty="0"/>
              <a:t>. </a:t>
            </a:r>
          </a:p>
          <a:p>
            <a:pPr marL="0" indent="0" algn="ctr">
              <a:buNone/>
            </a:pPr>
            <a:endParaRPr lang="hr-HR" dirty="0"/>
          </a:p>
          <a:p>
            <a:pPr marL="0" indent="0" algn="ctr">
              <a:buNone/>
            </a:pPr>
            <a:r>
              <a:rPr lang="hr-HR" i="1" dirty="0"/>
              <a:t>‘Saverphone’ allows consumers to chose the retailers </a:t>
            </a:r>
            <a:r>
              <a:rPr lang="hr-HR" b="1" i="1" dirty="0"/>
              <a:t>from whom </a:t>
            </a:r>
            <a:r>
              <a:rPr lang="hr-HR" i="1" dirty="0"/>
              <a:t>they wish to receive special offers</a:t>
            </a:r>
            <a:r>
              <a:rPr lang="hr-HR" dirty="0"/>
              <a:t>. </a:t>
            </a:r>
          </a:p>
          <a:p>
            <a:pPr marL="0" indent="0" algn="ctr">
              <a:buNone/>
            </a:pPr>
            <a:endParaRPr lang="hr-HR" dirty="0"/>
          </a:p>
          <a:p>
            <a:pPr marL="0" indent="0" algn="ctr">
              <a:buNone/>
            </a:pPr>
            <a:r>
              <a:rPr lang="hr-HR" i="1" dirty="0"/>
              <a:t>We understand the needs of our customers, </a:t>
            </a:r>
            <a:r>
              <a:rPr lang="hr-HR" b="1" i="1" dirty="0"/>
              <a:t>for whom </a:t>
            </a:r>
            <a:r>
              <a:rPr lang="hr-HR" i="1" dirty="0"/>
              <a:t>flexibility is a top priority. 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412967681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1"/>
          </a:solidFill>
        </p:spPr>
        <p:txBody>
          <a:bodyPr/>
          <a:lstStyle/>
          <a:p>
            <a:pPr algn="ctr"/>
            <a:r>
              <a:rPr lang="hr-HR" dirty="0">
                <a:solidFill>
                  <a:schemeClr val="bg1"/>
                </a:solidFill>
              </a:rPr>
              <a:t>WHOM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hr-HR" dirty="0"/>
              <a:t>In spoken and informal written English, it is much more common to use </a:t>
            </a:r>
            <a:r>
              <a:rPr lang="hr-HR" b="1" dirty="0"/>
              <a:t>who / that </a:t>
            </a:r>
            <a:r>
              <a:rPr lang="hr-HR" dirty="0"/>
              <a:t>(</a:t>
            </a:r>
            <a:r>
              <a:rPr lang="hr-HR" b="1" dirty="0"/>
              <a:t>or no relative pronoun</a:t>
            </a:r>
            <a:r>
              <a:rPr lang="hr-HR" b="1" u="sng" dirty="0"/>
              <a:t>!</a:t>
            </a:r>
            <a:r>
              <a:rPr lang="hr-HR" u="sng" dirty="0"/>
              <a:t>)</a:t>
            </a:r>
            <a:r>
              <a:rPr lang="hr-HR" b="1" u="sng" dirty="0"/>
              <a:t> </a:t>
            </a:r>
            <a:r>
              <a:rPr lang="hr-HR" u="sng" dirty="0"/>
              <a:t>and to put the preposition at the end of the relative clause. </a:t>
            </a:r>
          </a:p>
          <a:p>
            <a:pPr marL="0" indent="0">
              <a:buNone/>
            </a:pPr>
            <a:endParaRPr lang="hr-HR" dirty="0"/>
          </a:p>
          <a:p>
            <a:pPr marL="0" indent="0" algn="ctr">
              <a:buNone/>
            </a:pPr>
            <a:r>
              <a:rPr lang="hr-HR" i="1" dirty="0"/>
              <a:t>Let me introduce you to Claire, </a:t>
            </a:r>
            <a:r>
              <a:rPr lang="hr-HR" b="1" i="1" dirty="0"/>
              <a:t>who</a:t>
            </a:r>
            <a:r>
              <a:rPr lang="hr-HR" i="1" dirty="0"/>
              <a:t> I worked </a:t>
            </a:r>
            <a:r>
              <a:rPr lang="hr-HR" b="1" i="1" dirty="0"/>
              <a:t>with</a:t>
            </a:r>
            <a:r>
              <a:rPr lang="hr-HR" i="1" dirty="0"/>
              <a:t> at H&amp;M.</a:t>
            </a:r>
          </a:p>
          <a:p>
            <a:pPr marL="0" indent="0" algn="ctr">
              <a:buNone/>
            </a:pPr>
            <a:r>
              <a:rPr lang="hr-HR" i="1" dirty="0"/>
              <a:t>Let me introduce you to Claire </a:t>
            </a:r>
            <a:r>
              <a:rPr lang="hr-HR" b="1" i="1" dirty="0"/>
              <a:t>with whom </a:t>
            </a:r>
            <a:r>
              <a:rPr lang="hr-HR" i="1" dirty="0"/>
              <a:t>I worked at H&amp;M. </a:t>
            </a:r>
          </a:p>
          <a:p>
            <a:pPr marL="0" indent="0" algn="ctr">
              <a:buNone/>
            </a:pPr>
            <a:r>
              <a:rPr lang="hr-HR" i="1" dirty="0"/>
              <a:t>Are you the person (who/that) </a:t>
            </a:r>
            <a:r>
              <a:rPr lang="hr-HR" b="1" i="1" dirty="0"/>
              <a:t>I should speak to </a:t>
            </a:r>
            <a:r>
              <a:rPr lang="hr-HR" i="1" dirty="0"/>
              <a:t>about hiring the meeting room? 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167467531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1"/>
          </a:solidFill>
        </p:spPr>
        <p:txBody>
          <a:bodyPr/>
          <a:lstStyle/>
          <a:p>
            <a:pPr algn="ctr"/>
            <a:r>
              <a:rPr lang="hr-HR" dirty="0">
                <a:solidFill>
                  <a:schemeClr val="bg1"/>
                </a:solidFill>
              </a:rPr>
              <a:t>WHO vs WHOM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endParaRPr lang="hr-HR" dirty="0"/>
          </a:p>
          <a:p>
            <a:pPr marL="0" indent="0" algn="ctr">
              <a:buNone/>
            </a:pPr>
            <a:r>
              <a:rPr lang="hr-HR" b="1" dirty="0"/>
              <a:t>he, she, they </a:t>
            </a:r>
            <a:r>
              <a:rPr lang="hr-HR" dirty="0"/>
              <a:t>(subjects) = </a:t>
            </a:r>
            <a:r>
              <a:rPr lang="hr-HR" b="1" dirty="0"/>
              <a:t>WHO</a:t>
            </a:r>
          </a:p>
          <a:p>
            <a:pPr marL="0" indent="0" algn="ctr">
              <a:buNone/>
            </a:pPr>
            <a:r>
              <a:rPr lang="hr-HR" b="1" i="1" dirty="0"/>
              <a:t>Who</a:t>
            </a:r>
            <a:r>
              <a:rPr lang="hr-HR" i="1" dirty="0"/>
              <a:t> was driving the car?</a:t>
            </a:r>
          </a:p>
          <a:p>
            <a:pPr marL="0" indent="0" algn="ctr">
              <a:buNone/>
            </a:pPr>
            <a:r>
              <a:rPr lang="hr-HR" b="1" i="1" dirty="0"/>
              <a:t>He</a:t>
            </a:r>
            <a:r>
              <a:rPr lang="hr-HR" i="1" dirty="0"/>
              <a:t> was driving the car.</a:t>
            </a:r>
          </a:p>
          <a:p>
            <a:pPr marL="0" indent="0" algn="ctr">
              <a:buNone/>
            </a:pPr>
            <a:endParaRPr lang="hr-HR" dirty="0"/>
          </a:p>
          <a:p>
            <a:pPr marL="0" indent="0" algn="ctr">
              <a:buNone/>
            </a:pPr>
            <a:r>
              <a:rPr lang="hr-HR" b="1" dirty="0"/>
              <a:t>him, her, them </a:t>
            </a:r>
            <a:r>
              <a:rPr lang="hr-HR" dirty="0"/>
              <a:t>(objects) = </a:t>
            </a:r>
            <a:r>
              <a:rPr lang="hr-HR" b="1" dirty="0"/>
              <a:t>WHOM</a:t>
            </a:r>
          </a:p>
          <a:p>
            <a:pPr marL="0" indent="0" algn="ctr">
              <a:buNone/>
            </a:pPr>
            <a:r>
              <a:rPr lang="hr-HR" i="1" dirty="0"/>
              <a:t>You invited </a:t>
            </a:r>
            <a:r>
              <a:rPr lang="hr-HR" b="1" i="1" dirty="0"/>
              <a:t>whom</a:t>
            </a:r>
            <a:r>
              <a:rPr lang="hr-HR" i="1" dirty="0"/>
              <a:t> to dinner?</a:t>
            </a:r>
          </a:p>
          <a:p>
            <a:pPr marL="0" indent="0" algn="ctr">
              <a:buNone/>
            </a:pPr>
            <a:r>
              <a:rPr lang="hr-HR" i="1" dirty="0"/>
              <a:t>You invited </a:t>
            </a:r>
            <a:r>
              <a:rPr lang="hr-HR" b="1" i="1" dirty="0"/>
              <a:t>her</a:t>
            </a:r>
            <a:r>
              <a:rPr lang="hr-HR" i="1" dirty="0"/>
              <a:t> to dinner.</a:t>
            </a:r>
          </a:p>
          <a:p>
            <a:pPr marL="0" indent="0" algn="ctr">
              <a:buNone/>
            </a:pPr>
            <a:endParaRPr lang="hr-HR" i="1" dirty="0"/>
          </a:p>
          <a:p>
            <a:pPr marL="0" indent="0" algn="ctr">
              <a:buNone/>
            </a:pPr>
            <a:r>
              <a:rPr lang="hr-HR" i="1" dirty="0"/>
              <a:t>For </a:t>
            </a:r>
            <a:r>
              <a:rPr lang="hr-HR" b="1" i="1" dirty="0"/>
              <a:t>whom</a:t>
            </a:r>
            <a:r>
              <a:rPr lang="hr-HR" i="1" dirty="0"/>
              <a:t> was the audience applauding?</a:t>
            </a:r>
          </a:p>
          <a:p>
            <a:pPr marL="0" indent="0" algn="ctr">
              <a:buNone/>
            </a:pPr>
            <a:r>
              <a:rPr lang="hr-HR" i="1" dirty="0"/>
              <a:t>The audience was applauding for </a:t>
            </a:r>
            <a:r>
              <a:rPr lang="hr-HR" b="1" i="1" dirty="0"/>
              <a:t>them</a:t>
            </a:r>
            <a:r>
              <a:rPr lang="hr-HR" i="1" dirty="0"/>
              <a:t>.</a:t>
            </a:r>
          </a:p>
          <a:p>
            <a:pPr marL="0" indent="0" algn="ctr">
              <a:buNone/>
            </a:pPr>
            <a:r>
              <a:rPr lang="hr-HR" dirty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255390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solidFill>
            <a:schemeClr val="accent1"/>
          </a:solidFill>
        </p:spPr>
        <p:txBody>
          <a:bodyPr/>
          <a:lstStyle/>
          <a:p>
            <a:pPr algn="ctr"/>
            <a:r>
              <a:rPr lang="hr-HR" dirty="0">
                <a:solidFill>
                  <a:schemeClr val="bg1"/>
                </a:solidFill>
              </a:rPr>
              <a:t>WHOSE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hr-HR" dirty="0"/>
          </a:p>
          <a:p>
            <a:pPr algn="ctr"/>
            <a:r>
              <a:rPr lang="hr-HR" dirty="0"/>
              <a:t>We use it in both relative clauses </a:t>
            </a:r>
            <a:r>
              <a:rPr lang="hr-HR" b="1" dirty="0"/>
              <a:t>to show possession </a:t>
            </a:r>
            <a:r>
              <a:rPr lang="hr-HR" dirty="0"/>
              <a:t>(instead of her/their).</a:t>
            </a:r>
          </a:p>
          <a:p>
            <a:pPr marL="0" indent="0" algn="ctr">
              <a:buNone/>
            </a:pPr>
            <a:endParaRPr lang="hr-HR" dirty="0"/>
          </a:p>
          <a:p>
            <a:pPr marL="0" indent="0" algn="ctr">
              <a:buNone/>
            </a:pPr>
            <a:r>
              <a:rPr lang="hr-HR" i="1" dirty="0"/>
              <a:t>What was the name of the delivery company </a:t>
            </a:r>
            <a:r>
              <a:rPr lang="hr-HR" b="1" i="1" dirty="0"/>
              <a:t>whose website we looked at yesterday?</a:t>
            </a:r>
          </a:p>
          <a:p>
            <a:pPr marL="0" indent="0" algn="ctr">
              <a:buNone/>
            </a:pPr>
            <a:endParaRPr lang="hr-HR" b="1" i="1" dirty="0"/>
          </a:p>
          <a:p>
            <a:pPr marL="0" indent="0" algn="ctr">
              <a:buNone/>
            </a:pPr>
            <a:r>
              <a:rPr lang="hr-HR" i="1" dirty="0"/>
              <a:t>I’d like to thank John Spencer</a:t>
            </a:r>
            <a:r>
              <a:rPr lang="hr-HR" b="1" i="1" dirty="0"/>
              <a:t>, whose company sponsored the exhibition. </a:t>
            </a:r>
          </a:p>
          <a:p>
            <a:pPr marL="0" indent="0" algn="ctr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55998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1"/>
          </a:solidFill>
        </p:spPr>
        <p:txBody>
          <a:bodyPr/>
          <a:lstStyle/>
          <a:p>
            <a:pPr algn="ctr"/>
            <a:r>
              <a:rPr lang="hr-HR" dirty="0">
                <a:solidFill>
                  <a:schemeClr val="bg1"/>
                </a:solidFill>
              </a:rPr>
              <a:t>WHERE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algn="ctr"/>
            <a:r>
              <a:rPr lang="hr-HR" dirty="0"/>
              <a:t>We can use it </a:t>
            </a:r>
            <a:r>
              <a:rPr lang="hr-HR" b="1" dirty="0"/>
              <a:t>in relative clauses about places</a:t>
            </a:r>
            <a:r>
              <a:rPr lang="hr-HR" dirty="0"/>
              <a:t>, including non-physical ones.</a:t>
            </a:r>
          </a:p>
          <a:p>
            <a:pPr marL="0" indent="0" algn="ctr">
              <a:buNone/>
            </a:pPr>
            <a:endParaRPr lang="hr-HR" i="1" dirty="0"/>
          </a:p>
          <a:p>
            <a:pPr marL="0" indent="0" algn="ctr">
              <a:buNone/>
            </a:pPr>
            <a:r>
              <a:rPr lang="hr-HR" i="1" dirty="0"/>
              <a:t>Orders are placed directly with the factory </a:t>
            </a:r>
            <a:r>
              <a:rPr lang="hr-HR" b="1" i="1" dirty="0"/>
              <a:t>where the model is manufactured</a:t>
            </a:r>
            <a:r>
              <a:rPr lang="hr-HR" i="1" dirty="0"/>
              <a:t>.</a:t>
            </a:r>
          </a:p>
          <a:p>
            <a:pPr marL="0" indent="0" algn="ctr">
              <a:buNone/>
            </a:pPr>
            <a:r>
              <a:rPr lang="hr-HR" i="1" dirty="0"/>
              <a:t>The factory</a:t>
            </a:r>
            <a:r>
              <a:rPr lang="hr-HR" b="1" i="1" dirty="0"/>
              <a:t>, where the strike began last April, </a:t>
            </a:r>
            <a:r>
              <a:rPr lang="hr-HR" i="1" dirty="0"/>
              <a:t>is manned by about 250 employees.  </a:t>
            </a:r>
          </a:p>
          <a:p>
            <a:pPr marL="0" indent="0" algn="ctr">
              <a:buNone/>
            </a:pPr>
            <a:endParaRPr lang="hr-HR" i="1" dirty="0">
              <a:solidFill>
                <a:srgbClr val="FF0000"/>
              </a:solidFill>
            </a:endParaRPr>
          </a:p>
          <a:p>
            <a:pPr marL="0" indent="0" algn="ctr">
              <a:buNone/>
            </a:pPr>
            <a:r>
              <a:rPr lang="hr-HR" i="1" dirty="0">
                <a:solidFill>
                  <a:srgbClr val="FF0000"/>
                </a:solidFill>
              </a:rPr>
              <a:t>Don’t use where with prepositions!</a:t>
            </a:r>
          </a:p>
          <a:p>
            <a:pPr marL="0" indent="0" algn="ctr">
              <a:buNone/>
            </a:pPr>
            <a:r>
              <a:rPr lang="hr-HR" i="1" dirty="0"/>
              <a:t>The office (which/that) I work in is very cold. </a:t>
            </a:r>
          </a:p>
          <a:p>
            <a:pPr marL="0" indent="0" algn="ctr">
              <a:buNone/>
            </a:pPr>
            <a:r>
              <a:rPr lang="hr-HR" i="1" dirty="0"/>
              <a:t>(</a:t>
            </a:r>
            <a:r>
              <a:rPr lang="hr-HR" i="1" dirty="0">
                <a:solidFill>
                  <a:srgbClr val="FF0000"/>
                </a:solidFill>
              </a:rPr>
              <a:t>not</a:t>
            </a:r>
            <a:r>
              <a:rPr lang="hr-HR" i="1" dirty="0"/>
              <a:t> </a:t>
            </a:r>
            <a:r>
              <a:rPr lang="hr-HR" i="1" strike="sngStrike" dirty="0"/>
              <a:t>The office where I work in...)</a:t>
            </a:r>
          </a:p>
          <a:p>
            <a:pPr marL="0" indent="0" algn="ctr">
              <a:buNone/>
            </a:pPr>
            <a:endParaRPr lang="hr-HR" sz="2200" dirty="0"/>
          </a:p>
          <a:p>
            <a:pPr marL="0" indent="0" algn="ctr">
              <a:buNone/>
            </a:pPr>
            <a:r>
              <a:rPr lang="hr-HR" sz="2200" dirty="0"/>
              <a:t>*After words </a:t>
            </a:r>
            <a:r>
              <a:rPr lang="hr-HR" sz="2200" i="1" dirty="0"/>
              <a:t>situation</a:t>
            </a:r>
            <a:r>
              <a:rPr lang="hr-HR" sz="2200" dirty="0"/>
              <a:t>, </a:t>
            </a:r>
            <a:r>
              <a:rPr lang="hr-HR" sz="2200" i="1" dirty="0"/>
              <a:t>point</a:t>
            </a:r>
            <a:r>
              <a:rPr lang="hr-HR" sz="2200" dirty="0"/>
              <a:t> and </a:t>
            </a:r>
            <a:r>
              <a:rPr lang="hr-HR" sz="2200" i="1" dirty="0"/>
              <a:t>stage</a:t>
            </a:r>
            <a:r>
              <a:rPr lang="hr-HR" sz="2200" dirty="0"/>
              <a:t>:</a:t>
            </a:r>
          </a:p>
          <a:p>
            <a:pPr marL="0" indent="0" algn="ctr">
              <a:buNone/>
            </a:pPr>
            <a:r>
              <a:rPr lang="hr-HR" sz="2200" i="1" dirty="0"/>
              <a:t>They’ve reached </a:t>
            </a:r>
            <a:r>
              <a:rPr lang="hr-HR" sz="2200" b="1" i="1" dirty="0"/>
              <a:t>a situation where </a:t>
            </a:r>
            <a:r>
              <a:rPr lang="hr-HR" sz="2200" i="1" dirty="0"/>
              <a:t>they’ll have to negotiate.</a:t>
            </a:r>
          </a:p>
          <a:p>
            <a:pPr marL="0" indent="0" algn="ctr">
              <a:buNone/>
            </a:pPr>
            <a:r>
              <a:rPr lang="hr-HR" sz="2200" i="1" dirty="0"/>
              <a:t>We’re </a:t>
            </a:r>
            <a:r>
              <a:rPr lang="hr-HR" sz="2200" b="1" i="1" dirty="0"/>
              <a:t>at a stage where </a:t>
            </a:r>
            <a:r>
              <a:rPr lang="hr-HR" sz="2200" i="1" dirty="0"/>
              <a:t>things can still be changed.</a:t>
            </a:r>
          </a:p>
          <a:p>
            <a:pPr marL="0" indent="0" algn="ctr">
              <a:buNone/>
            </a:pPr>
            <a:r>
              <a:rPr lang="hr-HR" sz="2200" i="1" dirty="0"/>
              <a:t>We’re at a </a:t>
            </a:r>
            <a:r>
              <a:rPr lang="hr-HR" sz="2200" b="1" i="1" dirty="0"/>
              <a:t>point where/when </a:t>
            </a:r>
            <a:r>
              <a:rPr lang="hr-HR" sz="2200" i="1" dirty="0"/>
              <a:t>we can take a break to think about the options</a:t>
            </a:r>
            <a:r>
              <a:rPr lang="hr-HR" sz="2400" dirty="0"/>
              <a:t>.</a:t>
            </a:r>
          </a:p>
          <a:p>
            <a:pPr marL="0" indent="0" algn="ctr">
              <a:buNone/>
            </a:pPr>
            <a:endParaRPr lang="hr-HR" dirty="0"/>
          </a:p>
          <a:p>
            <a:pPr marL="0" indent="0" algn="ctr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015669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1"/>
          </a:solidFill>
        </p:spPr>
        <p:txBody>
          <a:bodyPr/>
          <a:lstStyle/>
          <a:p>
            <a:pPr algn="ctr"/>
            <a:r>
              <a:rPr lang="hr-HR" dirty="0">
                <a:solidFill>
                  <a:schemeClr val="bg1"/>
                </a:solidFill>
              </a:rPr>
              <a:t>WHEN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hr-HR" dirty="0"/>
              <a:t>We use it </a:t>
            </a:r>
            <a:r>
              <a:rPr lang="hr-HR" u="sng" dirty="0"/>
              <a:t>in relative clauses about time</a:t>
            </a:r>
            <a:r>
              <a:rPr lang="hr-HR" dirty="0"/>
              <a:t>.</a:t>
            </a:r>
          </a:p>
          <a:p>
            <a:pPr marL="0" indent="0" algn="ctr">
              <a:buNone/>
            </a:pPr>
            <a:endParaRPr lang="hr-HR" dirty="0"/>
          </a:p>
          <a:p>
            <a:pPr marL="0" indent="0" algn="ctr">
              <a:buNone/>
            </a:pPr>
            <a:r>
              <a:rPr lang="hr-HR" i="1" dirty="0"/>
              <a:t>I won’t be there </a:t>
            </a:r>
            <a:r>
              <a:rPr lang="hr-HR" b="1" i="1" dirty="0"/>
              <a:t>when</a:t>
            </a:r>
            <a:r>
              <a:rPr lang="hr-HR" i="1" dirty="0"/>
              <a:t> </a:t>
            </a:r>
            <a:r>
              <a:rPr lang="hr-HR" b="1" i="1" dirty="0"/>
              <a:t>the product is launched</a:t>
            </a:r>
            <a:r>
              <a:rPr lang="hr-HR" i="1" dirty="0"/>
              <a:t>.</a:t>
            </a:r>
          </a:p>
          <a:p>
            <a:pPr marL="0" indent="0" algn="ctr">
              <a:buNone/>
            </a:pPr>
            <a:r>
              <a:rPr lang="hr-HR" i="1" dirty="0"/>
              <a:t>On December 21</a:t>
            </a:r>
            <a:r>
              <a:rPr lang="hr-HR" b="1" i="1" dirty="0"/>
              <a:t>, when the product is launched, </a:t>
            </a:r>
            <a:r>
              <a:rPr lang="hr-HR" i="1" dirty="0"/>
              <a:t>I shall be out of the country. </a:t>
            </a:r>
          </a:p>
          <a:p>
            <a:pPr marL="0" indent="0" algn="ctr">
              <a:buNone/>
            </a:pPr>
            <a:endParaRPr lang="hr-HR" dirty="0"/>
          </a:p>
          <a:p>
            <a:pPr marL="0" indent="0" algn="ctr">
              <a:buNone/>
            </a:pPr>
            <a:r>
              <a:rPr lang="hr-HR" sz="2400" dirty="0"/>
              <a:t>*We can also often use </a:t>
            </a:r>
            <a:r>
              <a:rPr lang="hr-HR" sz="2400" b="1" dirty="0"/>
              <a:t>that</a:t>
            </a:r>
            <a:r>
              <a:rPr lang="hr-HR" sz="2400" dirty="0"/>
              <a:t> (or no relative pronoun!) in relative clauses about time.</a:t>
            </a:r>
          </a:p>
          <a:p>
            <a:pPr marL="0" indent="0" algn="ctr">
              <a:buNone/>
            </a:pPr>
            <a:r>
              <a:rPr lang="hr-HR" sz="2400" i="1" dirty="0"/>
              <a:t>Do you remember the time </a:t>
            </a:r>
            <a:r>
              <a:rPr lang="hr-HR" sz="2400" b="1" i="1" dirty="0"/>
              <a:t>(when/that) </a:t>
            </a:r>
            <a:r>
              <a:rPr lang="hr-HR" sz="2400" i="1" dirty="0"/>
              <a:t>I spilled coffee over a client?</a:t>
            </a:r>
            <a:endParaRPr lang="en-US" sz="2400" i="1" dirty="0"/>
          </a:p>
        </p:txBody>
      </p:sp>
    </p:spTree>
    <p:extLst>
      <p:ext uri="{BB962C8B-B14F-4D97-AF65-F5344CB8AC3E}">
        <p14:creationId xmlns:p14="http://schemas.microsoft.com/office/powerpoint/2010/main" val="174613167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1"/>
          </a:solidFill>
        </p:spPr>
        <p:txBody>
          <a:bodyPr/>
          <a:lstStyle/>
          <a:p>
            <a:pPr algn="ctr"/>
            <a:r>
              <a:rPr lang="hr-HR" dirty="0">
                <a:solidFill>
                  <a:schemeClr val="bg1"/>
                </a:solidFill>
              </a:rPr>
              <a:t>Some more examples...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endParaRPr lang="hr-HR" i="1" dirty="0"/>
          </a:p>
          <a:p>
            <a:pPr marL="0" indent="0">
              <a:buNone/>
            </a:pPr>
            <a:r>
              <a:rPr lang="hr-HR" i="1" dirty="0"/>
              <a:t>The </a:t>
            </a:r>
            <a:r>
              <a:rPr lang="hr-HR" b="1" i="1" dirty="0"/>
              <a:t>reason that/why </a:t>
            </a:r>
            <a:r>
              <a:rPr lang="hr-HR" i="1" dirty="0"/>
              <a:t>the proposal collapsed wasn’t disclosed.</a:t>
            </a:r>
          </a:p>
          <a:p>
            <a:pPr marL="0" indent="0">
              <a:buNone/>
            </a:pPr>
            <a:r>
              <a:rPr lang="hr-HR" dirty="0"/>
              <a:t>(</a:t>
            </a:r>
            <a:r>
              <a:rPr lang="hr-HR" dirty="0">
                <a:solidFill>
                  <a:srgbClr val="FF0000"/>
                </a:solidFill>
              </a:rPr>
              <a:t>not: </a:t>
            </a:r>
            <a:r>
              <a:rPr lang="hr-HR" strike="sngStrike" dirty="0"/>
              <a:t>the reason because</a:t>
            </a:r>
            <a:r>
              <a:rPr lang="hr-HR" dirty="0"/>
              <a:t>)</a:t>
            </a:r>
          </a:p>
          <a:p>
            <a:pPr marL="0" indent="0">
              <a:buNone/>
            </a:pPr>
            <a:endParaRPr lang="hr-HR" dirty="0"/>
          </a:p>
          <a:p>
            <a:pPr marL="0" indent="0">
              <a:buNone/>
            </a:pPr>
            <a:r>
              <a:rPr lang="hr-HR" dirty="0"/>
              <a:t>We use </a:t>
            </a:r>
            <a:r>
              <a:rPr lang="hr-HR" b="1" dirty="0"/>
              <a:t>THAT (or no preposition!)</a:t>
            </a:r>
            <a:r>
              <a:rPr lang="hr-HR" dirty="0"/>
              <a:t> after </a:t>
            </a:r>
            <a:r>
              <a:rPr lang="hr-HR" b="1" dirty="0"/>
              <a:t>all</a:t>
            </a:r>
            <a:r>
              <a:rPr lang="hr-HR" dirty="0"/>
              <a:t>, </a:t>
            </a:r>
            <a:r>
              <a:rPr lang="hr-HR" b="1" dirty="0"/>
              <a:t>each</a:t>
            </a:r>
            <a:r>
              <a:rPr lang="hr-HR" dirty="0"/>
              <a:t>, </a:t>
            </a:r>
            <a:r>
              <a:rPr lang="hr-HR" b="1" dirty="0"/>
              <a:t>every</a:t>
            </a:r>
            <a:r>
              <a:rPr lang="hr-HR" dirty="0"/>
              <a:t> and </a:t>
            </a:r>
            <a:r>
              <a:rPr lang="hr-HR" b="1" dirty="0"/>
              <a:t>compounds</a:t>
            </a:r>
            <a:r>
              <a:rPr lang="hr-HR" dirty="0"/>
              <a:t>:</a:t>
            </a:r>
          </a:p>
          <a:p>
            <a:pPr marL="0" indent="0" algn="ctr">
              <a:buNone/>
            </a:pPr>
            <a:r>
              <a:rPr lang="hr-HR" sz="2400" i="1" dirty="0"/>
              <a:t>Computer users aren’t upgrading systems fast enough to absorb </a:t>
            </a:r>
            <a:r>
              <a:rPr lang="hr-HR" sz="2400" b="1" i="1" dirty="0"/>
              <a:t>all</a:t>
            </a:r>
            <a:r>
              <a:rPr lang="hr-HR" sz="2400" i="1" dirty="0"/>
              <a:t> the new products (that) firms are producing.</a:t>
            </a:r>
          </a:p>
          <a:p>
            <a:pPr marL="0" indent="0" algn="ctr">
              <a:buNone/>
            </a:pPr>
            <a:r>
              <a:rPr lang="hr-HR" sz="2400" i="1" dirty="0"/>
              <a:t>We have tried </a:t>
            </a:r>
            <a:r>
              <a:rPr lang="hr-HR" sz="2400" b="1" i="1" dirty="0"/>
              <a:t>everything</a:t>
            </a:r>
            <a:r>
              <a:rPr lang="hr-HR" sz="2400" i="1" dirty="0"/>
              <a:t> (that) we could.</a:t>
            </a:r>
          </a:p>
          <a:p>
            <a:pPr marL="0" indent="0" algn="ctr">
              <a:buNone/>
            </a:pPr>
            <a:r>
              <a:rPr lang="hr-HR" sz="2400" i="1" dirty="0"/>
              <a:t>You should create a separate CV for </a:t>
            </a:r>
            <a:r>
              <a:rPr lang="hr-HR" sz="2400" b="1" i="1" dirty="0"/>
              <a:t>each</a:t>
            </a:r>
            <a:r>
              <a:rPr lang="hr-HR" sz="2400" i="1" dirty="0"/>
              <a:t> company (that) you approach.</a:t>
            </a:r>
            <a:endParaRPr lang="en-US" sz="2400" i="1" dirty="0"/>
          </a:p>
        </p:txBody>
      </p:sp>
    </p:spTree>
    <p:extLst>
      <p:ext uri="{BB962C8B-B14F-4D97-AF65-F5344CB8AC3E}">
        <p14:creationId xmlns:p14="http://schemas.microsoft.com/office/powerpoint/2010/main" val="39426572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1"/>
          </a:solidFill>
        </p:spPr>
        <p:txBody>
          <a:bodyPr/>
          <a:lstStyle/>
          <a:p>
            <a:pPr algn="ctr"/>
            <a:r>
              <a:rPr lang="hr-HR" dirty="0">
                <a:solidFill>
                  <a:schemeClr val="bg1"/>
                </a:solidFill>
              </a:rPr>
              <a:t>Using participles in relative clauses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hr-HR" dirty="0"/>
              <a:t>When the verb in relative clause is continuous (-ing) or passive form (often –ed), </a:t>
            </a:r>
            <a:r>
              <a:rPr lang="hr-HR" u="sng" dirty="0"/>
              <a:t>we can leave out the relative pronoun when it is the subject of the clause and the verb be</a:t>
            </a:r>
            <a:r>
              <a:rPr lang="hr-HR" dirty="0"/>
              <a:t>.</a:t>
            </a:r>
          </a:p>
          <a:p>
            <a:pPr marL="0" indent="0" algn="ctr">
              <a:buNone/>
            </a:pPr>
            <a:endParaRPr lang="hr-HR" i="1" dirty="0"/>
          </a:p>
          <a:p>
            <a:pPr marL="0" indent="0" algn="ctr">
              <a:buNone/>
            </a:pPr>
            <a:r>
              <a:rPr lang="hr-HR" i="1" dirty="0"/>
              <a:t>Can I speak to the person </a:t>
            </a:r>
            <a:r>
              <a:rPr lang="hr-HR" b="1" i="1" dirty="0"/>
              <a:t>who is running </a:t>
            </a:r>
            <a:r>
              <a:rPr lang="hr-HR" i="1" dirty="0"/>
              <a:t>the conference?</a:t>
            </a:r>
          </a:p>
          <a:p>
            <a:pPr marL="0" indent="0" algn="ctr">
              <a:buNone/>
            </a:pPr>
            <a:r>
              <a:rPr lang="hr-HR" i="1" dirty="0"/>
              <a:t>Can I speak to the person </a:t>
            </a:r>
            <a:r>
              <a:rPr lang="hr-HR" b="1" i="1" dirty="0"/>
              <a:t>running</a:t>
            </a:r>
            <a:r>
              <a:rPr lang="hr-HR" i="1" dirty="0"/>
              <a:t> the conference?</a:t>
            </a:r>
          </a:p>
          <a:p>
            <a:pPr marL="0" indent="0" algn="ctr">
              <a:buNone/>
            </a:pPr>
            <a:endParaRPr lang="hr-HR" i="1" dirty="0"/>
          </a:p>
          <a:p>
            <a:pPr marL="0" indent="0" algn="ctr">
              <a:buNone/>
            </a:pPr>
            <a:r>
              <a:rPr lang="hr-HR" i="1" dirty="0"/>
              <a:t>The items </a:t>
            </a:r>
            <a:r>
              <a:rPr lang="hr-HR" b="1" i="1" dirty="0"/>
              <a:t>which were reduced </a:t>
            </a:r>
            <a:r>
              <a:rPr lang="hr-HR" i="1" dirty="0"/>
              <a:t>are selling quickly.</a:t>
            </a:r>
          </a:p>
          <a:p>
            <a:pPr marL="0" indent="0" algn="ctr">
              <a:buNone/>
            </a:pPr>
            <a:r>
              <a:rPr lang="hr-HR" i="1" dirty="0"/>
              <a:t>The items reduced in the sale are selling quickly.</a:t>
            </a:r>
          </a:p>
        </p:txBody>
      </p:sp>
    </p:spTree>
    <p:extLst>
      <p:ext uri="{BB962C8B-B14F-4D97-AF65-F5344CB8AC3E}">
        <p14:creationId xmlns:p14="http://schemas.microsoft.com/office/powerpoint/2010/main" val="266331211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DE55C9-A08E-D66F-E7BC-686E62CE293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7EA7FBB5-2B79-61A6-66F9-47BC9BB8CEBF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17323" b="5323"/>
          <a:stretch/>
        </p:blipFill>
        <p:spPr>
          <a:xfrm>
            <a:off x="3663306" y="78154"/>
            <a:ext cx="8663666" cy="6701692"/>
          </a:xfrm>
          <a:prstGeom prst="rect">
            <a:avLst/>
          </a:prstGeom>
        </p:spPr>
      </p:pic>
      <p:sp>
        <p:nvSpPr>
          <p:cNvPr id="6" name="Title 1">
            <a:extLst>
              <a:ext uri="{FF2B5EF4-FFF2-40B4-BE49-F238E27FC236}">
                <a16:creationId xmlns:a16="http://schemas.microsoft.com/office/drawing/2014/main" id="{58BB1D4D-C33E-B73D-9761-03EC0D820732}"/>
              </a:ext>
            </a:extLst>
          </p:cNvPr>
          <p:cNvSpPr txBox="1">
            <a:spLocks/>
          </p:cNvSpPr>
          <p:nvPr/>
        </p:nvSpPr>
        <p:spPr>
          <a:xfrm>
            <a:off x="201246" y="455002"/>
            <a:ext cx="3362569" cy="1325563"/>
          </a:xfrm>
          <a:prstGeom prst="rect">
            <a:avLst/>
          </a:prstGeom>
          <a:solidFill>
            <a:schemeClr val="accent1"/>
          </a:solidFill>
        </p:spPr>
        <p:txBody>
          <a:bodyPr vert="horz" lIns="91440" tIns="45720" rIns="91440" bIns="45720" rtlCol="0" anchor="ctr">
            <a:normAutofit fontScale="62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i="0" kern="12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pPr algn="ctr"/>
            <a:r>
              <a:rPr lang="en-US" dirty="0">
                <a:solidFill>
                  <a:schemeClr val="bg1"/>
                </a:solidFill>
              </a:rPr>
              <a:t>QUICK REMINDER -  Defining vs. Non-defining Relative Clauses</a:t>
            </a:r>
          </a:p>
        </p:txBody>
      </p:sp>
    </p:spTree>
    <p:extLst>
      <p:ext uri="{BB962C8B-B14F-4D97-AF65-F5344CB8AC3E}">
        <p14:creationId xmlns:p14="http://schemas.microsoft.com/office/powerpoint/2010/main" val="287772414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F1530899-9D4D-C708-E59C-E4B19B3D2C42}"/>
              </a:ext>
            </a:extLst>
          </p:cNvPr>
          <p:cNvSpPr txBox="1">
            <a:spLocks/>
          </p:cNvSpPr>
          <p:nvPr/>
        </p:nvSpPr>
        <p:spPr>
          <a:xfrm>
            <a:off x="201246" y="455002"/>
            <a:ext cx="3362569" cy="1325563"/>
          </a:xfrm>
          <a:prstGeom prst="rect">
            <a:avLst/>
          </a:prstGeom>
          <a:solidFill>
            <a:schemeClr val="accent1"/>
          </a:solidFill>
        </p:spPr>
        <p:txBody>
          <a:bodyPr vert="horz" lIns="91440" tIns="45720" rIns="91440" bIns="45720" rtlCol="0" anchor="ctr">
            <a:normAutofit fontScale="62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i="0" kern="12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pPr algn="ctr"/>
            <a:r>
              <a:rPr lang="en-US" dirty="0">
                <a:solidFill>
                  <a:schemeClr val="bg1"/>
                </a:solidFill>
              </a:rPr>
              <a:t>QUICK REMINDER – Relative Pronouns</a:t>
            </a:r>
          </a:p>
        </p:txBody>
      </p:sp>
      <p:pic>
        <p:nvPicPr>
          <p:cNvPr id="1026" name="Picture 2" descr="Grammar chart explaining the use of relative pronouns &quot;who,&quot; &quot;which,&quot; &quot;whose,&quot; and &quot;that&quot; with examples.">
            <a:extLst>
              <a:ext uri="{FF2B5EF4-FFF2-40B4-BE49-F238E27FC236}">
                <a16:creationId xmlns:a16="http://schemas.microsoft.com/office/drawing/2014/main" id="{9593188B-7814-30FF-831C-33D2AFD9550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4701" b="6635"/>
          <a:stretch/>
        </p:blipFill>
        <p:spPr bwMode="auto">
          <a:xfrm>
            <a:off x="4245707" y="250092"/>
            <a:ext cx="7543521" cy="59340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524205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1"/>
          </a:solidFill>
          <a:ln>
            <a:solidFill>
              <a:schemeClr val="accent1"/>
            </a:solidFill>
          </a:ln>
        </p:spPr>
        <p:txBody>
          <a:bodyPr/>
          <a:lstStyle/>
          <a:p>
            <a:pPr algn="ctr"/>
            <a:r>
              <a:rPr lang="hr-HR" dirty="0">
                <a:solidFill>
                  <a:schemeClr val="bg1"/>
                </a:solidFill>
              </a:rPr>
              <a:t>Relative clauses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r-HR" dirty="0"/>
          </a:p>
          <a:p>
            <a:endParaRPr lang="hr-HR" dirty="0"/>
          </a:p>
          <a:p>
            <a:pPr marL="0" indent="0" algn="ctr">
              <a:buNone/>
            </a:pPr>
            <a:r>
              <a:rPr lang="hr-HR" b="1" dirty="0"/>
              <a:t>are clauses</a:t>
            </a:r>
            <a:r>
              <a:rPr lang="en-US" b="1" dirty="0"/>
              <a:t> that </a:t>
            </a:r>
            <a:r>
              <a:rPr lang="en-US" b="1" dirty="0" err="1"/>
              <a:t>modif</a:t>
            </a:r>
            <a:r>
              <a:rPr lang="hr-HR" b="1" dirty="0"/>
              <a:t>y</a:t>
            </a:r>
            <a:r>
              <a:rPr lang="en-US" b="1" dirty="0"/>
              <a:t> a</a:t>
            </a:r>
            <a:r>
              <a:rPr lang="hr-HR" b="1" dirty="0"/>
              <a:t> noun or noun phrase </a:t>
            </a:r>
            <a:r>
              <a:rPr lang="en-US" b="1" dirty="0"/>
              <a:t>and </a:t>
            </a:r>
            <a:endParaRPr lang="hr-HR" b="1" dirty="0"/>
          </a:p>
          <a:p>
            <a:pPr marL="0" indent="0" algn="ctr">
              <a:buNone/>
            </a:pPr>
            <a:r>
              <a:rPr lang="hr-HR" b="1" dirty="0"/>
              <a:t>are </a:t>
            </a:r>
            <a:r>
              <a:rPr lang="en-US" b="1" dirty="0"/>
              <a:t>introduced by a</a:t>
            </a:r>
            <a:r>
              <a:rPr lang="hr-HR" b="1" dirty="0"/>
              <a:t> </a:t>
            </a:r>
            <a:r>
              <a:rPr lang="hr-HR" b="1" u="sng" dirty="0"/>
              <a:t>relative pronoun</a:t>
            </a:r>
            <a:r>
              <a:rPr lang="en-US" b="1" dirty="0"/>
              <a:t> (</a:t>
            </a:r>
            <a:r>
              <a:rPr lang="en-US" b="1" i="1" dirty="0"/>
              <a:t>who</a:t>
            </a:r>
            <a:r>
              <a:rPr lang="hr-HR" b="1" i="1" dirty="0"/>
              <a:t>,</a:t>
            </a:r>
            <a:r>
              <a:rPr lang="en-US" b="1" i="1" dirty="0"/>
              <a:t> which, that</a:t>
            </a:r>
            <a:r>
              <a:rPr lang="hr-HR" b="1" i="1" dirty="0"/>
              <a:t>,</a:t>
            </a:r>
          </a:p>
          <a:p>
            <a:pPr marL="0" indent="0" algn="ctr">
              <a:buNone/>
            </a:pPr>
            <a:r>
              <a:rPr lang="hr-HR" b="1" i="1" dirty="0"/>
              <a:t> </a:t>
            </a:r>
            <a:r>
              <a:rPr lang="en-US" b="1" i="1" dirty="0"/>
              <a:t>whom, whose</a:t>
            </a:r>
            <a:r>
              <a:rPr lang="en-US" b="1" dirty="0"/>
              <a:t>), a </a:t>
            </a:r>
            <a:r>
              <a:rPr lang="en-US" b="1" dirty="0">
                <a:hlinkClick r:id="rId2"/>
              </a:rPr>
              <a:t>relative adverb</a:t>
            </a:r>
            <a:r>
              <a:rPr lang="en-US" b="1" dirty="0"/>
              <a:t> (</a:t>
            </a:r>
            <a:r>
              <a:rPr lang="en-US" b="1" i="1" dirty="0"/>
              <a:t>where, when, why</a:t>
            </a:r>
            <a:r>
              <a:rPr lang="en-US" b="1" dirty="0"/>
              <a:t>), or </a:t>
            </a:r>
            <a:endParaRPr lang="hr-HR" b="1" dirty="0"/>
          </a:p>
          <a:p>
            <a:pPr marL="0" indent="0" algn="ctr">
              <a:buNone/>
            </a:pPr>
            <a:r>
              <a:rPr lang="hr-HR" b="1" dirty="0"/>
              <a:t>a </a:t>
            </a:r>
            <a:r>
              <a:rPr lang="hr-HR" b="1" u="sng" dirty="0"/>
              <a:t>zero relative</a:t>
            </a:r>
            <a:r>
              <a:rPr lang="hr-HR" b="1" dirty="0"/>
              <a:t>.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91788811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EB98E47-5AE4-2CFD-8C71-8E776AB625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DF25BA43-28D1-EB28-87D8-0FC886B7BD6D}"/>
              </a:ext>
            </a:extLst>
          </p:cNvPr>
          <p:cNvSpPr txBox="1">
            <a:spLocks/>
          </p:cNvSpPr>
          <p:nvPr/>
        </p:nvSpPr>
        <p:spPr>
          <a:xfrm>
            <a:off x="201246" y="455002"/>
            <a:ext cx="3362569" cy="1325563"/>
          </a:xfrm>
          <a:prstGeom prst="rect">
            <a:avLst/>
          </a:prstGeom>
          <a:solidFill>
            <a:schemeClr val="accent1"/>
          </a:solidFill>
        </p:spPr>
        <p:txBody>
          <a:bodyPr vert="horz" lIns="91440" tIns="45720" rIns="91440" bIns="45720" rtlCol="0" anchor="ctr">
            <a:normAutofit fontScale="62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i="0" kern="12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pPr algn="ctr"/>
            <a:r>
              <a:rPr lang="en-US" dirty="0">
                <a:solidFill>
                  <a:schemeClr val="bg1"/>
                </a:solidFill>
              </a:rPr>
              <a:t>QUICK REMINDER – Relative Adverbs</a:t>
            </a:r>
          </a:p>
        </p:txBody>
      </p:sp>
      <p:pic>
        <p:nvPicPr>
          <p:cNvPr id="2050" name="Picture 2" descr="Grammar chart explaining the use of relative adverbs &quot;when,&quot; &quot;where,&quot; and &quot;why&quot; with examples.">
            <a:extLst>
              <a:ext uri="{FF2B5EF4-FFF2-40B4-BE49-F238E27FC236}">
                <a16:creationId xmlns:a16="http://schemas.microsoft.com/office/drawing/2014/main" id="{4697D6B3-A527-9073-F18B-F1BA466E8A6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422" b="6635"/>
          <a:stretch/>
        </p:blipFill>
        <p:spPr bwMode="auto">
          <a:xfrm>
            <a:off x="3987800" y="359507"/>
            <a:ext cx="7347704" cy="59475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2395810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1"/>
          </a:solidFill>
        </p:spPr>
        <p:txBody>
          <a:bodyPr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Practice makes perfect </a:t>
            </a:r>
            <a:r>
              <a:rPr lang="hr-HR" dirty="0">
                <a:solidFill>
                  <a:schemeClr val="bg1"/>
                </a:solidFill>
                <a:sym typeface="Wingdings" panose="05000000000000000000" pitchFamily="2" charset="2"/>
              </a:rPr>
              <a:t>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>
                <a:hlinkClick r:id="rId2"/>
              </a:rPr>
              <a:t>https://test-english.com/grammar-points/b2/relative-clauses/</a:t>
            </a:r>
          </a:p>
          <a:p>
            <a:r>
              <a:rPr lang="en-US">
                <a:hlinkClick r:id="rId3"/>
              </a:rPr>
              <a:t>https</a:t>
            </a:r>
            <a:r>
              <a:rPr lang="en-US" dirty="0">
                <a:hlinkClick r:id="rId3"/>
              </a:rPr>
              <a:t>://elt.oup.com/student/solutions/int/grammar/grammar_03_022e?cc=hr&amp;selLanguage=hr</a:t>
            </a:r>
            <a:endParaRPr lang="hr-HR" dirty="0"/>
          </a:p>
          <a:p>
            <a:r>
              <a:rPr lang="hr-HR" dirty="0">
                <a:hlinkClick r:id="rId4"/>
              </a:rPr>
              <a:t>https://test-english.com/grammar-points/b1/defining-and-non-defining-relative-clauses/</a:t>
            </a:r>
            <a:endParaRPr lang="hr-HR" dirty="0"/>
          </a:p>
          <a:p>
            <a:r>
              <a:rPr lang="hr-HR" dirty="0">
                <a:hlinkClick r:id="rId5"/>
              </a:rPr>
              <a:t>https://www.myenglishpages.com/english/grammar-exercise-relative-clauses.php</a:t>
            </a:r>
            <a:endParaRPr lang="hr-HR" dirty="0"/>
          </a:p>
          <a:p>
            <a:r>
              <a:rPr lang="hr-HR" dirty="0">
                <a:hlinkClick r:id="rId6"/>
              </a:rPr>
              <a:t>https://www.englishexercises.org/makeagame/viewgame.asp?id=4219</a:t>
            </a:r>
            <a:endParaRPr lang="en-US" dirty="0"/>
          </a:p>
          <a:p>
            <a:r>
              <a:rPr lang="en-US" dirty="0"/>
              <a:t>More homework exercises available on IE </a:t>
            </a:r>
            <a:r>
              <a:rPr lang="en-US" dirty="0">
                <a:sym typeface="Wingdings" panose="05000000000000000000" pitchFamily="2" charset="2"/>
              </a:rPr>
              <a:t></a:t>
            </a:r>
            <a:endParaRPr lang="hr-HR" dirty="0"/>
          </a:p>
          <a:p>
            <a:endParaRPr lang="hr-HR" dirty="0"/>
          </a:p>
          <a:p>
            <a:pPr marL="0" indent="0">
              <a:buNone/>
            </a:pPr>
            <a:endParaRPr lang="hr-HR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097861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br>
              <a:rPr lang="hr-HR" dirty="0">
                <a:latin typeface="Stolzl" panose="00000500000000000000" pitchFamily="50" charset="-18"/>
              </a:rPr>
            </a:br>
            <a:r>
              <a:rPr lang="hr-HR" sz="4800" dirty="0">
                <a:latin typeface="+mn-lt"/>
              </a:rPr>
              <a:t>#neverstoplearning</a:t>
            </a:r>
            <a:endParaRPr lang="en-US" sz="48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1261918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1"/>
          </a:solidFill>
        </p:spPr>
        <p:txBody>
          <a:bodyPr/>
          <a:lstStyle/>
          <a:p>
            <a:pPr algn="ctr"/>
            <a:r>
              <a:rPr lang="hr-HR" dirty="0">
                <a:solidFill>
                  <a:schemeClr val="bg1"/>
                </a:solidFill>
              </a:rPr>
              <a:t>TWO TYPES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hr-HR" dirty="0"/>
          </a:p>
          <a:p>
            <a:pPr marL="0" indent="0">
              <a:buNone/>
            </a:pPr>
            <a:endParaRPr lang="hr-HR" dirty="0"/>
          </a:p>
          <a:p>
            <a:pPr marL="0" indent="0" algn="ctr">
              <a:buNone/>
            </a:pPr>
            <a:r>
              <a:rPr lang="hr-HR" sz="4000" b="1" dirty="0"/>
              <a:t>DEFINING</a:t>
            </a:r>
          </a:p>
          <a:p>
            <a:pPr marL="0" indent="0" algn="ctr">
              <a:buNone/>
            </a:pPr>
            <a:r>
              <a:rPr lang="hr-HR" sz="4000" b="1" dirty="0"/>
              <a:t>&amp;</a:t>
            </a:r>
          </a:p>
          <a:p>
            <a:pPr marL="0" indent="0" algn="ctr">
              <a:buNone/>
            </a:pPr>
            <a:r>
              <a:rPr lang="hr-HR" sz="4000" b="1" dirty="0"/>
              <a:t>NON-DEFINING</a:t>
            </a:r>
          </a:p>
        </p:txBody>
      </p:sp>
    </p:spTree>
    <p:extLst>
      <p:ext uri="{BB962C8B-B14F-4D97-AF65-F5344CB8AC3E}">
        <p14:creationId xmlns:p14="http://schemas.microsoft.com/office/powerpoint/2010/main" val="15514403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solidFill>
            <a:schemeClr val="accent1"/>
          </a:solidFill>
        </p:spPr>
        <p:txBody>
          <a:bodyPr/>
          <a:lstStyle/>
          <a:p>
            <a:pPr algn="ctr"/>
            <a:r>
              <a:rPr lang="hr-HR" dirty="0">
                <a:solidFill>
                  <a:schemeClr val="bg1"/>
                </a:solidFill>
              </a:rPr>
              <a:t>DEFINING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hr-HR" i="1" dirty="0"/>
          </a:p>
          <a:p>
            <a:pPr marL="0" indent="0" algn="ctr">
              <a:buNone/>
            </a:pPr>
            <a:endParaRPr lang="hr-HR" i="1" dirty="0"/>
          </a:p>
          <a:p>
            <a:pPr marL="0" indent="0" algn="ctr">
              <a:buNone/>
            </a:pPr>
            <a:r>
              <a:rPr lang="hr-HR" i="1" dirty="0"/>
              <a:t>The person </a:t>
            </a:r>
            <a:r>
              <a:rPr lang="hr-HR" b="1" i="1" dirty="0"/>
              <a:t>who prepared that report </a:t>
            </a:r>
            <a:r>
              <a:rPr lang="hr-HR" i="1" dirty="0"/>
              <a:t>no longer works for us. </a:t>
            </a:r>
          </a:p>
          <a:p>
            <a:pPr marL="0" indent="0" algn="ctr">
              <a:buNone/>
            </a:pPr>
            <a:endParaRPr lang="hr-HR" dirty="0"/>
          </a:p>
          <a:p>
            <a:pPr marL="0" indent="0" algn="ctr">
              <a:buNone/>
            </a:pPr>
            <a:r>
              <a:rPr lang="hr-HR" dirty="0"/>
              <a:t>Makes clear exactly </a:t>
            </a:r>
            <a:r>
              <a:rPr lang="hr-HR" b="1" dirty="0"/>
              <a:t>WHO</a:t>
            </a:r>
            <a:r>
              <a:rPr lang="hr-HR" dirty="0"/>
              <a:t> or </a:t>
            </a:r>
            <a:r>
              <a:rPr lang="hr-HR" b="1" dirty="0"/>
              <a:t>WHAT</a:t>
            </a:r>
            <a:r>
              <a:rPr lang="hr-HR" dirty="0"/>
              <a:t> </a:t>
            </a:r>
            <a:r>
              <a:rPr lang="hr-HR" b="1" dirty="0"/>
              <a:t>we are talking about</a:t>
            </a:r>
            <a:r>
              <a:rPr lang="hr-HR" dirty="0"/>
              <a:t>.</a:t>
            </a:r>
          </a:p>
          <a:p>
            <a:pPr marL="0" indent="0" algn="ctr">
              <a:buNone/>
            </a:pP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121592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1"/>
          </a:solidFill>
        </p:spPr>
        <p:txBody>
          <a:bodyPr/>
          <a:lstStyle/>
          <a:p>
            <a:pPr algn="ctr"/>
            <a:r>
              <a:rPr lang="hr-HR" dirty="0">
                <a:solidFill>
                  <a:schemeClr val="bg1"/>
                </a:solidFill>
              </a:rPr>
              <a:t>NON-DEFINING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hr-HR" dirty="0"/>
          </a:p>
          <a:p>
            <a:pPr marL="0" indent="0" algn="ctr">
              <a:buNone/>
            </a:pPr>
            <a:endParaRPr lang="hr-HR" dirty="0"/>
          </a:p>
          <a:p>
            <a:pPr marL="0" indent="0" algn="ctr">
              <a:buNone/>
            </a:pPr>
            <a:r>
              <a:rPr lang="hr-HR" i="1" dirty="0"/>
              <a:t>Carla Jensen</a:t>
            </a:r>
            <a:r>
              <a:rPr lang="hr-HR" b="1" i="1" dirty="0"/>
              <a:t>,</a:t>
            </a:r>
            <a:r>
              <a:rPr lang="hr-HR" i="1" dirty="0"/>
              <a:t> </a:t>
            </a:r>
            <a:r>
              <a:rPr lang="hr-HR" b="1" i="1" dirty="0"/>
              <a:t>who prepared that report,</a:t>
            </a:r>
            <a:r>
              <a:rPr lang="hr-HR" i="1" dirty="0"/>
              <a:t> no longer works for us</a:t>
            </a:r>
            <a:r>
              <a:rPr lang="hr-HR" dirty="0"/>
              <a:t>.</a:t>
            </a:r>
          </a:p>
          <a:p>
            <a:pPr marL="0" indent="0" algn="ctr">
              <a:buNone/>
            </a:pPr>
            <a:endParaRPr lang="hr-HR" dirty="0"/>
          </a:p>
          <a:p>
            <a:pPr marL="0" indent="0" algn="ctr">
              <a:buNone/>
            </a:pPr>
            <a:r>
              <a:rPr lang="hr-HR" b="1" dirty="0"/>
              <a:t>Extra information </a:t>
            </a:r>
            <a:r>
              <a:rPr lang="hr-HR" dirty="0"/>
              <a:t>about a person or a thing.</a:t>
            </a:r>
          </a:p>
          <a:p>
            <a:pPr marL="0" indent="0" algn="ctr">
              <a:buNone/>
            </a:pPr>
            <a:endParaRPr lang="hr-HR" dirty="0"/>
          </a:p>
          <a:p>
            <a:pPr marL="0" indent="0" algn="ctr">
              <a:buNone/>
            </a:pPr>
            <a:r>
              <a:rPr lang="hr-HR" i="1" dirty="0"/>
              <a:t>Carla Jensen no longer works for us. 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1578306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solidFill>
            <a:schemeClr val="accent1"/>
          </a:solidFill>
        </p:spPr>
        <p:txBody>
          <a:bodyPr/>
          <a:lstStyle/>
          <a:p>
            <a:pPr algn="ctr"/>
            <a:r>
              <a:rPr lang="hr-HR" dirty="0">
                <a:solidFill>
                  <a:schemeClr val="bg1"/>
                </a:solidFill>
              </a:rPr>
              <a:t>Relative pronouns and adverbs</a:t>
            </a:r>
            <a:endParaRPr lang="en-US" dirty="0">
              <a:solidFill>
                <a:schemeClr val="bg1"/>
              </a:solidFill>
            </a:endParaRPr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4399835"/>
              </p:ext>
            </p:extLst>
          </p:nvPr>
        </p:nvGraphicFramePr>
        <p:xfrm>
          <a:off x="838200" y="1825625"/>
          <a:ext cx="10515600" cy="364670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28900">
                  <a:extLst>
                    <a:ext uri="{9D8B030D-6E8A-4147-A177-3AD203B41FA5}">
                      <a16:colId xmlns:a16="http://schemas.microsoft.com/office/drawing/2014/main" val="3072001925"/>
                    </a:ext>
                  </a:extLst>
                </a:gridCol>
                <a:gridCol w="2628900">
                  <a:extLst>
                    <a:ext uri="{9D8B030D-6E8A-4147-A177-3AD203B41FA5}">
                      <a16:colId xmlns:a16="http://schemas.microsoft.com/office/drawing/2014/main" val="2563361230"/>
                    </a:ext>
                  </a:extLst>
                </a:gridCol>
                <a:gridCol w="2628900">
                  <a:extLst>
                    <a:ext uri="{9D8B030D-6E8A-4147-A177-3AD203B41FA5}">
                      <a16:colId xmlns:a16="http://schemas.microsoft.com/office/drawing/2014/main" val="1398913047"/>
                    </a:ext>
                  </a:extLst>
                </a:gridCol>
                <a:gridCol w="2628900">
                  <a:extLst>
                    <a:ext uri="{9D8B030D-6E8A-4147-A177-3AD203B41FA5}">
                      <a16:colId xmlns:a16="http://schemas.microsoft.com/office/drawing/2014/main" val="2401425810"/>
                    </a:ext>
                  </a:extLst>
                </a:gridCol>
              </a:tblGrid>
              <a:tr h="744709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/>
                        <a:t>DEFINING and </a:t>
                      </a:r>
                    </a:p>
                    <a:p>
                      <a:pPr algn="ctr"/>
                      <a:r>
                        <a:rPr lang="hr-HR" dirty="0"/>
                        <a:t>NON-DEFINING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/>
                        <a:t>DEFINING and </a:t>
                      </a:r>
                    </a:p>
                    <a:p>
                      <a:pPr algn="ctr"/>
                      <a:r>
                        <a:rPr lang="hr-HR" dirty="0"/>
                        <a:t>NON-DEFINING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/>
                        <a:t>DEFINING</a:t>
                      </a:r>
                      <a:r>
                        <a:rPr lang="hr-HR" baseline="0" dirty="0"/>
                        <a:t> ONLY!!!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56170830"/>
                  </a:ext>
                </a:extLst>
              </a:tr>
              <a:tr h="744709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/>
                        <a:t>personal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/>
                        <a:t>non-personal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/>
                        <a:t>personal and</a:t>
                      </a:r>
                    </a:p>
                    <a:p>
                      <a:pPr algn="ctr"/>
                      <a:r>
                        <a:rPr lang="hr-HR" dirty="0"/>
                        <a:t> non-personal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27929900"/>
                  </a:ext>
                </a:extLst>
              </a:tr>
              <a:tr h="431458">
                <a:tc>
                  <a:txBody>
                    <a:bodyPr/>
                    <a:lstStyle/>
                    <a:p>
                      <a:r>
                        <a:rPr lang="hr-HR" dirty="0"/>
                        <a:t>SUBJECTIVE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/>
                        <a:t>WHO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/>
                        <a:t>WHICH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/>
                        <a:t>THAT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8577814"/>
                  </a:ext>
                </a:extLst>
              </a:tr>
              <a:tr h="431458">
                <a:tc>
                  <a:txBody>
                    <a:bodyPr/>
                    <a:lstStyle/>
                    <a:p>
                      <a:r>
                        <a:rPr lang="hr-HR" dirty="0"/>
                        <a:t>OBJECTIVE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/>
                        <a:t>WHO(M)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/>
                        <a:t>WHICH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/>
                        <a:t>THAT,</a:t>
                      </a:r>
                      <a:r>
                        <a:rPr lang="hr-HR" baseline="0" dirty="0"/>
                        <a:t> </a:t>
                      </a:r>
                      <a:r>
                        <a:rPr lang="hr-HR" baseline="0" dirty="0">
                          <a:solidFill>
                            <a:srgbClr val="FF0000"/>
                          </a:solidFill>
                        </a:rPr>
                        <a:t>no pronoun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28241533"/>
                  </a:ext>
                </a:extLst>
              </a:tr>
              <a:tr h="431458">
                <a:tc>
                  <a:txBody>
                    <a:bodyPr/>
                    <a:lstStyle/>
                    <a:p>
                      <a:r>
                        <a:rPr lang="hr-HR" dirty="0"/>
                        <a:t>GENITIVE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/>
                        <a:t>WHOSE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/>
                        <a:t>of WHICH / WHOSE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21411382"/>
                  </a:ext>
                </a:extLst>
              </a:tr>
              <a:tr h="431458">
                <a:tc>
                  <a:txBody>
                    <a:bodyPr/>
                    <a:lstStyle/>
                    <a:p>
                      <a:r>
                        <a:rPr lang="hr-HR" dirty="0"/>
                        <a:t>LOCATIVE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/>
                        <a:t>WHERE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56936591"/>
                  </a:ext>
                </a:extLst>
              </a:tr>
              <a:tr h="431458">
                <a:tc>
                  <a:txBody>
                    <a:bodyPr/>
                    <a:lstStyle/>
                    <a:p>
                      <a:r>
                        <a:rPr lang="hr-HR" dirty="0"/>
                        <a:t>TEMPORAL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/>
                        <a:t>WHEN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9779764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178170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1"/>
          </a:solidFill>
        </p:spPr>
        <p:txBody>
          <a:bodyPr/>
          <a:lstStyle/>
          <a:p>
            <a:pPr algn="ctr"/>
            <a:r>
              <a:rPr lang="hr-HR" dirty="0">
                <a:solidFill>
                  <a:schemeClr val="bg1"/>
                </a:solidFill>
              </a:rPr>
              <a:t>DEFINING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lvl="1" indent="0" algn="ctr">
              <a:buNone/>
            </a:pPr>
            <a:endParaRPr lang="hr-HR" dirty="0"/>
          </a:p>
          <a:p>
            <a:pPr marL="457200" lvl="1" indent="0" algn="ctr">
              <a:buNone/>
            </a:pPr>
            <a:r>
              <a:rPr lang="hr-HR" dirty="0"/>
              <a:t>We use </a:t>
            </a:r>
            <a:r>
              <a:rPr lang="hr-HR" b="1" dirty="0"/>
              <a:t>WHO/THAT to refer to people</a:t>
            </a:r>
            <a:r>
              <a:rPr lang="hr-HR" dirty="0"/>
              <a:t>:</a:t>
            </a:r>
          </a:p>
          <a:p>
            <a:pPr marL="457200" lvl="1" indent="0" algn="ctr">
              <a:buNone/>
            </a:pPr>
            <a:endParaRPr lang="hr-HR" dirty="0"/>
          </a:p>
          <a:p>
            <a:pPr marL="457200" lvl="1" indent="0" algn="ctr">
              <a:buNone/>
            </a:pPr>
            <a:r>
              <a:rPr lang="hr-HR" i="1" dirty="0"/>
              <a:t>The security guard </a:t>
            </a:r>
            <a:r>
              <a:rPr lang="hr-HR" b="1" i="1" dirty="0"/>
              <a:t>who/that works on the main gate</a:t>
            </a:r>
            <a:r>
              <a:rPr lang="hr-HR" i="1" dirty="0"/>
              <a:t> used to be a policeman.</a:t>
            </a:r>
          </a:p>
          <a:p>
            <a:pPr marL="457200" lvl="1" indent="0" algn="ctr">
              <a:buNone/>
            </a:pPr>
            <a:endParaRPr lang="hr-HR" dirty="0"/>
          </a:p>
          <a:p>
            <a:pPr marL="457200" lvl="1" indent="0" algn="ctr">
              <a:buNone/>
            </a:pPr>
            <a:endParaRPr lang="hr-HR" dirty="0"/>
          </a:p>
          <a:p>
            <a:pPr marL="457200" lvl="1" indent="0" algn="ctr">
              <a:buNone/>
            </a:pPr>
            <a:r>
              <a:rPr lang="hr-HR" dirty="0"/>
              <a:t>We use </a:t>
            </a:r>
            <a:r>
              <a:rPr lang="hr-HR" b="1" dirty="0"/>
              <a:t>WHICH/THAT to refer to things</a:t>
            </a:r>
            <a:r>
              <a:rPr lang="hr-HR" dirty="0"/>
              <a:t>. THAT is much more common.</a:t>
            </a:r>
          </a:p>
          <a:p>
            <a:pPr marL="457200" lvl="1" indent="0" algn="ctr">
              <a:buNone/>
            </a:pPr>
            <a:endParaRPr lang="hr-HR" dirty="0"/>
          </a:p>
          <a:p>
            <a:pPr marL="457200" lvl="1" indent="0" algn="ctr">
              <a:buNone/>
            </a:pPr>
            <a:r>
              <a:rPr lang="hr-HR" i="1" dirty="0"/>
              <a:t>Tha factory </a:t>
            </a:r>
            <a:r>
              <a:rPr lang="hr-HR" b="1" i="1" dirty="0"/>
              <a:t>which/that produced the keyboards and the mouse </a:t>
            </a:r>
            <a:r>
              <a:rPr lang="hr-HR" i="1" dirty="0"/>
              <a:t>could be shut down. </a:t>
            </a:r>
          </a:p>
          <a:p>
            <a:pPr marL="457200" lvl="1" indent="0" algn="ctr">
              <a:buNone/>
            </a:pP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088935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solidFill>
            <a:schemeClr val="accent1"/>
          </a:solidFill>
        </p:spPr>
        <p:txBody>
          <a:bodyPr/>
          <a:lstStyle/>
          <a:p>
            <a:pPr algn="ctr"/>
            <a:r>
              <a:rPr lang="hr-HR" dirty="0">
                <a:solidFill>
                  <a:schemeClr val="bg1"/>
                </a:solidFill>
              </a:rPr>
              <a:t>Subject / Object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lvl="1" indent="0" algn="ctr">
              <a:buNone/>
            </a:pPr>
            <a:endParaRPr lang="hr-HR" dirty="0"/>
          </a:p>
          <a:p>
            <a:pPr marL="457200" lvl="1" indent="0" algn="ctr">
              <a:buNone/>
            </a:pPr>
            <a:r>
              <a:rPr lang="hr-HR" dirty="0"/>
              <a:t>We </a:t>
            </a:r>
            <a:r>
              <a:rPr lang="hr-HR" u="sng" dirty="0"/>
              <a:t>MUST</a:t>
            </a:r>
            <a:r>
              <a:rPr lang="hr-HR" dirty="0"/>
              <a:t> use </a:t>
            </a:r>
            <a:r>
              <a:rPr lang="hr-HR" b="1" i="1" dirty="0"/>
              <a:t>who</a:t>
            </a:r>
            <a:r>
              <a:rPr lang="hr-HR" dirty="0"/>
              <a:t>, </a:t>
            </a:r>
            <a:r>
              <a:rPr lang="hr-HR" b="1" i="1" dirty="0"/>
              <a:t>which</a:t>
            </a:r>
            <a:r>
              <a:rPr lang="hr-HR" dirty="0"/>
              <a:t> or </a:t>
            </a:r>
            <a:r>
              <a:rPr lang="hr-HR" b="1" i="1" dirty="0"/>
              <a:t>that</a:t>
            </a:r>
            <a:r>
              <a:rPr lang="hr-HR" dirty="0"/>
              <a:t> when they are </a:t>
            </a:r>
            <a:r>
              <a:rPr lang="hr-HR" u="sng" dirty="0"/>
              <a:t>the subject </a:t>
            </a:r>
            <a:r>
              <a:rPr lang="hr-HR" dirty="0"/>
              <a:t>of the          defining realtive clause. </a:t>
            </a:r>
          </a:p>
          <a:p>
            <a:pPr marL="457200" lvl="1" indent="0" algn="ctr">
              <a:buNone/>
            </a:pPr>
            <a:r>
              <a:rPr lang="hr-HR" b="1" i="1" dirty="0"/>
              <a:t>Investors</a:t>
            </a:r>
            <a:r>
              <a:rPr lang="hr-HR" i="1" dirty="0"/>
              <a:t> </a:t>
            </a:r>
            <a:r>
              <a:rPr lang="hr-HR" b="1" i="1" dirty="0"/>
              <a:t>who</a:t>
            </a:r>
            <a:r>
              <a:rPr lang="hr-HR" i="1" dirty="0"/>
              <a:t> want a secure fixed rate should choose our ‘eSaver’ account.</a:t>
            </a:r>
          </a:p>
          <a:p>
            <a:pPr marL="457200" lvl="1" indent="0" algn="ctr">
              <a:buNone/>
            </a:pPr>
            <a:endParaRPr lang="hr-HR" i="1" dirty="0"/>
          </a:p>
          <a:p>
            <a:pPr marL="457200" lvl="1" indent="0" algn="ctr">
              <a:buNone/>
            </a:pPr>
            <a:r>
              <a:rPr lang="hr-HR" dirty="0"/>
              <a:t>We </a:t>
            </a:r>
            <a:r>
              <a:rPr lang="hr-HR" u="sng" dirty="0"/>
              <a:t>can leave out </a:t>
            </a:r>
            <a:r>
              <a:rPr lang="hr-HR" b="1" i="1" dirty="0"/>
              <a:t>who</a:t>
            </a:r>
            <a:r>
              <a:rPr lang="hr-HR" dirty="0"/>
              <a:t>, </a:t>
            </a:r>
            <a:r>
              <a:rPr lang="hr-HR" b="1" i="1" dirty="0"/>
              <a:t>which</a:t>
            </a:r>
            <a:r>
              <a:rPr lang="hr-HR" dirty="0"/>
              <a:t> or </a:t>
            </a:r>
            <a:r>
              <a:rPr lang="hr-HR" b="1" i="1" dirty="0"/>
              <a:t>that</a:t>
            </a:r>
            <a:r>
              <a:rPr lang="hr-HR" dirty="0"/>
              <a:t> when they are </a:t>
            </a:r>
            <a:r>
              <a:rPr lang="hr-HR" u="sng" dirty="0"/>
              <a:t>the object </a:t>
            </a:r>
            <a:r>
              <a:rPr lang="hr-HR" dirty="0"/>
              <a:t>of the defining relative clause.</a:t>
            </a:r>
          </a:p>
          <a:p>
            <a:pPr marL="457200" lvl="1" indent="0" algn="ctr">
              <a:buNone/>
            </a:pPr>
            <a:r>
              <a:rPr lang="hr-HR" i="1" dirty="0"/>
              <a:t>Where’s the email </a:t>
            </a:r>
            <a:r>
              <a:rPr lang="hr-HR" b="1" i="1" dirty="0"/>
              <a:t>(that) I wrote yesterday</a:t>
            </a:r>
            <a:r>
              <a:rPr lang="hr-HR" i="1" dirty="0"/>
              <a:t>?</a:t>
            </a:r>
          </a:p>
          <a:p>
            <a:pPr marL="457200" lvl="1" indent="0" algn="ctr">
              <a:buNone/>
            </a:pPr>
            <a:endParaRPr lang="hr-HR" i="1" dirty="0"/>
          </a:p>
          <a:p>
            <a:pPr marL="457200" lvl="1" indent="0" algn="ctr">
              <a:buNone/>
            </a:pPr>
            <a:endParaRPr lang="hr-HR" i="1" dirty="0"/>
          </a:p>
          <a:p>
            <a:pPr marL="457200" lvl="1" indent="0" algn="ctr">
              <a:buNone/>
            </a:pPr>
            <a:endParaRPr lang="hr-HR" i="1" dirty="0"/>
          </a:p>
          <a:p>
            <a:pPr marL="457200" lvl="1" indent="0" algn="ctr">
              <a:buNone/>
            </a:pPr>
            <a:endParaRPr lang="hr-HR" i="1" dirty="0"/>
          </a:p>
        </p:txBody>
      </p:sp>
    </p:spTree>
    <p:extLst>
      <p:ext uri="{BB962C8B-B14F-4D97-AF65-F5344CB8AC3E}">
        <p14:creationId xmlns:p14="http://schemas.microsoft.com/office/powerpoint/2010/main" val="306607279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solidFill>
            <a:schemeClr val="accent1"/>
          </a:solidFill>
        </p:spPr>
        <p:txBody>
          <a:bodyPr/>
          <a:lstStyle/>
          <a:p>
            <a:pPr algn="ctr"/>
            <a:r>
              <a:rPr lang="hr-HR" dirty="0">
                <a:solidFill>
                  <a:schemeClr val="bg1"/>
                </a:solidFill>
              </a:rPr>
              <a:t>NON-DEFINING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hr-HR" dirty="0"/>
              <a:t>We </a:t>
            </a:r>
            <a:r>
              <a:rPr lang="hr-HR" u="sng" dirty="0"/>
              <a:t>must always </a:t>
            </a:r>
            <a:r>
              <a:rPr lang="hr-HR" dirty="0"/>
              <a:t>use </a:t>
            </a:r>
            <a:r>
              <a:rPr lang="hr-HR" b="1" dirty="0"/>
              <a:t>who</a:t>
            </a:r>
            <a:r>
              <a:rPr lang="hr-HR" dirty="0"/>
              <a:t> / </a:t>
            </a:r>
            <a:r>
              <a:rPr lang="hr-HR" b="1" dirty="0"/>
              <a:t>which</a:t>
            </a:r>
            <a:r>
              <a:rPr lang="hr-HR" dirty="0"/>
              <a:t> in non-defining relative clauses. </a:t>
            </a:r>
          </a:p>
          <a:p>
            <a:pPr marL="0" indent="0">
              <a:buNone/>
            </a:pPr>
            <a:endParaRPr lang="hr-HR" b="1" dirty="0">
              <a:solidFill>
                <a:srgbClr val="FF0000"/>
              </a:solidFill>
            </a:endParaRPr>
          </a:p>
          <a:p>
            <a:pPr marL="0" indent="0" algn="ctr">
              <a:buNone/>
            </a:pPr>
            <a:r>
              <a:rPr lang="hr-HR" b="1" dirty="0">
                <a:solidFill>
                  <a:srgbClr val="FF0000"/>
                </a:solidFill>
              </a:rPr>
              <a:t>DON’T USE ‘THAT’ IN NON-DEFINING RELATIVE CLAUSES!!!</a:t>
            </a:r>
          </a:p>
          <a:p>
            <a:pPr marL="0" indent="0">
              <a:buNone/>
            </a:pPr>
            <a:endParaRPr lang="hr-HR" b="1" dirty="0">
              <a:solidFill>
                <a:srgbClr val="FF0000"/>
              </a:solidFill>
            </a:endParaRPr>
          </a:p>
          <a:p>
            <a:pPr marL="0" indent="0" algn="ctr">
              <a:buNone/>
            </a:pPr>
            <a:r>
              <a:rPr lang="hr-HR" b="1" dirty="0">
                <a:solidFill>
                  <a:srgbClr val="FF0000"/>
                </a:solidFill>
              </a:rPr>
              <a:t>USE COMMAS AROUND THIS TYPE OF RELATIVE CLAUSE! </a:t>
            </a:r>
          </a:p>
          <a:p>
            <a:pPr marL="0" indent="0" algn="ctr">
              <a:buNone/>
            </a:pPr>
            <a:endParaRPr lang="hr-HR" i="1" dirty="0"/>
          </a:p>
          <a:p>
            <a:pPr marL="0" indent="0" algn="ctr">
              <a:buNone/>
            </a:pPr>
            <a:r>
              <a:rPr lang="hr-HR" i="1" dirty="0"/>
              <a:t>Tesco,</a:t>
            </a:r>
            <a:r>
              <a:rPr lang="hr-HR" b="1" i="1" dirty="0"/>
              <a:t> who control over 30% of the UK grocery market</a:t>
            </a:r>
            <a:r>
              <a:rPr lang="hr-HR" i="1" dirty="0"/>
              <a:t>, are now entering the housing market. </a:t>
            </a:r>
          </a:p>
          <a:p>
            <a:pPr marL="0" indent="0" algn="ctr">
              <a:buNone/>
            </a:pPr>
            <a:r>
              <a:rPr lang="hr-HR" dirty="0"/>
              <a:t>(We can use who/which to talk about companies.)</a:t>
            </a:r>
          </a:p>
          <a:p>
            <a:pPr marL="0" indent="0" algn="ctr">
              <a:buNone/>
            </a:pP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152784304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gebra">
      <a:dk1>
        <a:srgbClr val="000000"/>
      </a:dk1>
      <a:lt1>
        <a:srgbClr val="FFFFFF"/>
      </a:lt1>
      <a:dk2>
        <a:srgbClr val="FFFFFF"/>
      </a:dk2>
      <a:lt2>
        <a:srgbClr val="FFFFFF"/>
      </a:lt2>
      <a:accent1>
        <a:srgbClr val="CF41AD"/>
      </a:accent1>
      <a:accent2>
        <a:srgbClr val="F7921D"/>
      </a:accent2>
      <a:accent3>
        <a:srgbClr val="E5E5E5"/>
      </a:accent3>
      <a:accent4>
        <a:srgbClr val="B71373"/>
      </a:accent4>
      <a:accent5>
        <a:srgbClr val="FF8529"/>
      </a:accent5>
      <a:accent6>
        <a:srgbClr val="E83773"/>
      </a:accent6>
      <a:hlink>
        <a:srgbClr val="414141"/>
      </a:hlink>
      <a:folHlink>
        <a:srgbClr val="C1316E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0D0AA1B0231CEF4E857B54171E17E403" ma:contentTypeVersion="12" ma:contentTypeDescription="Stvaranje novog dokumenta." ma:contentTypeScope="" ma:versionID="077e3fba6201358717bfc0d53db56639">
  <xsd:schema xmlns:xsd="http://www.w3.org/2001/XMLSchema" xmlns:xs="http://www.w3.org/2001/XMLSchema" xmlns:p="http://schemas.microsoft.com/office/2006/metadata/properties" xmlns:ns3="0b6f975b-2c61-4660-a506-efd7fd47df31" xmlns:ns4="ac4cf650-1c28-4b81-85c7-d6b7a1590894" targetNamespace="http://schemas.microsoft.com/office/2006/metadata/properties" ma:root="true" ma:fieldsID="32754802c1c99aee9e2378835123d287" ns3:_="" ns4:_="">
    <xsd:import namespace="0b6f975b-2c61-4660-a506-efd7fd47df31"/>
    <xsd:import namespace="ac4cf650-1c28-4b81-85c7-d6b7a1590894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b6f975b-2c61-4660-a506-efd7fd47df3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c4cf650-1c28-4b81-85c7-d6b7a1590894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Zajednički se koristi s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Detalji o zajedničkom korištenju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9" nillable="true" ma:displayName="Raspršivanje savjeta za zajedničko korištenje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Vrsta sadržaja"/>
        <xsd:element ref="dc:title" minOccurs="0" maxOccurs="1" ma:index="4" ma:displayName="Naslov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FE724117-6421-4143-8525-7E1D02978F49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ED5B6D1A-C123-4C72-B3E4-CF3FE0BBB620}">
  <ds:schemaRefs>
    <ds:schemaRef ds:uri="http://schemas.microsoft.com/office/infopath/2007/PartnerControls"/>
    <ds:schemaRef ds:uri="http://purl.org/dc/elements/1.1/"/>
    <ds:schemaRef ds:uri="http://schemas.microsoft.com/office/2006/metadata/properties"/>
    <ds:schemaRef ds:uri="0b6f975b-2c61-4660-a506-efd7fd47df31"/>
    <ds:schemaRef ds:uri="ac4cf650-1c28-4b81-85c7-d6b7a1590894"/>
    <ds:schemaRef ds:uri="http://purl.org/dc/terms/"/>
    <ds:schemaRef ds:uri="http://schemas.microsoft.com/office/2006/documentManagement/types"/>
    <ds:schemaRef ds:uri="http://purl.org/dc/dcmitype/"/>
    <ds:schemaRef ds:uri="http://schemas.openxmlformats.org/package/2006/metadata/core-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E684BDCA-FD34-432D-A4AA-240DBD621B4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b6f975b-2c61-4660-a506-efd7fd47df31"/>
    <ds:schemaRef ds:uri="ac4cf650-1c28-4b81-85c7-d6b7a159089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2140</TotalTime>
  <Words>1083</Words>
  <Application>Microsoft Office PowerPoint</Application>
  <PresentationFormat>Widescreen</PresentationFormat>
  <Paragraphs>166</Paragraphs>
  <Slides>22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9" baseType="lpstr">
      <vt:lpstr>Stolzl</vt:lpstr>
      <vt:lpstr>Stolzl Book</vt:lpstr>
      <vt:lpstr>Wingdings</vt:lpstr>
      <vt:lpstr>Stolzl Bold</vt:lpstr>
      <vt:lpstr>Arial</vt:lpstr>
      <vt:lpstr>Calibri</vt:lpstr>
      <vt:lpstr>Office Theme</vt:lpstr>
      <vt:lpstr>LO 2: Relative clauses</vt:lpstr>
      <vt:lpstr>Relative clauses</vt:lpstr>
      <vt:lpstr>TWO TYPES</vt:lpstr>
      <vt:lpstr>DEFINING</vt:lpstr>
      <vt:lpstr>NON-DEFINING</vt:lpstr>
      <vt:lpstr>Relative pronouns and adverbs</vt:lpstr>
      <vt:lpstr>DEFINING</vt:lpstr>
      <vt:lpstr>Subject / Object</vt:lpstr>
      <vt:lpstr>NON-DEFINING</vt:lpstr>
      <vt:lpstr>WHOM</vt:lpstr>
      <vt:lpstr>WHOM</vt:lpstr>
      <vt:lpstr>WHO vs WHOM</vt:lpstr>
      <vt:lpstr>WHOSE</vt:lpstr>
      <vt:lpstr>WHERE</vt:lpstr>
      <vt:lpstr>WHEN</vt:lpstr>
      <vt:lpstr>Some more examples...</vt:lpstr>
      <vt:lpstr>Using participles in relative clauses</vt:lpstr>
      <vt:lpstr>PowerPoint Presentation</vt:lpstr>
      <vt:lpstr>PowerPoint Presentation</vt:lpstr>
      <vt:lpstr>PowerPoint Presentation</vt:lpstr>
      <vt:lpstr>Practice makes perfect </vt:lpstr>
      <vt:lpstr> #neverstoplearning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zana mrsa</dc:creator>
  <cp:lastModifiedBy>Tihana Banko</cp:lastModifiedBy>
  <cp:revision>76</cp:revision>
  <dcterms:created xsi:type="dcterms:W3CDTF">2018-01-24T13:33:55Z</dcterms:created>
  <dcterms:modified xsi:type="dcterms:W3CDTF">2024-11-02T17:47:32Z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0x0101000D0AA1B0231CEF4E857B54171E17E403</vt:lpwstr>
  </property>
</Properties>
</file>