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4"/>
  </p:sldMasterIdLst>
  <p:notesMasterIdLst>
    <p:notesMasterId r:id="rId29"/>
  </p:notesMasterIdLst>
  <p:sldIdLst>
    <p:sldId id="257" r:id="rId5"/>
    <p:sldId id="281" r:id="rId6"/>
    <p:sldId id="258" r:id="rId7"/>
    <p:sldId id="265" r:id="rId8"/>
    <p:sldId id="280" r:id="rId9"/>
    <p:sldId id="266" r:id="rId10"/>
    <p:sldId id="282" r:id="rId11"/>
    <p:sldId id="267" r:id="rId12"/>
    <p:sldId id="259" r:id="rId13"/>
    <p:sldId id="287" r:id="rId14"/>
    <p:sldId id="288" r:id="rId15"/>
    <p:sldId id="260" r:id="rId16"/>
    <p:sldId id="269" r:id="rId17"/>
    <p:sldId id="261" r:id="rId18"/>
    <p:sldId id="283" r:id="rId19"/>
    <p:sldId id="285" r:id="rId20"/>
    <p:sldId id="268" r:id="rId21"/>
    <p:sldId id="279" r:id="rId22"/>
    <p:sldId id="273" r:id="rId23"/>
    <p:sldId id="272" r:id="rId24"/>
    <p:sldId id="284" r:id="rId25"/>
    <p:sldId id="271" r:id="rId26"/>
    <p:sldId id="286" r:id="rId27"/>
    <p:sldId id="263" r:id="rId28"/>
  </p:sldIdLst>
  <p:sldSz cx="12192000" cy="6858000"/>
  <p:notesSz cx="6858000" cy="9144000"/>
  <p:embeddedFontLst>
    <p:embeddedFont>
      <p:font typeface="Stolzl" panose="020B0604020202020204" charset="-18"/>
      <p:regular r:id="rId30"/>
    </p:embeddedFont>
    <p:embeddedFont>
      <p:font typeface="Stolzl Bold" panose="00000800000000000000" charset="-18"/>
      <p:bold r:id="rId31"/>
    </p:embeddedFont>
    <p:embeddedFont>
      <p:font typeface="Stolzl Book" panose="00000500000000000000" charset="-18"/>
      <p:regular r:id="rId3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7"/>
    <p:restoredTop sz="94706"/>
  </p:normalViewPr>
  <p:slideViewPr>
    <p:cSldViewPr snapToGrid="0" snapToObjects="1">
      <p:cViewPr varScale="1">
        <p:scale>
          <a:sx n="160" d="100"/>
          <a:sy n="160" d="100"/>
        </p:scale>
        <p:origin x="294" y="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font" Target="fonts/font1.fntdata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1C21E-1610-F840-997A-88EB307E0A1C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C0C92-97E4-9540-AC90-F1BBF91896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4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1295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6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8571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6416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8111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795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965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3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542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67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83086" y="728663"/>
            <a:ext cx="5170713" cy="1680429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hr-HR" sz="4800" dirty="0">
                <a:solidFill>
                  <a:schemeClr val="bg1"/>
                </a:solidFill>
                <a:latin typeface="Stolzl Bold" panose="00000800000000000000" pitchFamily="50" charset="-18"/>
              </a:rPr>
              <a:t>Glavni naslov</a:t>
            </a:r>
            <a:br>
              <a:rPr lang="hr-HR" sz="4800" dirty="0">
                <a:solidFill>
                  <a:schemeClr val="bg1"/>
                </a:solidFill>
                <a:latin typeface="Stolzl Bold" panose="00000800000000000000" pitchFamily="50" charset="-18"/>
              </a:rPr>
            </a:br>
            <a:r>
              <a:rPr lang="hr-HR" sz="4800" dirty="0">
                <a:solidFill>
                  <a:schemeClr val="bg1"/>
                </a:solidFill>
                <a:latin typeface="Stolzl Book" panose="00000500000000000000" pitchFamily="50" charset="-18"/>
              </a:rPr>
              <a:t>Tekst</a:t>
            </a:r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74540"/>
            <a:ext cx="6183086" cy="59931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718" y="3904457"/>
            <a:ext cx="6022181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32" y="6283318"/>
            <a:ext cx="1414604" cy="574682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4112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Slika 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97290"/>
            <a:ext cx="8686800" cy="56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5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62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sinessenglishresources.com/31-2/student-section/student-handouts/signposts-test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V8eLdbKXGz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playlist?list=PL-iPJqUs0UosTi1oJQRdXTL1tGeQ1lVWx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d.com/talks/julian_treasure_how_to_speak_so_that_people_want_to_listen" TargetMode="External"/><Relationship Id="rId2" Type="http://schemas.openxmlformats.org/officeDocument/2006/relationships/hyperlink" Target="https://www.ted.com/talks/amy_cuddy_your_body_language_may_shape_who_you_ar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opicsforseminar.com/2022/01/technical-seminar-topics.html" TargetMode="External"/><Relationship Id="rId3" Type="http://schemas.openxmlformats.org/officeDocument/2006/relationships/hyperlink" Target="https://indiaclass.com/computer-science-presentation-topics/" TargetMode="External"/><Relationship Id="rId7" Type="http://schemas.openxmlformats.org/officeDocument/2006/relationships/hyperlink" Target="https://www.quora.com/What-are-some-interesting-and-funny-topics-for-a-presentation-in-an-ICT-class" TargetMode="External"/><Relationship Id="rId2" Type="http://schemas.openxmlformats.org/officeDocument/2006/relationships/hyperlink" Target="https://indiaclass.com/information-technology-presentation-topic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-GgyZCcAj-A" TargetMode="External"/><Relationship Id="rId5" Type="http://schemas.openxmlformats.org/officeDocument/2006/relationships/hyperlink" Target="https://major-walter-nowotny.net/paper-presentation-it/" TargetMode="External"/><Relationship Id="rId4" Type="http://schemas.openxmlformats.org/officeDocument/2006/relationships/hyperlink" Target="https://krazytech.com/technical-papers/latest-technical-paper-topics-for-presentation" TargetMode="External"/><Relationship Id="rId9" Type="http://schemas.openxmlformats.org/officeDocument/2006/relationships/hyperlink" Target="https://examfeed.com/information-technology-seminar-topics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3071595"/>
            <a:ext cx="5891212" cy="2014537"/>
          </a:xfrm>
        </p:spPr>
        <p:txBody>
          <a:bodyPr>
            <a:normAutofit fontScale="90000"/>
          </a:bodyPr>
          <a:lstStyle/>
          <a:p>
            <a:r>
              <a:rPr lang="hr-HR" sz="4400" dirty="0">
                <a:latin typeface="Stolzl Bold" panose="00000800000000000000" pitchFamily="50" charset="-18"/>
              </a:rPr>
              <a:t>English for IT</a:t>
            </a:r>
            <a:br>
              <a:rPr lang="hr-HR" dirty="0">
                <a:latin typeface="Stolzl Bold" panose="00000800000000000000" pitchFamily="50" charset="-18"/>
              </a:rPr>
            </a:br>
            <a:br>
              <a:rPr lang="hr-HR" dirty="0">
                <a:latin typeface="Stolzl Bold" panose="00000800000000000000" pitchFamily="50" charset="-18"/>
              </a:rPr>
            </a:br>
            <a:r>
              <a:rPr lang="hr-HR" sz="4900" dirty="0">
                <a:latin typeface="Stolzl Bold" panose="00000800000000000000" pitchFamily="50" charset="-18"/>
              </a:rPr>
              <a:t>LO 3 </a:t>
            </a:r>
            <a:r>
              <a:rPr lang="hr-HR" sz="4900" dirty="0" err="1">
                <a:latin typeface="Stolzl Book" panose="00000500000000000000" pitchFamily="50" charset="-18"/>
              </a:rPr>
              <a:t>Presentation</a:t>
            </a:r>
            <a:r>
              <a:rPr lang="hr-HR" sz="4900" dirty="0">
                <a:latin typeface="Stolzl Book" panose="00000500000000000000" pitchFamily="50" charset="-18"/>
              </a:rPr>
              <a:t> Guidelines</a:t>
            </a:r>
            <a:endParaRPr lang="hr-HR" dirty="0">
              <a:latin typeface="Stolzl Book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847328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46A5C-1E45-5FA9-F63B-6379FFE64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hr-HR" dirty="0"/>
              <a:t>BODY (ORGANIZATION OF MAIN AND SUPPORTING POINTS)</a:t>
            </a:r>
          </a:p>
          <a:p>
            <a:pPr fontAlgn="base"/>
            <a:endParaRPr lang="hr-HR" sz="2800" dirty="0"/>
          </a:p>
          <a:p>
            <a:pPr fontAlgn="base"/>
            <a:r>
              <a:rPr lang="en-US" sz="32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en-US" sz="3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rder logically and coherently </a:t>
            </a:r>
            <a:r>
              <a:rPr lang="en-US" sz="32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en-US" sz="3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ain points and supporting points.</a:t>
            </a:r>
          </a:p>
          <a:p>
            <a:pPr fontAlgn="base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Stay on topic and talk about one thing at a time. </a:t>
            </a:r>
            <a:endParaRPr lang="en-US" sz="3200" kern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sz="3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Demonstrate thorough knowledge of the literature or research related to project.</a:t>
            </a:r>
          </a:p>
          <a:p>
            <a:pPr fontAlgn="base"/>
            <a:r>
              <a:rPr lang="en-US" sz="3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Present relevant information.</a:t>
            </a:r>
          </a:p>
          <a:p>
            <a:pPr fontAlgn="base"/>
            <a:r>
              <a:rPr lang="en-US" sz="3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Support materials should be timely, appropriate, and credible.</a:t>
            </a:r>
          </a:p>
          <a:p>
            <a:pPr marL="0" indent="0" fontAlgn="base">
              <a:buNone/>
            </a:pPr>
            <a:endParaRPr lang="hr-HR" sz="2800" dirty="0"/>
          </a:p>
          <a:p>
            <a:pPr fontAlgn="base"/>
            <a:endParaRPr lang="hr-HR" dirty="0"/>
          </a:p>
          <a:p>
            <a:pPr fontAlgn="base"/>
            <a:endParaRPr lang="hr-HR" sz="2800" dirty="0"/>
          </a:p>
          <a:p>
            <a:endParaRPr lang="en-US" dirty="0"/>
          </a:p>
        </p:txBody>
      </p:sp>
      <p:sp>
        <p:nvSpPr>
          <p:cNvPr id="4" name="Title 4">
            <a:extLst>
              <a:ext uri="{FF2B5EF4-FFF2-40B4-BE49-F238E27FC236}">
                <a16:creationId xmlns:a16="http://schemas.microsoft.com/office/drawing/2014/main" id="{8B678E8B-5B92-BBC3-96B4-64FA3C8C9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Structure! Structure! Structure!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98330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420CA-16FE-3A56-5873-54BABE76B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hr-HR" dirty="0"/>
              <a:t>CONCLUSION</a:t>
            </a:r>
          </a:p>
          <a:p>
            <a:pPr marL="0" indent="0" fontAlgn="base">
              <a:buNone/>
            </a:pPr>
            <a:endParaRPr lang="hr-HR" dirty="0"/>
          </a:p>
          <a:p>
            <a:pPr fontAlgn="base"/>
            <a:r>
              <a:rPr lang="en-US" sz="30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Transit clearly from body to conclusion</a:t>
            </a:r>
            <a:r>
              <a:rPr lang="hr-HR" sz="30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fontAlgn="base"/>
            <a:r>
              <a:rPr lang="en-US" sz="30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Summarize main points/thesis</a:t>
            </a:r>
            <a:r>
              <a:rPr lang="hr-HR" sz="30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fontAlgn="base"/>
            <a:r>
              <a:rPr lang="en-US" sz="30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</a:t>
            </a:r>
            <a:r>
              <a:rPr lang="hr-HR" sz="3000" kern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peat</a:t>
            </a:r>
            <a:r>
              <a:rPr lang="en-US" sz="30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significance, key takeaways, next steps, and/or</a:t>
            </a:r>
            <a:r>
              <a:rPr lang="hr-HR" sz="30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0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recommendations as appropriate</a:t>
            </a:r>
            <a:r>
              <a:rPr lang="hr-HR" sz="30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hr-HR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/>
            <a:r>
              <a:rPr lang="hr-BA" sz="3000" dirty="0"/>
              <a:t>Q&amp;A: </a:t>
            </a:r>
            <a:r>
              <a:rPr lang="en-US" sz="3000" dirty="0"/>
              <a:t>Invite questions at the end. </a:t>
            </a:r>
          </a:p>
          <a:p>
            <a:endParaRPr lang="en-US" dirty="0"/>
          </a:p>
        </p:txBody>
      </p:sp>
      <p:sp>
        <p:nvSpPr>
          <p:cNvPr id="4" name="Title 4">
            <a:extLst>
              <a:ext uri="{FF2B5EF4-FFF2-40B4-BE49-F238E27FC236}">
                <a16:creationId xmlns:a16="http://schemas.microsoft.com/office/drawing/2014/main" id="{34A9B2EC-2203-FE33-2423-ABE6D7D2D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Structure! Structure! Structure!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2866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P</a:t>
            </a:r>
            <a:r>
              <a:rPr lang="en-US" dirty="0" err="1">
                <a:solidFill>
                  <a:schemeClr val="bg1"/>
                </a:solidFill>
              </a:rPr>
              <a:t>resentation</a:t>
            </a:r>
            <a:r>
              <a:rPr lang="en-US" dirty="0">
                <a:solidFill>
                  <a:schemeClr val="bg1"/>
                </a:solidFill>
              </a:rPr>
              <a:t> aids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Limit the amount of text on each slide (use visuals and bullet points, not full sentences!).</a:t>
            </a:r>
          </a:p>
          <a:p>
            <a:pPr lvl="0" fontAlgn="base"/>
            <a:r>
              <a:rPr lang="en-US" sz="2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Use </a:t>
            </a:r>
            <a:r>
              <a:rPr lang="en-US" sz="22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US" sz="2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mages/graphics/text that can be quickly interpreted.</a:t>
            </a:r>
          </a:p>
          <a:p>
            <a:pPr lvl="0" fontAlgn="base"/>
            <a:r>
              <a:rPr lang="en-US" sz="2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Legible, audible, and accessible (appropriate volume, text size, font, typeface, colors; audio should be captioned)</a:t>
            </a:r>
          </a:p>
          <a:p>
            <a:pPr fontAlgn="base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Use a large font size (recommended -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minimum 20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maximum 28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2200" kern="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/>
            <a:r>
              <a:rPr lang="en-US" sz="2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Images/graphics should be of good quality and appropriately cropped/placed.</a:t>
            </a:r>
          </a:p>
          <a:p>
            <a:pPr lvl="0" fontAlgn="base"/>
            <a:r>
              <a:rPr lang="en-US" sz="2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Correct, free of errors</a:t>
            </a:r>
          </a:p>
          <a:p>
            <a:pPr lvl="0" fontAlgn="base"/>
            <a:r>
              <a:rPr lang="en-US" sz="2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Style </a:t>
            </a:r>
            <a:r>
              <a:rPr lang="en-US" sz="22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should be</a:t>
            </a:r>
            <a:r>
              <a:rPr lang="en-US" sz="2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consistent throughout entire presentation.</a:t>
            </a:r>
          </a:p>
          <a:p>
            <a:pPr lvl="0" fontAlgn="base"/>
            <a:r>
              <a:rPr lang="en-US" sz="2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Aids should be seamlessly integrated.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30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Presentation aids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15671"/>
            <a:ext cx="10515600" cy="4061292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Feel free to include short videos – if they contribute to the overall presentation (but remember, </a:t>
            </a:r>
            <a:r>
              <a:rPr lang="en-US" sz="2400" u="sng" dirty="0"/>
              <a:t>they do not count towards the speaking minimum of </a:t>
            </a:r>
            <a:r>
              <a:rPr lang="hr-HR" sz="2400" u="sng" dirty="0"/>
              <a:t>8</a:t>
            </a:r>
            <a:r>
              <a:rPr lang="en-US" sz="2400" u="sng" dirty="0"/>
              <a:t> minutes</a:t>
            </a:r>
            <a:r>
              <a:rPr lang="en-US" sz="2400" dirty="0"/>
              <a:t>).</a:t>
            </a:r>
          </a:p>
          <a:p>
            <a:r>
              <a:rPr lang="hr-HR" sz="2400" dirty="0"/>
              <a:t>Use</a:t>
            </a:r>
            <a:r>
              <a:rPr lang="en-US" sz="2400" dirty="0"/>
              <a:t> </a:t>
            </a:r>
            <a:r>
              <a:rPr lang="en-US" sz="2400" b="1" dirty="0"/>
              <a:t>bullet points only</a:t>
            </a:r>
            <a:r>
              <a:rPr lang="hr-HR" sz="2400" b="1" dirty="0"/>
              <a:t> </a:t>
            </a:r>
            <a:r>
              <a:rPr lang="hr-HR" sz="2400" dirty="0"/>
              <a:t>(</a:t>
            </a:r>
            <a:r>
              <a:rPr lang="hr-HR" sz="2400" dirty="0" err="1"/>
              <a:t>not</a:t>
            </a:r>
            <a:r>
              <a:rPr lang="hr-HR" sz="2400" dirty="0"/>
              <a:t> </a:t>
            </a:r>
            <a:r>
              <a:rPr lang="hr-HR" sz="2400" dirty="0" err="1"/>
              <a:t>full</a:t>
            </a:r>
            <a:r>
              <a:rPr lang="hr-HR" sz="2400" dirty="0"/>
              <a:t> </a:t>
            </a:r>
            <a:r>
              <a:rPr lang="hr-HR" sz="2400" dirty="0" err="1"/>
              <a:t>sentences</a:t>
            </a:r>
            <a:r>
              <a:rPr lang="hr-HR" sz="2400" dirty="0"/>
              <a:t>)</a:t>
            </a:r>
            <a:r>
              <a:rPr lang="en-US" sz="2400" dirty="0"/>
              <a:t>.</a:t>
            </a:r>
          </a:p>
          <a:p>
            <a:r>
              <a:rPr lang="en-US" sz="2400" dirty="0"/>
              <a:t>You may use high-quality images or graphics. </a:t>
            </a:r>
          </a:p>
          <a:p>
            <a:r>
              <a:rPr lang="en-US" sz="2400" dirty="0"/>
              <a:t>You may want to show some websites.</a:t>
            </a:r>
          </a:p>
          <a:p>
            <a:r>
              <a:rPr lang="en-US" sz="2400" dirty="0"/>
              <a:t>You may want to use the whiteboard to explain a point.</a:t>
            </a:r>
          </a:p>
          <a:p>
            <a:r>
              <a:rPr lang="en-US" sz="2400" dirty="0"/>
              <a:t>BASICALLY, you need to decide which </a:t>
            </a:r>
            <a:r>
              <a:rPr lang="hr-HR" sz="2400" dirty="0" err="1"/>
              <a:t>presentation</a:t>
            </a:r>
            <a:r>
              <a:rPr lang="en-US" sz="2400" dirty="0"/>
              <a:t> aids are appropriate for your presentation.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Language</a:t>
            </a:r>
            <a:r>
              <a:rPr lang="en-US" dirty="0"/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fontAlgn="base">
              <a:buNone/>
            </a:pPr>
            <a:endParaRPr lang="en-US" dirty="0"/>
          </a:p>
          <a:p>
            <a:pPr lvl="0" fontAlgn="base"/>
            <a:r>
              <a:rPr lang="en-US" sz="2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Clear pronunciation and articulation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/>
            <a:r>
              <a:rPr lang="en-US" sz="2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 conversational quality (minimal reading, vary pitch, rate, volume, and intensity)</a:t>
            </a:r>
          </a:p>
          <a:p>
            <a:pPr fontAlgn="base"/>
            <a:r>
              <a:rPr lang="en-US" sz="2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Appropriate pace/rate (not rushed or drawn out)</a:t>
            </a:r>
          </a:p>
          <a:p>
            <a:pPr fontAlgn="base"/>
            <a:r>
              <a:rPr lang="en-US" sz="2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Avoid fillers such as “um,” “like,” “you know.”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Use appropriate level of formality for the occasion. Jokes are a great ice-breaker, but remember your presentation should primarily be informative, not entertaining.</a:t>
            </a:r>
          </a:p>
          <a:p>
            <a:pPr lvl="0" fontAlgn="base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Use simple words and grammatical structures if more complex words and structures are likely to give you trouble.</a:t>
            </a:r>
          </a:p>
          <a:p>
            <a:pPr lvl="0" fontAlgn="base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Speak loud enough for everyone to hear you. </a:t>
            </a:r>
          </a:p>
          <a:p>
            <a:pPr lvl="0"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817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Body language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 fontAlgn="base">
              <a:buNone/>
            </a:pPr>
            <a:endParaRPr lang="hr-HR" dirty="0"/>
          </a:p>
          <a:p>
            <a:pPr marL="0" lvl="0" indent="0" fontAlgn="base">
              <a:buNone/>
            </a:pPr>
            <a:r>
              <a:rPr lang="en-US" dirty="0"/>
              <a:t>•</a:t>
            </a:r>
            <a:r>
              <a:rPr lang="hr-HR" dirty="0"/>
              <a:t> </a:t>
            </a:r>
            <a:r>
              <a:rPr lang="hr-BA" sz="3300" dirty="0"/>
              <a:t> </a:t>
            </a:r>
            <a:r>
              <a:rPr lang="en-US" sz="2900" dirty="0"/>
              <a:t>NEVER show your back to your audience. </a:t>
            </a:r>
          </a:p>
          <a:p>
            <a:pPr lvl="0" fontAlgn="base"/>
            <a:r>
              <a:rPr lang="en-US" sz="2900" dirty="0"/>
              <a:t>Avoid doing anything that makes you look nervous (hand-wringing, slouching,</a:t>
            </a:r>
            <a:r>
              <a:rPr lang="en-US" sz="29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9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rocking, swaying, fidgeting,</a:t>
            </a:r>
            <a:r>
              <a:rPr lang="en-US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dirty="0"/>
              <a:t>looking at the floor). </a:t>
            </a:r>
          </a:p>
          <a:p>
            <a:pPr lvl="0" fontAlgn="base"/>
            <a:r>
              <a:rPr lang="en-US" sz="2900" dirty="0"/>
              <a:t>MAKE EYE CONTACT with individual people in different areas of the room (look at the tops of people's heads if you are nervous). </a:t>
            </a:r>
          </a:p>
          <a:p>
            <a:pPr lvl="0" fontAlgn="base"/>
            <a:r>
              <a:rPr lang="en-US" sz="2900" dirty="0"/>
              <a:t>Do not freeze and stand still but also do not pace around the classroom nervously!</a:t>
            </a:r>
          </a:p>
          <a:p>
            <a:pPr lvl="0" fontAlgn="base"/>
            <a:r>
              <a:rPr lang="en-US" sz="2900" dirty="0"/>
              <a:t>Stand up straight. Do a POWER POSE before the presentation!</a:t>
            </a:r>
          </a:p>
          <a:p>
            <a:pPr lvl="0" fontAlgn="base"/>
            <a:r>
              <a:rPr lang="en-US" sz="2900" dirty="0"/>
              <a:t>DON’T FORGET TO SMILE!</a:t>
            </a:r>
          </a:p>
          <a:p>
            <a:pPr marL="0" indent="0">
              <a:buNone/>
            </a:pPr>
            <a:endParaRPr lang="hr-HR" u="sng" dirty="0">
              <a:hlinkClick r:id="rId2"/>
            </a:endParaRPr>
          </a:p>
          <a:p>
            <a:pPr marL="0" indent="0">
              <a:buNone/>
            </a:pPr>
            <a:r>
              <a:rPr lang="hr-HR" sz="2400" u="sng" dirty="0" err="1">
                <a:sym typeface="Wingdings" panose="05000000000000000000" pitchFamily="2" charset="2"/>
                <a:hlinkClick r:id="rId2"/>
              </a:rPr>
              <a:t>Check</a:t>
            </a:r>
            <a:r>
              <a:rPr lang="hr-HR" sz="2400" u="sng" dirty="0">
                <a:sym typeface="Wingdings" panose="05000000000000000000" pitchFamily="2" charset="2"/>
                <a:hlinkClick r:id="rId2"/>
              </a:rPr>
              <a:t> </a:t>
            </a:r>
            <a:r>
              <a:rPr lang="hr-HR" sz="2400" u="sng" dirty="0" err="1">
                <a:sym typeface="Wingdings" panose="05000000000000000000" pitchFamily="2" charset="2"/>
                <a:hlinkClick r:id="rId2"/>
              </a:rPr>
              <a:t>this</a:t>
            </a:r>
            <a:r>
              <a:rPr lang="hr-HR" sz="2400" u="sng" dirty="0">
                <a:sym typeface="Wingdings" panose="05000000000000000000" pitchFamily="2" charset="2"/>
                <a:hlinkClick r:id="rId2"/>
              </a:rPr>
              <a:t> </a:t>
            </a:r>
            <a:r>
              <a:rPr lang="en-US" sz="2400" u="sng" dirty="0">
                <a:hlinkClick r:id="rId2"/>
              </a:rPr>
              <a:t>http://www.businessenglishresources.com/31-2/student-section/student-handouts/ signposts-test/</a:t>
            </a:r>
            <a:endParaRPr lang="en-US" sz="2400" dirty="0"/>
          </a:p>
          <a:p>
            <a:pPr lvl="0"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240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BA" dirty="0">
                <a:solidFill>
                  <a:schemeClr val="bg1"/>
                </a:solidFill>
              </a:rPr>
              <a:t>2 </a:t>
            </a:r>
            <a:r>
              <a:rPr lang="hr-BA" dirty="0" err="1">
                <a:solidFill>
                  <a:schemeClr val="bg1"/>
                </a:solidFill>
              </a:rPr>
              <a:t>obligatory</a:t>
            </a:r>
            <a:r>
              <a:rPr lang="en-GB" dirty="0">
                <a:solidFill>
                  <a:schemeClr val="bg1"/>
                </a:solidFill>
              </a:rPr>
              <a:t> slides to have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dirty="0"/>
          </a:p>
          <a:p>
            <a:r>
              <a:rPr lang="en-US" dirty="0"/>
              <a:t>INTRODUCTORY SLIDE with your name, date and the topic of your presentation </a:t>
            </a:r>
          </a:p>
          <a:p>
            <a:r>
              <a:rPr lang="en-US" dirty="0"/>
              <a:t>FINAL SLIDE with the sources you have used</a:t>
            </a:r>
          </a:p>
          <a:p>
            <a:r>
              <a:rPr lang="en-US" dirty="0"/>
              <a:t>Other slides are dependent on your topic – however, overall number of slides </a:t>
            </a:r>
            <a:r>
              <a:rPr lang="en-US" b="1" dirty="0">
                <a:solidFill>
                  <a:schemeClr val="accent1"/>
                </a:solidFill>
              </a:rPr>
              <a:t>should not exceed 15.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69604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Can I use notes?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hr-HR" dirty="0"/>
          </a:p>
          <a:p>
            <a:pPr algn="just"/>
            <a:r>
              <a:rPr lang="en-US" dirty="0"/>
              <a:t>Feel free to use written notes or cards to help yourself during the presentation, but do not just write down the whole presentation and read it out loud. That’s a big NO </a:t>
            </a:r>
            <a:r>
              <a:rPr lang="en-US" dirty="0" err="1"/>
              <a:t>NO</a:t>
            </a:r>
            <a:r>
              <a:rPr lang="en-US" dirty="0"/>
              <a:t>!</a:t>
            </a:r>
          </a:p>
          <a:p>
            <a:pPr algn="just"/>
            <a:r>
              <a:rPr lang="en-US" dirty="0"/>
              <a:t>Please do not make notes on your mobile phone – this is not professional!</a:t>
            </a:r>
          </a:p>
          <a:p>
            <a:pPr algn="just"/>
            <a:r>
              <a:rPr lang="en-US" dirty="0"/>
              <a:t>If you want to make notes within your PPT presentation, you can do so because there is a big TV screen only you will be able to see during the presentation.</a:t>
            </a:r>
          </a:p>
          <a:p>
            <a:pPr marL="0" indent="0" algn="just">
              <a:buNone/>
            </a:pPr>
            <a:endParaRPr lang="hr-HR" dirty="0"/>
          </a:p>
          <a:p>
            <a:pPr algn="just"/>
            <a:endParaRPr lang="hr-HR" dirty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 err="1">
                <a:solidFill>
                  <a:schemeClr val="bg1"/>
                </a:solidFill>
              </a:rPr>
              <a:t>Is</a:t>
            </a:r>
            <a:r>
              <a:rPr lang="hr-HR" dirty="0">
                <a:solidFill>
                  <a:schemeClr val="bg1"/>
                </a:solidFill>
              </a:rPr>
              <a:t> </a:t>
            </a:r>
            <a:r>
              <a:rPr lang="hr-HR" dirty="0" err="1">
                <a:solidFill>
                  <a:schemeClr val="bg1"/>
                </a:solidFill>
              </a:rPr>
              <a:t>the</a:t>
            </a:r>
            <a:r>
              <a:rPr lang="hr-HR" dirty="0">
                <a:solidFill>
                  <a:schemeClr val="bg1"/>
                </a:solidFill>
              </a:rPr>
              <a:t> </a:t>
            </a:r>
            <a:r>
              <a:rPr lang="hr-HR" dirty="0" err="1">
                <a:solidFill>
                  <a:schemeClr val="bg1"/>
                </a:solidFill>
              </a:rPr>
              <a:t>audience</a:t>
            </a:r>
            <a:r>
              <a:rPr lang="hr-HR" dirty="0">
                <a:solidFill>
                  <a:schemeClr val="bg1"/>
                </a:solidFill>
              </a:rPr>
              <a:t> important?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hr-HR" dirty="0"/>
          </a:p>
          <a:p>
            <a:pPr algn="just"/>
            <a:r>
              <a:rPr lang="hr-HR" dirty="0"/>
              <a:t>EYE CONTACT with the audience is extremely important.</a:t>
            </a:r>
          </a:p>
          <a:p>
            <a:pPr algn="just"/>
            <a:r>
              <a:rPr lang="hr-HR" dirty="0"/>
              <a:t>ENGAGING THE AUDIENCE – you are not reciting a poem or reading a chapter from a book; you are explaining your topic to the audience and you should </a:t>
            </a:r>
            <a:r>
              <a:rPr lang="hr-HR" dirty="0" err="1"/>
              <a:t>aim</a:t>
            </a:r>
            <a:r>
              <a:rPr lang="hr-HR" dirty="0"/>
              <a:t> for ACTIVE AUDIENCE ENGAGEMENT – ask them questions, include them in the follow-up questions – </a:t>
            </a:r>
            <a:r>
              <a:rPr lang="hr-HR" b="1" dirty="0">
                <a:solidFill>
                  <a:schemeClr val="accent1"/>
                </a:solidFill>
              </a:rPr>
              <a:t>DIRECTLY ADDRESS THE AUDIENCE!</a:t>
            </a:r>
          </a:p>
          <a:p>
            <a:pPr algn="just"/>
            <a:r>
              <a:rPr lang="hr-HR" b="1" dirty="0" err="1">
                <a:solidFill>
                  <a:schemeClr val="accent1"/>
                </a:solidFill>
              </a:rPr>
              <a:t>Think</a:t>
            </a:r>
            <a:r>
              <a:rPr lang="hr-HR" b="1" dirty="0">
                <a:solidFill>
                  <a:schemeClr val="accent1"/>
                </a:solidFill>
              </a:rPr>
              <a:t> </a:t>
            </a:r>
            <a:r>
              <a:rPr lang="hr-HR" b="1" dirty="0" err="1">
                <a:solidFill>
                  <a:schemeClr val="accent1"/>
                </a:solidFill>
              </a:rPr>
              <a:t>of</a:t>
            </a:r>
            <a:r>
              <a:rPr lang="hr-HR" b="1" dirty="0">
                <a:solidFill>
                  <a:schemeClr val="accent1"/>
                </a:solidFill>
              </a:rPr>
              <a:t> </a:t>
            </a:r>
            <a:r>
              <a:rPr lang="hr-HR" b="1" dirty="0" err="1">
                <a:solidFill>
                  <a:schemeClr val="accent1"/>
                </a:solidFill>
              </a:rPr>
              <a:t>yourself</a:t>
            </a:r>
            <a:r>
              <a:rPr lang="hr-HR" b="1" dirty="0">
                <a:solidFill>
                  <a:schemeClr val="accent1"/>
                </a:solidFill>
              </a:rPr>
              <a:t> as a </a:t>
            </a:r>
            <a:r>
              <a:rPr lang="hr-HR" b="1" dirty="0" err="1">
                <a:solidFill>
                  <a:schemeClr val="accent1"/>
                </a:solidFill>
              </a:rPr>
              <a:t>teacher</a:t>
            </a:r>
            <a:r>
              <a:rPr lang="hr-HR" b="1" dirty="0">
                <a:solidFill>
                  <a:schemeClr val="accent1"/>
                </a:solidFill>
              </a:rPr>
              <a:t> </a:t>
            </a:r>
            <a:r>
              <a:rPr lang="hr-HR" b="1" dirty="0" err="1">
                <a:solidFill>
                  <a:schemeClr val="accent1"/>
                </a:solidFill>
              </a:rPr>
              <a:t>and</a:t>
            </a:r>
            <a:r>
              <a:rPr lang="hr-HR" b="1" dirty="0">
                <a:solidFill>
                  <a:schemeClr val="accent1"/>
                </a:solidFill>
              </a:rPr>
              <a:t> </a:t>
            </a:r>
            <a:r>
              <a:rPr lang="hr-HR" b="1" dirty="0" err="1">
                <a:solidFill>
                  <a:schemeClr val="accent1"/>
                </a:solidFill>
              </a:rPr>
              <a:t>your</a:t>
            </a:r>
            <a:r>
              <a:rPr lang="hr-HR" b="1" dirty="0">
                <a:solidFill>
                  <a:schemeClr val="accent1"/>
                </a:solidFill>
              </a:rPr>
              <a:t> </a:t>
            </a:r>
            <a:r>
              <a:rPr lang="hr-HR" b="1" dirty="0" err="1">
                <a:solidFill>
                  <a:schemeClr val="accent1"/>
                </a:solidFill>
              </a:rPr>
              <a:t>audience</a:t>
            </a:r>
            <a:r>
              <a:rPr lang="hr-HR" b="1" dirty="0">
                <a:solidFill>
                  <a:schemeClr val="accent1"/>
                </a:solidFill>
              </a:rPr>
              <a:t> as </a:t>
            </a:r>
            <a:r>
              <a:rPr lang="hr-HR" b="1" dirty="0" err="1">
                <a:solidFill>
                  <a:schemeClr val="accent1"/>
                </a:solidFill>
              </a:rPr>
              <a:t>your</a:t>
            </a:r>
            <a:r>
              <a:rPr lang="hr-HR" b="1" dirty="0">
                <a:solidFill>
                  <a:schemeClr val="accent1"/>
                </a:solidFill>
              </a:rPr>
              <a:t> </a:t>
            </a:r>
            <a:r>
              <a:rPr lang="hr-HR" b="1" dirty="0" err="1">
                <a:solidFill>
                  <a:schemeClr val="accent1"/>
                </a:solidFill>
              </a:rPr>
              <a:t>students</a:t>
            </a:r>
            <a:r>
              <a:rPr lang="hr-HR" b="1" dirty="0">
                <a:solidFill>
                  <a:schemeClr val="accent1"/>
                </a:solidFill>
              </a:rPr>
              <a:t>! </a:t>
            </a:r>
            <a:r>
              <a:rPr lang="hr-HR" b="1" dirty="0" err="1">
                <a:solidFill>
                  <a:schemeClr val="accent1"/>
                </a:solidFill>
              </a:rPr>
              <a:t>This</a:t>
            </a:r>
            <a:r>
              <a:rPr lang="hr-HR" b="1" dirty="0">
                <a:solidFill>
                  <a:schemeClr val="accent1"/>
                </a:solidFill>
              </a:rPr>
              <a:t> </a:t>
            </a:r>
            <a:r>
              <a:rPr lang="hr-HR" b="1" dirty="0" err="1">
                <a:solidFill>
                  <a:schemeClr val="accent1"/>
                </a:solidFill>
              </a:rPr>
              <a:t>always</a:t>
            </a:r>
            <a:r>
              <a:rPr lang="hr-HR" b="1" dirty="0">
                <a:solidFill>
                  <a:schemeClr val="accent1"/>
                </a:solidFill>
              </a:rPr>
              <a:t> </a:t>
            </a:r>
            <a:r>
              <a:rPr lang="hr-HR" b="1" dirty="0" err="1">
                <a:solidFill>
                  <a:schemeClr val="accent1"/>
                </a:solidFill>
              </a:rPr>
              <a:t>works</a:t>
            </a:r>
            <a:r>
              <a:rPr lang="hr-HR" b="1" dirty="0">
                <a:solidFill>
                  <a:schemeClr val="accent1"/>
                </a:solidFill>
              </a:rPr>
              <a:t> </a:t>
            </a:r>
            <a:r>
              <a:rPr lang="hr-HR" b="1" dirty="0" err="1">
                <a:solidFill>
                  <a:schemeClr val="accent1"/>
                </a:solidFill>
              </a:rPr>
              <a:t>the</a:t>
            </a:r>
            <a:r>
              <a:rPr lang="hr-HR" b="1" dirty="0">
                <a:solidFill>
                  <a:schemeClr val="accent1"/>
                </a:solidFill>
              </a:rPr>
              <a:t> </a:t>
            </a:r>
            <a:r>
              <a:rPr lang="hr-HR" b="1" dirty="0" err="1">
                <a:solidFill>
                  <a:schemeClr val="accent1"/>
                </a:solidFill>
              </a:rPr>
              <a:t>best</a:t>
            </a:r>
            <a:r>
              <a:rPr lang="hr-HR" b="1" dirty="0">
                <a:solidFill>
                  <a:schemeClr val="accent1"/>
                </a:solidFill>
              </a:rPr>
              <a:t>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Bad vs. Good Presentation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Watch this video and assess the presentations:</a:t>
            </a:r>
          </a:p>
        </p:txBody>
      </p:sp>
      <p:pic>
        <p:nvPicPr>
          <p:cNvPr id="7170" name="Picture 2" descr="How to Create a Presentation And Avoid Bad Design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9902" y="2547938"/>
            <a:ext cx="7143750" cy="3629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General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73835"/>
            <a:ext cx="10515600" cy="4103128"/>
          </a:xfrm>
        </p:spPr>
        <p:txBody>
          <a:bodyPr/>
          <a:lstStyle/>
          <a:p>
            <a:pPr lvl="0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If you think you might have 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difficulty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speaking in front of your group, let me know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immediately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Sharing your concerns with your teacher 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make a difference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hr-H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Remember</a:t>
            </a:r>
            <a:r>
              <a:rPr lang="en-GB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this presentation </a:t>
            </a:r>
            <a:r>
              <a:rPr lang="hr-BA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requirement for you to </a:t>
            </a:r>
            <a:r>
              <a:rPr lang="hr-BA" sz="24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</a:t>
            </a:r>
            <a:r>
              <a:rPr lang="hr-BA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hr-HR" sz="24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</a:t>
            </a:r>
            <a:r>
              <a:rPr lang="en-GB" sz="2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There is no way around it. </a:t>
            </a:r>
            <a:endParaRPr lang="hr-BA" sz="2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Since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exam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written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consider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oral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exam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hr-BA" sz="2400" dirty="0" err="1">
                <a:latin typeface="Arial" panose="020B0604020202020204" pitchFamily="34" charset="0"/>
                <a:cs typeface="Arial" panose="020B0604020202020204" pitchFamily="34" charset="0"/>
              </a:rPr>
              <a:t>points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Also remember that both your teacher and your classmates are on your side – no need to be scared or worried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BA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7340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Tips and Tricks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hr-HR" dirty="0"/>
              <a:t>Watch these videos on Expert Academy YouTube channel </a:t>
            </a:r>
          </a:p>
          <a:p>
            <a:pPr>
              <a:buNone/>
            </a:pPr>
            <a:r>
              <a:rPr lang="hr-HR" dirty="0">
                <a:hlinkClick r:id="rId2"/>
              </a:rPr>
              <a:t>PUBLIC SPEAKING SKILLS</a:t>
            </a:r>
            <a:r>
              <a:rPr lang="hr-HR" dirty="0"/>
              <a:t>:</a:t>
            </a:r>
          </a:p>
          <a:p>
            <a:pPr>
              <a:buNone/>
            </a:pPr>
            <a:endParaRPr lang="hr-HR" dirty="0"/>
          </a:p>
          <a:p>
            <a:pPr>
              <a:buNone/>
            </a:pPr>
            <a:r>
              <a:rPr lang="hr-HR" dirty="0"/>
              <a:t>There you will find many useful tips and tricks for </a:t>
            </a:r>
            <a:r>
              <a:rPr lang="hr-HR" dirty="0" err="1"/>
              <a:t>preparing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delivering</a:t>
            </a:r>
            <a:r>
              <a:rPr lang="hr-HR" dirty="0"/>
              <a:t> your presentation, such as: </a:t>
            </a:r>
          </a:p>
          <a:p>
            <a:pPr>
              <a:buFont typeface="Wingdings" pitchFamily="2" charset="2"/>
              <a:buChar char="ü"/>
            </a:pPr>
            <a:r>
              <a:rPr lang="hr-HR" b="1" dirty="0">
                <a:solidFill>
                  <a:schemeClr val="accent6"/>
                </a:solidFill>
              </a:rPr>
              <a:t>How to start and end a presentation; </a:t>
            </a:r>
          </a:p>
          <a:p>
            <a:pPr>
              <a:buFont typeface="Wingdings" pitchFamily="2" charset="2"/>
              <a:buChar char="ü"/>
            </a:pPr>
            <a:r>
              <a:rPr lang="hr-HR" b="1" dirty="0">
                <a:solidFill>
                  <a:schemeClr val="accent6"/>
                </a:solidFill>
              </a:rPr>
              <a:t>Presentation body language;</a:t>
            </a:r>
          </a:p>
          <a:p>
            <a:pPr>
              <a:buFont typeface="Wingdings" pitchFamily="2" charset="2"/>
              <a:buChar char="ü"/>
            </a:pPr>
            <a:r>
              <a:rPr lang="hr-HR" b="1" dirty="0">
                <a:solidFill>
                  <a:schemeClr val="accent6"/>
                </a:solidFill>
              </a:rPr>
              <a:t>Overcoming public speech stress and anxiety; </a:t>
            </a:r>
          </a:p>
          <a:p>
            <a:pPr>
              <a:buFont typeface="Wingdings" pitchFamily="2" charset="2"/>
              <a:buChar char="ü"/>
            </a:pPr>
            <a:r>
              <a:rPr lang="hr-HR" b="1" dirty="0">
                <a:solidFill>
                  <a:schemeClr val="accent6"/>
                </a:solidFill>
              </a:rPr>
              <a:t>Storytelling tips for presentations...</a:t>
            </a:r>
          </a:p>
          <a:p>
            <a:pPr>
              <a:buNone/>
            </a:pPr>
            <a:endParaRPr lang="hr-HR" dirty="0"/>
          </a:p>
          <a:p>
            <a:pPr>
              <a:buNone/>
            </a:pPr>
            <a:endParaRPr lang="hr-HR" dirty="0"/>
          </a:p>
          <a:p>
            <a:endParaRPr lang="hr-HR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For those who want more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https://www.ted.com/talks/amy_cuddy_your_body_language_may_shape_who_you_are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https://www.ted.com/talks/julian_treasure_how_to_speak_so_that_people_want_to_listen</a:t>
            </a:r>
            <a:endParaRPr lang="hr-HR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A person on a stage&#10;&#10;Description automatically generated">
            <a:extLst>
              <a:ext uri="{FF2B5EF4-FFF2-40B4-BE49-F238E27FC236}">
                <a16:creationId xmlns:a16="http://schemas.microsoft.com/office/drawing/2014/main" id="{5A42A223-A306-DAB8-326A-0B072DDE60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690688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2417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Missing your time slot </a:t>
            </a:r>
            <a:r>
              <a:rPr lang="hr-HR" dirty="0">
                <a:solidFill>
                  <a:schemeClr val="bg1"/>
                </a:solidFill>
                <a:sym typeface="Wingdings" pitchFamily="2" charset="2"/>
              </a:rPr>
              <a:t>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/>
              <a:t>AGREED SCHEDULE </a:t>
            </a:r>
            <a:r>
              <a:rPr lang="hr-HR" dirty="0" err="1"/>
              <a:t>is</a:t>
            </a:r>
            <a:r>
              <a:rPr lang="hr-HR" dirty="0"/>
              <a:t> </a:t>
            </a:r>
            <a:r>
              <a:rPr lang="hr-HR" dirty="0" err="1"/>
              <a:t>available</a:t>
            </a:r>
            <a:r>
              <a:rPr lang="hr-HR" dirty="0"/>
              <a:t> on </a:t>
            </a:r>
            <a:r>
              <a:rPr lang="en-GB" dirty="0"/>
              <a:t>MS TEAMS</a:t>
            </a:r>
            <a:r>
              <a:rPr lang="hr-HR" dirty="0"/>
              <a:t>.</a:t>
            </a:r>
          </a:p>
          <a:p>
            <a:pPr lvl="0"/>
            <a:r>
              <a:rPr lang="en-GB" dirty="0"/>
              <a:t>If you know you will miss your presentation time slot – </a:t>
            </a:r>
            <a:r>
              <a:rPr lang="hr-HR" dirty="0"/>
              <a:t>switch with a colleague and e-mail me ASAP</a:t>
            </a:r>
            <a:r>
              <a:rPr lang="hr-BA" dirty="0"/>
              <a:t>.</a:t>
            </a:r>
            <a:endParaRPr lang="hr-HR" dirty="0"/>
          </a:p>
          <a:p>
            <a:pPr lvl="0"/>
            <a:endParaRPr lang="hr-HR" dirty="0"/>
          </a:p>
          <a:p>
            <a:pPr lvl="0"/>
            <a:r>
              <a:rPr lang="en-GB" dirty="0"/>
              <a:t>Simply not showing up without a notice results in MINUS 1 POINT (for the first time) and A FAIL (for the second time)!</a:t>
            </a:r>
          </a:p>
          <a:p>
            <a:pPr marL="0" lvl="0" indent="0">
              <a:buNone/>
            </a:pPr>
            <a:endParaRPr lang="hr-HR" dirty="0"/>
          </a:p>
          <a:p>
            <a:pPr lvl="0"/>
            <a:r>
              <a:rPr lang="en-GB" dirty="0"/>
              <a:t>Of course, last minute situations do happen and </a:t>
            </a:r>
            <a:r>
              <a:rPr lang="hr-HR" dirty="0" err="1"/>
              <a:t>I</a:t>
            </a:r>
            <a:r>
              <a:rPr lang="en-GB" dirty="0"/>
              <a:t> am fully aware of that – contact me and we will find a solution!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4353C-2DAA-D46C-B36C-8F649FB82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50" y="55219"/>
            <a:ext cx="10515600" cy="835275"/>
          </a:xfrm>
        </p:spPr>
        <p:txBody>
          <a:bodyPr/>
          <a:lstStyle/>
          <a:p>
            <a:r>
              <a:rPr lang="hr-BA" dirty="0" err="1"/>
              <a:t>Scoring</a:t>
            </a:r>
            <a:r>
              <a:rPr lang="hr-BA" dirty="0"/>
              <a:t> </a:t>
            </a:r>
            <a:r>
              <a:rPr lang="hr-BA" dirty="0" err="1"/>
              <a:t>Guide</a:t>
            </a:r>
            <a:endParaRPr lang="en-GB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55B0C9E-DE6A-3BC4-040E-F486BF618E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4993088"/>
              </p:ext>
            </p:extLst>
          </p:nvPr>
        </p:nvGraphicFramePr>
        <p:xfrm>
          <a:off x="203200" y="890494"/>
          <a:ext cx="11803530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1266">
                  <a:extLst>
                    <a:ext uri="{9D8B030D-6E8A-4147-A177-3AD203B41FA5}">
                      <a16:colId xmlns:a16="http://schemas.microsoft.com/office/drawing/2014/main" val="3078011405"/>
                    </a:ext>
                  </a:extLst>
                </a:gridCol>
                <a:gridCol w="1651828">
                  <a:extLst>
                    <a:ext uri="{9D8B030D-6E8A-4147-A177-3AD203B41FA5}">
                      <a16:colId xmlns:a16="http://schemas.microsoft.com/office/drawing/2014/main" val="1071641744"/>
                    </a:ext>
                  </a:extLst>
                </a:gridCol>
                <a:gridCol w="1555887">
                  <a:extLst>
                    <a:ext uri="{9D8B030D-6E8A-4147-A177-3AD203B41FA5}">
                      <a16:colId xmlns:a16="http://schemas.microsoft.com/office/drawing/2014/main" val="2131178778"/>
                    </a:ext>
                  </a:extLst>
                </a:gridCol>
                <a:gridCol w="1484738">
                  <a:extLst>
                    <a:ext uri="{9D8B030D-6E8A-4147-A177-3AD203B41FA5}">
                      <a16:colId xmlns:a16="http://schemas.microsoft.com/office/drawing/2014/main" val="1335087427"/>
                    </a:ext>
                  </a:extLst>
                </a:gridCol>
                <a:gridCol w="1704433">
                  <a:extLst>
                    <a:ext uri="{9D8B030D-6E8A-4147-A177-3AD203B41FA5}">
                      <a16:colId xmlns:a16="http://schemas.microsoft.com/office/drawing/2014/main" val="4241137082"/>
                    </a:ext>
                  </a:extLst>
                </a:gridCol>
                <a:gridCol w="2093718">
                  <a:extLst>
                    <a:ext uri="{9D8B030D-6E8A-4147-A177-3AD203B41FA5}">
                      <a16:colId xmlns:a16="http://schemas.microsoft.com/office/drawing/2014/main" val="840281640"/>
                    </a:ext>
                  </a:extLst>
                </a:gridCol>
                <a:gridCol w="2311660">
                  <a:extLst>
                    <a:ext uri="{9D8B030D-6E8A-4147-A177-3AD203B41FA5}">
                      <a16:colId xmlns:a16="http://schemas.microsoft.com/office/drawing/2014/main" val="4256209595"/>
                    </a:ext>
                  </a:extLst>
                </a:gridCol>
              </a:tblGrid>
              <a:tr h="465108">
                <a:tc>
                  <a:txBody>
                    <a:bodyPr/>
                    <a:lstStyle/>
                    <a:p>
                      <a:r>
                        <a:rPr lang="hr-BA" sz="1600" dirty="0"/>
                        <a:t>MAX POINTS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600" dirty="0"/>
                        <a:t>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600" dirty="0"/>
                        <a:t>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600" dirty="0"/>
                        <a:t>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600" dirty="0"/>
                        <a:t>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600" dirty="0"/>
                        <a:t>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600" dirty="0"/>
                        <a:t>1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46861"/>
                  </a:ext>
                </a:extLst>
              </a:tr>
              <a:tr h="4381810">
                <a:tc>
                  <a:txBody>
                    <a:bodyPr/>
                    <a:lstStyle/>
                    <a:p>
                      <a:pPr algn="l"/>
                      <a:r>
                        <a:rPr lang="hr-BA" sz="1600" dirty="0"/>
                        <a:t>CRITERIA AND DESCRIPTORS</a:t>
                      </a:r>
                      <a:endParaRPr lang="en-GB" sz="1600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r>
                        <a:rPr lang="hr-BA" sz="16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KNOWLEDGE</a:t>
                      </a:r>
                    </a:p>
                    <a:p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</a:t>
                      </a:r>
                      <a:r>
                        <a:rPr lang="en-GB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tudent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consistently demonstrates knowledge and understanding of the topic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answers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audience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questions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confidence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accuracy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6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STRUCTURE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ideas 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presented in a clear, concise, coherent and structured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manner</a:t>
                      </a: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6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TIME 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Delivers presentation within determined time limit</a:t>
                      </a: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hr-BA" sz="1600" b="1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6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PRESENTATION AIDS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Correct, free of errors</a:t>
                      </a:r>
                      <a:b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Style is consistent throughout entire presentation</a:t>
                      </a: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Images/graphics/text can be quickly interpreted</a:t>
                      </a: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of visual aids support the main ideas of the presentation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are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quality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without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any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distracting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factors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6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</a:t>
                      </a:r>
                    </a:p>
                    <a:p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student uses language that is accurate and easy to understand. The language has appropriate level of formality.</a:t>
                      </a:r>
                    </a:p>
                    <a:p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pace of speech is appropriate – not rushed or drawn out.</a:t>
                      </a:r>
                    </a:p>
                    <a:p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tone of voice is right – not too loud and not too soft.</a:t>
                      </a:r>
                    </a:p>
                    <a:p>
                      <a:r>
                        <a:rPr lang="en-US" sz="1600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pronunciation and articulation are clear.</a:t>
                      </a:r>
                    </a:p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sz="16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BODY LANGUAGE</a:t>
                      </a:r>
                    </a:p>
                    <a:p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student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uses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positive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body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language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e.g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stance)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engages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audience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e.g.makes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eye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contact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are no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distracting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B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gestures</a:t>
                      </a:r>
                      <a:r>
                        <a:rPr lang="hr-B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hr-HR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</a:t>
                      </a: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</a:t>
                      </a:r>
                      <a:r>
                        <a:rPr lang="en-US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nteracts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with, but does not read from, presentation aids</a:t>
                      </a: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7992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88015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9786" y="2919413"/>
            <a:ext cx="5170713" cy="1680429"/>
          </a:xfrm>
        </p:spPr>
        <p:txBody>
          <a:bodyPr>
            <a:normAutofit/>
          </a:bodyPr>
          <a:lstStyle/>
          <a:p>
            <a:r>
              <a:rPr lang="hr-HR" sz="3200" dirty="0">
                <a:latin typeface="Stolzl" panose="00000500000000000000" pitchFamily="50" charset="-18"/>
              </a:rPr>
              <a:t>YOU CAN DO IT! :-)</a:t>
            </a:r>
            <a:br>
              <a:rPr lang="hr-HR" sz="3200" dirty="0">
                <a:latin typeface="Stolzl" panose="00000500000000000000" pitchFamily="50" charset="-18"/>
              </a:rPr>
            </a:br>
            <a:br>
              <a:rPr lang="hr-HR" sz="3200" dirty="0">
                <a:latin typeface="Stolzl" panose="00000500000000000000" pitchFamily="50" charset="-18"/>
              </a:rPr>
            </a:br>
            <a:r>
              <a:rPr lang="hr-HR" sz="3200" dirty="0">
                <a:latin typeface="Stolzl" panose="00000500000000000000" pitchFamily="50" charset="-18"/>
              </a:rPr>
              <a:t>#neverstoplearning</a:t>
            </a:r>
            <a:endParaRPr lang="en-US" sz="3200" dirty="0">
              <a:latin typeface="Stolzl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126191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How long </a:t>
            </a:r>
            <a:r>
              <a:rPr lang="hr-HR" dirty="0" err="1">
                <a:solidFill>
                  <a:schemeClr val="bg1"/>
                </a:solidFill>
              </a:rPr>
              <a:t>should</a:t>
            </a:r>
            <a:r>
              <a:rPr lang="hr-HR" dirty="0">
                <a:solidFill>
                  <a:schemeClr val="bg1"/>
                </a:solidFill>
              </a:rPr>
              <a:t> a </a:t>
            </a:r>
            <a:r>
              <a:rPr lang="hr-HR" dirty="0" err="1">
                <a:solidFill>
                  <a:schemeClr val="bg1"/>
                </a:solidFill>
              </a:rPr>
              <a:t>presentation</a:t>
            </a:r>
            <a:r>
              <a:rPr lang="hr-HR" dirty="0">
                <a:solidFill>
                  <a:schemeClr val="bg1"/>
                </a:solidFill>
              </a:rPr>
              <a:t> be?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67859"/>
            <a:ext cx="10515600" cy="4109104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Your presentation has to be no less than </a:t>
            </a:r>
            <a:r>
              <a:rPr lang="hr-BA" sz="2400" dirty="0"/>
              <a:t>8</a:t>
            </a:r>
            <a:r>
              <a:rPr lang="en-US" sz="2400" dirty="0"/>
              <a:t> and no more than 10 minutes long. That said, you need to </a:t>
            </a:r>
            <a:r>
              <a:rPr lang="en-US" sz="2400" b="1" u="sng" dirty="0"/>
              <a:t>speak </a:t>
            </a:r>
            <a:r>
              <a:rPr lang="en-US" sz="2400" dirty="0"/>
              <a:t>for at least </a:t>
            </a:r>
            <a:r>
              <a:rPr lang="hr-BA" sz="2400" dirty="0"/>
              <a:t>8</a:t>
            </a:r>
            <a:r>
              <a:rPr lang="en-US" sz="2400" dirty="0"/>
              <a:t> minutes. Speaking for e.g. 5 minutes and then showing a 3 minute video – does not count. </a:t>
            </a:r>
          </a:p>
          <a:p>
            <a:pPr algn="just"/>
            <a:r>
              <a:rPr lang="en-US" sz="2400" dirty="0"/>
              <a:t>Remember you will probably speak more slowly while practicing at home than in the classroom.</a:t>
            </a:r>
          </a:p>
          <a:p>
            <a:pPr algn="just"/>
            <a:r>
              <a:rPr lang="en-US" sz="2400" dirty="0"/>
              <a:t>It is important to stick to the time limit (your timing will be measured and is a part of your grade)! If you overstep your 10 minutes time limit, the teacher has the right to stop you. If you finish earlier than </a:t>
            </a:r>
            <a:r>
              <a:rPr lang="hr-BA" sz="2400" dirty="0"/>
              <a:t>8</a:t>
            </a:r>
            <a:r>
              <a:rPr lang="en-US" sz="2400" dirty="0"/>
              <a:t> minutes, the teacher will encourage you to continue.</a:t>
            </a:r>
          </a:p>
          <a:p>
            <a:pPr algn="just"/>
            <a:r>
              <a:rPr lang="en-US" sz="2400" dirty="0"/>
              <a:t>Maximum time for Q&amp;A is 5 minutes after your presentation!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440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What should I talk about?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35199"/>
            <a:ext cx="10515600" cy="3941763"/>
          </a:xfrm>
        </p:spPr>
        <p:txBody>
          <a:bodyPr/>
          <a:lstStyle/>
          <a:p>
            <a:pPr lvl="0"/>
            <a:r>
              <a:rPr lang="en-US" dirty="0"/>
              <a:t>Your topic SHOULD BE IT-RELATED</a:t>
            </a:r>
          </a:p>
          <a:p>
            <a:pPr lvl="0"/>
            <a:r>
              <a:rPr lang="en-US" dirty="0"/>
              <a:t>The most important thing is that you present something you are </a:t>
            </a:r>
            <a:r>
              <a:rPr lang="en-US" b="1" dirty="0"/>
              <a:t>passionate</a:t>
            </a:r>
            <a:r>
              <a:rPr lang="en-US" dirty="0"/>
              <a:t> about - </a:t>
            </a:r>
            <a:r>
              <a:rPr lang="en-US" dirty="0">
                <a:solidFill>
                  <a:schemeClr val="accent1"/>
                </a:solidFill>
              </a:rPr>
              <a:t>a topic that interests you works much better in presentations than a topic that you have randomly chosen.</a:t>
            </a:r>
          </a:p>
          <a:p>
            <a:pPr lvl="0"/>
            <a:r>
              <a:rPr lang="en-US" dirty="0"/>
              <a:t>If you still cannot find a topic of your interest in the IT field, you are allowed to chose an IT unrelated topic (although this is not preferred </a:t>
            </a:r>
            <a:r>
              <a:rPr lang="en-US" dirty="0">
                <a:sym typeface="Wingdings" panose="05000000000000000000" pitchFamily="2" charset="2"/>
              </a:rPr>
              <a:t>)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Topics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dirty="0"/>
              <a:t>Check these websites and select your topic: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https://indiaclass.com/information-technology-presentation-topics/</a:t>
            </a:r>
            <a:endParaRPr lang="hr-H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https://indiaclass.com/computer-science-presentation-topics/</a:t>
            </a:r>
            <a:endParaRPr lang="hr-H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https://krazytech.com/technical-papers/latest-technical-paper-topics-for-presentation</a:t>
            </a:r>
            <a:endParaRPr lang="hr-H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https://major-walter-nowotny.net/paper-presentation-it/</a:t>
            </a:r>
            <a:endParaRPr lang="hr-H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https://www.youtube.com/watch?v=-GgyZCcAj-A</a:t>
            </a:r>
            <a:endParaRPr lang="hr-H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https://www.quora.com/What-are-some-interesting-and-funny-topics-for-a-presentation-in-an-ICT-class</a:t>
            </a:r>
            <a:endParaRPr lang="hr-H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https://www.topicsforseminar.com/2022/01/technical-seminar-topics.html</a:t>
            </a:r>
            <a:endParaRPr lang="hr-H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https://examfeed.com/information-technology-seminar-topics/</a:t>
            </a:r>
            <a:endParaRPr lang="hr-H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en-GB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205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Do your research!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94965"/>
            <a:ext cx="10515600" cy="3881998"/>
          </a:xfrm>
        </p:spPr>
        <p:txBody>
          <a:bodyPr/>
          <a:lstStyle/>
          <a:p>
            <a:r>
              <a:rPr lang="en-GB" dirty="0"/>
              <a:t>I need to see you’ve put some time and effort into your presentation. </a:t>
            </a:r>
            <a:endParaRPr lang="hr-HR" dirty="0"/>
          </a:p>
          <a:p>
            <a:r>
              <a:rPr lang="hr-HR" dirty="0"/>
              <a:t>You </a:t>
            </a:r>
            <a:r>
              <a:rPr lang="hr-HR" b="1" dirty="0"/>
              <a:t>cannot</a:t>
            </a:r>
            <a:r>
              <a:rPr lang="hr-HR" dirty="0"/>
              <a:t> confidently present a topic without checking various resources and getting familiar with all </a:t>
            </a:r>
            <a:r>
              <a:rPr lang="hr-HR" dirty="0" err="1"/>
              <a:t>relevant</a:t>
            </a:r>
            <a:r>
              <a:rPr lang="hr-HR" dirty="0"/>
              <a:t> </a:t>
            </a:r>
            <a:r>
              <a:rPr lang="hr-HR" dirty="0" err="1"/>
              <a:t>details</a:t>
            </a:r>
            <a:r>
              <a:rPr lang="hr-HR" dirty="0"/>
              <a:t>.</a:t>
            </a:r>
          </a:p>
          <a:p>
            <a:r>
              <a:rPr lang="hr-HR" dirty="0" err="1"/>
              <a:t>Think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yourself</a:t>
            </a:r>
            <a:r>
              <a:rPr lang="hr-HR" dirty="0"/>
              <a:t> as a </a:t>
            </a:r>
            <a:r>
              <a:rPr lang="hr-HR" dirty="0" err="1"/>
              <a:t>teacher</a:t>
            </a:r>
            <a:r>
              <a:rPr lang="hr-HR" dirty="0"/>
              <a:t> – </a:t>
            </a:r>
            <a:r>
              <a:rPr lang="hr-HR" dirty="0" err="1"/>
              <a:t>your</a:t>
            </a:r>
            <a:r>
              <a:rPr lang="hr-HR" dirty="0"/>
              <a:t> </a:t>
            </a:r>
            <a:r>
              <a:rPr lang="hr-HR" dirty="0" err="1"/>
              <a:t>goal</a:t>
            </a:r>
            <a:r>
              <a:rPr lang="hr-HR" dirty="0"/>
              <a:t> </a:t>
            </a:r>
            <a:r>
              <a:rPr lang="hr-HR" dirty="0" err="1"/>
              <a:t>is</a:t>
            </a:r>
            <a:r>
              <a:rPr lang="hr-HR" dirty="0"/>
              <a:t> to </a:t>
            </a:r>
            <a:r>
              <a:rPr lang="hr-HR" dirty="0" err="1"/>
              <a:t>teach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class</a:t>
            </a:r>
            <a:r>
              <a:rPr lang="hr-HR" dirty="0"/>
              <a:t> </a:t>
            </a:r>
            <a:r>
              <a:rPr lang="hr-HR" dirty="0" err="1"/>
              <a:t>about</a:t>
            </a:r>
            <a:r>
              <a:rPr lang="hr-HR" dirty="0"/>
              <a:t> a </a:t>
            </a:r>
            <a:r>
              <a:rPr lang="hr-HR" dirty="0" err="1"/>
              <a:t>topic</a:t>
            </a:r>
            <a:r>
              <a:rPr lang="hr-HR" dirty="0"/>
              <a:t> </a:t>
            </a:r>
            <a:r>
              <a:rPr lang="hr-HR" dirty="0" err="1"/>
              <a:t>you</a:t>
            </a:r>
            <a:r>
              <a:rPr lang="hr-HR" dirty="0"/>
              <a:t> </a:t>
            </a:r>
            <a:r>
              <a:rPr lang="hr-HR" dirty="0" err="1"/>
              <a:t>know</a:t>
            </a:r>
            <a:r>
              <a:rPr lang="hr-HR" dirty="0"/>
              <a:t> more </a:t>
            </a:r>
            <a:r>
              <a:rPr lang="hr-HR" dirty="0" err="1"/>
              <a:t>than</a:t>
            </a:r>
            <a:r>
              <a:rPr lang="hr-HR" dirty="0"/>
              <a:t>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audience</a:t>
            </a:r>
            <a:r>
              <a:rPr lang="hr-HR" dirty="0"/>
              <a:t>.</a:t>
            </a:r>
          </a:p>
          <a:p>
            <a:r>
              <a:rPr lang="hr-HR" dirty="0"/>
              <a:t>List </a:t>
            </a:r>
            <a:r>
              <a:rPr lang="hr-HR" dirty="0" err="1"/>
              <a:t>your</a:t>
            </a:r>
            <a:r>
              <a:rPr lang="hr-HR" dirty="0"/>
              <a:t> </a:t>
            </a:r>
            <a:r>
              <a:rPr lang="hr-HR" dirty="0" err="1"/>
              <a:t>sources</a:t>
            </a:r>
            <a:r>
              <a:rPr lang="hr-HR" dirty="0"/>
              <a:t> at the end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presentation</a:t>
            </a:r>
            <a:r>
              <a:rPr lang="hr-HR" dirty="0"/>
              <a:t>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Preparation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fontAlgn="base">
              <a:buNone/>
            </a:pPr>
            <a:endParaRPr lang="hr-HR" sz="3200" dirty="0"/>
          </a:p>
          <a:p>
            <a:pPr lvl="0" fontAlgn="base"/>
            <a:r>
              <a:rPr lang="en-US" sz="3200" b="1" dirty="0">
                <a:solidFill>
                  <a:schemeClr val="accent1"/>
                </a:solidFill>
              </a:rPr>
              <a:t>Practice, practice, practice </a:t>
            </a:r>
            <a:r>
              <a:rPr lang="en-US" sz="3200" dirty="0"/>
              <a:t>(in front of a mirror, family or friends or simply videotape yourself).</a:t>
            </a:r>
            <a:endParaRPr lang="hr-HR" sz="3200" dirty="0"/>
          </a:p>
          <a:p>
            <a:pPr lvl="0" fontAlgn="base"/>
            <a:r>
              <a:rPr lang="en-US" sz="3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Deliver presentation within determined time limit</a:t>
            </a:r>
            <a:r>
              <a:rPr lang="hr-HR" sz="3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lvl="0" fontAlgn="base"/>
            <a:r>
              <a:rPr lang="en-US" sz="3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Spend appropriate of amount time on introduction, body, and</a:t>
            </a:r>
            <a:r>
              <a:rPr lang="hr-HR" sz="3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conclusion</a:t>
            </a:r>
            <a:r>
              <a:rPr lang="hr-HR" sz="3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/>
            <a:r>
              <a:rPr lang="en-US" sz="3200" dirty="0"/>
              <a:t>Think of what questions listeners might ask in the Q&amp;A session and prepare sample responses.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6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Structure! Structure! Structure!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69706" cy="4351338"/>
          </a:xfrm>
        </p:spPr>
        <p:txBody>
          <a:bodyPr>
            <a:normAutofit/>
          </a:bodyPr>
          <a:lstStyle/>
          <a:p>
            <a:r>
              <a:rPr lang="en-GB" dirty="0"/>
              <a:t> Consider the structure of your presentation. The key to a successful presentation is a good introduction and a clear overview of the topic.</a:t>
            </a:r>
            <a:endParaRPr lang="hr-BA" dirty="0"/>
          </a:p>
          <a:p>
            <a:endParaRPr lang="hr-HR" dirty="0"/>
          </a:p>
          <a:p>
            <a:r>
              <a:rPr lang="hr-HR" dirty="0"/>
              <a:t>INTRODUCTION </a:t>
            </a:r>
          </a:p>
          <a:p>
            <a:r>
              <a:rPr lang="hr-HR" dirty="0"/>
              <a:t>BODY (ORGANIZATION OF MAIN AND SUPPORTING POINTS)</a:t>
            </a:r>
          </a:p>
          <a:p>
            <a:r>
              <a:rPr lang="hr-HR" dirty="0"/>
              <a:t>CONCLUSION</a:t>
            </a:r>
          </a:p>
          <a:p>
            <a:endParaRPr lang="hr-HR" dirty="0"/>
          </a:p>
          <a:p>
            <a:pPr>
              <a:buNone/>
            </a:pPr>
            <a:r>
              <a:rPr lang="hr-HR" b="1" i="1" dirty="0">
                <a:solidFill>
                  <a:schemeClr val="accent6"/>
                </a:solidFill>
              </a:rPr>
              <a:t>*PRO TIP: Start with a BANG! and finish with a BANG!!!</a:t>
            </a:r>
            <a:endParaRPr lang="en-US" b="1" i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Structure! Structure! Structure!</a:t>
            </a:r>
            <a:r>
              <a:rPr lang="en-US" dirty="0"/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hr-HR" sz="3200" dirty="0"/>
              <a:t>INTRODUCTION </a:t>
            </a:r>
          </a:p>
          <a:p>
            <a:pPr marL="0" indent="0" fontAlgn="base">
              <a:buNone/>
            </a:pPr>
            <a:endParaRPr lang="hr-HR" sz="3200" dirty="0"/>
          </a:p>
          <a:p>
            <a:pPr lvl="0" fontAlgn="base"/>
            <a:r>
              <a:rPr lang="en-US" sz="3200" dirty="0"/>
              <a:t>Have a strong introduction that grabs your listeners’ attention. </a:t>
            </a:r>
            <a:r>
              <a:rPr lang="en-US" sz="3200" dirty="0">
                <a:solidFill>
                  <a:schemeClr val="accent1"/>
                </a:solidFill>
              </a:rPr>
              <a:t>What’s in it for them and why should they listen? </a:t>
            </a:r>
          </a:p>
          <a:p>
            <a:pPr lvl="0" fontAlgn="base"/>
            <a:r>
              <a:rPr lang="en-US" sz="3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Engage audience with attention-getter (e.g., ask a question, present surprising fact, tell a story, make connection).</a:t>
            </a:r>
          </a:p>
          <a:p>
            <a:pPr lvl="0" fontAlgn="base"/>
            <a:r>
              <a:rPr lang="en-US" sz="3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Establish need/rationale for the project.</a:t>
            </a:r>
          </a:p>
          <a:p>
            <a:pPr lvl="0" fontAlgn="base"/>
            <a:r>
              <a:rPr lang="en-US" sz="3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Introduce and provide a </a:t>
            </a:r>
            <a:r>
              <a:rPr lang="en-US" sz="32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clear</a:t>
            </a:r>
            <a:r>
              <a:rPr lang="en-US" sz="32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overview of the project and preview the presentation’s thesis/main points.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59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gebra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CF41AD"/>
      </a:accent1>
      <a:accent2>
        <a:srgbClr val="F7921D"/>
      </a:accent2>
      <a:accent3>
        <a:srgbClr val="E5E5E5"/>
      </a:accent3>
      <a:accent4>
        <a:srgbClr val="B71373"/>
      </a:accent4>
      <a:accent5>
        <a:srgbClr val="FF8529"/>
      </a:accent5>
      <a:accent6>
        <a:srgbClr val="E83773"/>
      </a:accent6>
      <a:hlink>
        <a:srgbClr val="414141"/>
      </a:hlink>
      <a:folHlink>
        <a:srgbClr val="C1316E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C04134306138A4FBFC0330AD105C2B8" ma:contentTypeVersion="6" ma:contentTypeDescription="Stvaranje novog dokumenta." ma:contentTypeScope="" ma:versionID="43bbb1768ec2da39085628d91611466c">
  <xsd:schema xmlns:xsd="http://www.w3.org/2001/XMLSchema" xmlns:xs="http://www.w3.org/2001/XMLSchema" xmlns:p="http://schemas.microsoft.com/office/2006/metadata/properties" xmlns:ns2="c456b95c-ce5c-4e94-a10a-320cee66cbe6" xmlns:ns3="b8929e67-e726-40c5-981c-ca31056d206e" targetNamespace="http://schemas.microsoft.com/office/2006/metadata/properties" ma:root="true" ma:fieldsID="12edb64ed9314807a2a183ef2083ff70" ns2:_="" ns3:_="">
    <xsd:import namespace="c456b95c-ce5c-4e94-a10a-320cee66cbe6"/>
    <xsd:import namespace="b8929e67-e726-40c5-981c-ca31056d206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56b95c-ce5c-4e94-a10a-320cee66cbe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929e67-e726-40c5-981c-ca31056d20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7F3A57-8C04-4D98-A852-6F9D26D4465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6EEE225-2386-4329-83D0-BB3FA83AED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CBD94B-D341-4D75-841E-AF177C8A47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56b95c-ce5c-4e94-a10a-320cee66cbe6"/>
    <ds:schemaRef ds:uri="b8929e67-e726-40c5-981c-ca31056d20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1645</TotalTime>
  <Words>1848</Words>
  <Application>Microsoft Office PowerPoint</Application>
  <PresentationFormat>Widescreen</PresentationFormat>
  <Paragraphs>175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Stolzl Bold</vt:lpstr>
      <vt:lpstr>Calibri</vt:lpstr>
      <vt:lpstr>Stolzl Book</vt:lpstr>
      <vt:lpstr>Wingdings</vt:lpstr>
      <vt:lpstr>Stolzl</vt:lpstr>
      <vt:lpstr>Office Theme</vt:lpstr>
      <vt:lpstr>English for IT  LO 3 Presentation Guidelines</vt:lpstr>
      <vt:lpstr>General guidelines</vt:lpstr>
      <vt:lpstr>How long should a presentation be?</vt:lpstr>
      <vt:lpstr>What should I talk about?</vt:lpstr>
      <vt:lpstr>Topics</vt:lpstr>
      <vt:lpstr>Do your research!</vt:lpstr>
      <vt:lpstr>Preparation </vt:lpstr>
      <vt:lpstr>Structure! Structure! Structure!</vt:lpstr>
      <vt:lpstr>Structure! Structure! Structure! </vt:lpstr>
      <vt:lpstr>Structure! Structure! Structure! </vt:lpstr>
      <vt:lpstr>Structure! Structure! Structure! </vt:lpstr>
      <vt:lpstr>Presentation aids</vt:lpstr>
      <vt:lpstr>Presentation aids</vt:lpstr>
      <vt:lpstr>Language </vt:lpstr>
      <vt:lpstr>Body language </vt:lpstr>
      <vt:lpstr>2 obligatory slides to have</vt:lpstr>
      <vt:lpstr>Can I use notes?</vt:lpstr>
      <vt:lpstr>Is the audience important?</vt:lpstr>
      <vt:lpstr>Bad vs. Good Presentation</vt:lpstr>
      <vt:lpstr>Tips and Tricks </vt:lpstr>
      <vt:lpstr>For those who want more</vt:lpstr>
      <vt:lpstr>Missing your time slot </vt:lpstr>
      <vt:lpstr>Scoring Guide</vt:lpstr>
      <vt:lpstr>YOU CAN DO IT! :-)  #neverstoplearning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zana mrsa</dc:creator>
  <cp:lastModifiedBy>Dugi Drugi</cp:lastModifiedBy>
  <cp:revision>65</cp:revision>
  <dcterms:created xsi:type="dcterms:W3CDTF">2018-01-24T13:33:55Z</dcterms:created>
  <dcterms:modified xsi:type="dcterms:W3CDTF">2024-10-03T13:22:52Z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0x0101006C04134306138A4FBFC0330AD105C2B8</vt:lpwstr>
  </property>
</Properties>
</file>