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59" r:id="rId2"/>
    <p:sldId id="842" r:id="rId3"/>
    <p:sldId id="478" r:id="rId4"/>
    <p:sldId id="470" r:id="rId5"/>
    <p:sldId id="471" r:id="rId6"/>
    <p:sldId id="472" r:id="rId7"/>
    <p:sldId id="473" r:id="rId8"/>
    <p:sldId id="474" r:id="rId9"/>
    <p:sldId id="475" r:id="rId10"/>
    <p:sldId id="476" r:id="rId11"/>
    <p:sldId id="480" r:id="rId12"/>
    <p:sldId id="477" r:id="rId13"/>
    <p:sldId id="479" r:id="rId14"/>
    <p:sldId id="481" r:id="rId15"/>
    <p:sldId id="752" r:id="rId16"/>
    <p:sldId id="750" r:id="rId17"/>
    <p:sldId id="751" r:id="rId18"/>
    <p:sldId id="841" r:id="rId19"/>
    <p:sldId id="749" r:id="rId20"/>
    <p:sldId id="754" r:id="rId21"/>
    <p:sldId id="759" r:id="rId22"/>
    <p:sldId id="274" r:id="rId23"/>
  </p:sldIdLst>
  <p:sldSz cx="12192000" cy="6858000"/>
  <p:notesSz cx="6858000" cy="9144000"/>
  <p:embeddedFontLst>
    <p:embeddedFont>
      <p:font typeface="ＭＳ Ｐゴシック" panose="020B0600070205080204" pitchFamily="34" charset="-128"/>
      <p:regular r:id="rId25"/>
    </p:embeddedFont>
    <p:embeddedFont>
      <p:font typeface="Consolas" panose="020B0609020204030204" pitchFamily="49" charset="0"/>
      <p:regular r:id="rId26"/>
      <p:bold r:id="rId27"/>
      <p:italic r:id="rId28"/>
      <p:boldItalic r:id="rId29"/>
    </p:embeddedFont>
    <p:embeddedFont>
      <p:font typeface="Garamond" panose="02020404030301010803" pitchFamily="18" charset="0"/>
      <p:regular r:id="rId30"/>
      <p:bold r:id="rId31"/>
      <p:italic r:id="rId32"/>
    </p:embeddedFont>
    <p:embeddedFont>
      <p:font typeface="Stolzl Bold" panose="00000800000000000000" pitchFamily="50" charset="0"/>
      <p:bold r:id="rId33"/>
    </p:embeddedFont>
    <p:embeddedFont>
      <p:font typeface="Stolzl Book" panose="00000500000000000000" pitchFamily="50" charset="0"/>
      <p:regular r:id="rId34"/>
    </p:embeddedFont>
    <p:embeddedFont>
      <p:font typeface="Tahoma" panose="020B0604030504040204" pitchFamily="3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22F1A6-E82D-41D4-AACF-22371BDCF7B1}">
          <p14:sldIdLst>
            <p14:sldId id="259"/>
            <p14:sldId id="842"/>
            <p14:sldId id="478"/>
          </p14:sldIdLst>
        </p14:section>
        <p14:section name="Untitled Section" id="{909C33EA-EDB7-4660-912D-0FDC78C478DD}">
          <p14:sldIdLst>
            <p14:sldId id="470"/>
            <p14:sldId id="471"/>
            <p14:sldId id="472"/>
            <p14:sldId id="473"/>
            <p14:sldId id="474"/>
            <p14:sldId id="475"/>
            <p14:sldId id="476"/>
            <p14:sldId id="480"/>
            <p14:sldId id="477"/>
            <p14:sldId id="479"/>
            <p14:sldId id="481"/>
            <p14:sldId id="752"/>
            <p14:sldId id="750"/>
            <p14:sldId id="751"/>
            <p14:sldId id="841"/>
            <p14:sldId id="749"/>
            <p14:sldId id="754"/>
            <p14:sldId id="759"/>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1936" autoAdjust="0"/>
  </p:normalViewPr>
  <p:slideViewPr>
    <p:cSldViewPr snapToGrid="0" snapToObjects="1">
      <p:cViewPr varScale="1">
        <p:scale>
          <a:sx n="79" d="100"/>
          <a:sy n="79" d="100"/>
        </p:scale>
        <p:origin x="1794" y="96"/>
      </p:cViewPr>
      <p:guideLst/>
    </p:cSldViewPr>
  </p:slideViewPr>
  <p:notesTextViewPr>
    <p:cViewPr>
      <p:scale>
        <a:sx n="1" d="1"/>
        <a:sy n="1" d="1"/>
      </p:scale>
      <p:origin x="0" y="-86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onsensus.app/papers/probabilistic-tracker-management-policies-for-lowcost-jaleel-keckler/b63bfe8d033053b2bf049e1ad7e7a2f2/?utm_source=chatgpt" TargetMode="External"/><Relationship Id="rId13" Type="http://schemas.openxmlformats.org/officeDocument/2006/relationships/hyperlink" Target="https://consensus.app/papers/another-flip-in-the-wall-of-rowhammer-defenses-gruss-lipp/215faf3f4026533db09b89a938c4526a/?utm_source=chatgpt" TargetMode="External"/><Relationship Id="rId3" Type="http://schemas.openxmlformats.org/officeDocument/2006/relationships/hyperlink" Target="https://consensus.app/papers/spechammer-combining-spectre-and-rowhammer-for-new-tobah-kwong/8f7bfde4f05e5e0e9aae72d7f6af8d3f/?utm_source=chatgpt" TargetMode="External"/><Relationship Id="rId7" Type="http://schemas.openxmlformats.org/officeDocument/2006/relationships/hyperlink" Target="https://consensus.app/papers/adaptive-row-activation-and-refresh-a-hybrid-approach-to-demirseren-vakilinia/1bc974eb0d9f5d4598f4e784df405e8b/?utm_source=chatgpt" TargetMode="External"/><Relationship Id="rId12" Type="http://schemas.openxmlformats.org/officeDocument/2006/relationships/hyperlink" Target="https://consensus.app/papers/nohammer-preventing-row-hammer-with-lastlevel-cache-lee-kang/e41e520c14a75df6b315ada56a4455bb/?utm_source=chatgpt" TargetMode="External"/><Relationship Id="rId17" Type="http://schemas.openxmlformats.org/officeDocument/2006/relationships/hyperlink" Target="https://consensus.app/papers/scalable-and-configurable-tracking-for-any-rowhammer-saxena-qureshi/83e480288cc95dcfa6351fe56340fc38/?utm_source=chatgpt" TargetMode="External"/><Relationship Id="rId2" Type="http://schemas.openxmlformats.org/officeDocument/2006/relationships/slide" Target="../slides/slide12.xml"/><Relationship Id="rId16" Type="http://schemas.openxmlformats.org/officeDocument/2006/relationships/hyperlink" Target="https://consensus.app/papers/qprac-towards-secure-and-practical-pracbased-rowhammer-woo-lin/78caf2cfded35ddcb152c5a08e8e9e9d/?utm_source=chatgpt" TargetMode="External"/><Relationship Id="rId1" Type="http://schemas.openxmlformats.org/officeDocument/2006/relationships/notesMaster" Target="../notesMasters/notesMaster1.xml"/><Relationship Id="rId6" Type="http://schemas.openxmlformats.org/officeDocument/2006/relationships/hyperlink" Target="https://consensus.app/papers/impact-of-spectremeltdown-kernel-patches-on-alhubaiti-el-alfy/ca7cd8fa6e615c5a84897fe6ecc27f7b/?utm_source=chatgpt" TargetMode="External"/><Relationship Id="rId11" Type="http://schemas.openxmlformats.org/officeDocument/2006/relationships/hyperlink" Target="https://consensus.app/papers/anvil-softwarebased-protection-against-nextgeneration-aweke-yitbarek/c3188342e11b546885dc357a885d029b/?utm_source=chatgpt" TargetMode="External"/><Relationship Id="rId5" Type="http://schemas.openxmlformats.org/officeDocument/2006/relationships/hyperlink" Target="https://consensus.app/papers/security-risks-from-vulnerabilities-and-backdoors-wu/08442fc8ef1256e9b81ed8b9684f43d0/?utm_source=chatgpt" TargetMode="External"/><Relationship Id="rId15" Type="http://schemas.openxmlformats.org/officeDocument/2006/relationships/hyperlink" Target="https://consensus.app/papers/rubix-reducing-the-overhead-of-secure-rowhammer-saxena-mathur/9eb88e0d52c25560ac81c35fc91edca4/?utm_source=chatgpt" TargetMode="External"/><Relationship Id="rId10" Type="http://schemas.openxmlformats.org/officeDocument/2006/relationships/hyperlink" Target="https://consensus.app/papers/stop-hammer-time-rethinking-our-approach-to-rowhammer-loughlin-saroiu/f6d48e911e875e9b97d3d862bf6e9a76/?utm_source=chatgpt" TargetMode="External"/><Relationship Id="rId4" Type="http://schemas.openxmlformats.org/officeDocument/2006/relationships/hyperlink" Target="https://consensus.app/papers/challenges-of-using-performance-counters-in-security-mushtaq-benoit/2d294c6e139c55a9a43f3985ddf6c8ff/?utm_source=chatgpt" TargetMode="External"/><Relationship Id="rId9" Type="http://schemas.openxmlformats.org/officeDocument/2006/relationships/hyperlink" Target="https://consensus.app/papers/revisiting-rowhammer-an-experimental-analysis-of-modern-kim-patel/050a2d5be51a5fc28d44c62ef621332d/?utm_source=chatgpt" TargetMode="External"/><Relationship Id="rId14" Type="http://schemas.openxmlformats.org/officeDocument/2006/relationships/hyperlink" Target="https://consensus.app/papers/rega-scalable-rowhammer-mitigation-with-marazzi-solt/61d29cc0739e54288216b2b88a083384/?utm_source=chatgp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https://www.youtube.com/watch?v=0U7511Fb4to</a:t>
            </a:r>
          </a:p>
        </p:txBody>
      </p:sp>
      <p:sp>
        <p:nvSpPr>
          <p:cNvPr id="4" name="Slide Number Placeholder 3"/>
          <p:cNvSpPr>
            <a:spLocks noGrp="1"/>
          </p:cNvSpPr>
          <p:nvPr>
            <p:ph type="sldNum" sz="quarter" idx="5"/>
          </p:nvPr>
        </p:nvSpPr>
        <p:spPr/>
        <p:txBody>
          <a:bodyPr/>
          <a:lstStyle/>
          <a:p>
            <a:fld id="{8EDC0C92-97E4-9540-AC90-F1BBF91896C7}" type="slidenum">
              <a:rPr lang="en-US" smtClean="0"/>
              <a:t>22</a:t>
            </a:fld>
            <a:endParaRPr lang="en-US"/>
          </a:p>
        </p:txBody>
      </p:sp>
    </p:spTree>
    <p:extLst>
      <p:ext uri="{BB962C8B-B14F-4D97-AF65-F5344CB8AC3E}">
        <p14:creationId xmlns:p14="http://schemas.microsoft.com/office/powerpoint/2010/main" val="403629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it take 3-250 cycles to access RAM? (L1 L2 L3 DRAM)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another, very important question/excuse - Why can’t I have a 4GB L1 cache?</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295149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and 4-transistor SRAM vs DRAM</a:t>
            </a:r>
          </a:p>
          <a:p>
            <a:r>
              <a:rPr lang="en-US" b="1" dirty="0"/>
              <a:t>This is for one BIT!</a:t>
            </a:r>
          </a:p>
          <a:p>
            <a:endParaRPr lang="en-US" b="1" dirty="0"/>
          </a:p>
          <a:p>
            <a:r>
              <a:rPr lang="en-US" b="1" dirty="0"/>
              <a:t>A DRAM cell consists of a capacitor and an access transistor</a:t>
            </a:r>
          </a:p>
          <a:p>
            <a:r>
              <a:rPr lang="en-US" b="1" dirty="0"/>
              <a:t>It stores data in terms of charge status of the capacitor</a:t>
            </a:r>
          </a:p>
          <a:p>
            <a:r>
              <a:rPr lang="en-US" b="1" dirty="0"/>
              <a:t>A DRAM chip consists of (10s of 1000s of) rows of such cells</a:t>
            </a:r>
          </a:p>
          <a:p>
            <a:endParaRPr lang="en-US" dirty="0"/>
          </a:p>
          <a:p>
            <a:pPr algn="l" rtl="0"/>
            <a:r>
              <a:rPr lang="en-US" b="0" i="0" dirty="0">
                <a:solidFill>
                  <a:srgbClr val="282829"/>
                </a:solidFill>
                <a:effectLst/>
                <a:latin typeface="-apple-system"/>
              </a:rPr>
              <a:t>DRAM is based on storing a charge in a capacitor. It matters because capacitors can be made quite compact, and they hold a charge long enough to be useful. The basic idea is to split the memory address into two parts, which correspond to row/column coordinates in a grid of capacitors, each storing one bit.</a:t>
            </a:r>
          </a:p>
          <a:p>
            <a:pPr algn="l" rtl="0"/>
            <a:endParaRPr lang="en-US" b="0" i="0" dirty="0">
              <a:solidFill>
                <a:srgbClr val="282829"/>
              </a:solidFill>
              <a:effectLst/>
              <a:latin typeface="-apple-system"/>
            </a:endParaRPr>
          </a:p>
          <a:p>
            <a:pPr algn="l" rtl="0"/>
            <a:r>
              <a:rPr lang="en-US" b="0" i="0" dirty="0">
                <a:solidFill>
                  <a:srgbClr val="282829"/>
                </a:solidFill>
                <a:effectLst/>
                <a:latin typeface="-apple-system"/>
              </a:rPr>
              <a:t>There are row and column lines (wires) across the grid, and at each intersection is a capacitor which connects to the column bus through a transistor, which is gated by the row bus. The row portion of the memory address is decoded, and selects one row wire. This activates the transistor in all the row's storage cells (bits), so each capacitor's charge is "read out" through the column wire to a "sense amplifier" and then into a buffer. The second part of the address is decoded, and selects bits from the this read-out buffer. To write, the same sort of row/column selection happens, but to set a bit, charge into the capacitor.</a:t>
            </a:r>
          </a:p>
          <a:p>
            <a:pPr algn="l" rtl="0"/>
            <a:endParaRPr lang="en-US" b="0" i="0" dirty="0">
              <a:solidFill>
                <a:srgbClr val="282829"/>
              </a:solidFill>
              <a:effectLst/>
              <a:latin typeface="-apple-system"/>
            </a:endParaRPr>
          </a:p>
          <a:p>
            <a:pPr algn="l" rtl="0"/>
            <a:r>
              <a:rPr lang="en-US" b="0" i="0" dirty="0">
                <a:solidFill>
                  <a:srgbClr val="282829"/>
                </a:solidFill>
                <a:effectLst/>
                <a:latin typeface="-apple-system"/>
              </a:rPr>
              <a:t>Remember that capacitors are volatile, though: this means that each one has to be "refreshed" periodically (on the order of milliseconds). Essentially, this is done by reading each row, amplifying and writing it back, and cycling through all the rows.</a:t>
            </a:r>
          </a:p>
          <a:p>
            <a:pPr algn="l" rtl="0"/>
            <a:endParaRPr lang="en-US" b="0" i="0" dirty="0">
              <a:solidFill>
                <a:srgbClr val="282829"/>
              </a:solidFill>
              <a:effectLst/>
              <a:latin typeface="-apple-system"/>
            </a:endParaRPr>
          </a:p>
          <a:p>
            <a:pPr algn="l" rtl="0"/>
            <a:r>
              <a:rPr lang="en-US" b="0" i="0" dirty="0">
                <a:solidFill>
                  <a:srgbClr val="282829"/>
                </a:solidFill>
                <a:effectLst/>
                <a:latin typeface="-apple-system"/>
              </a:rPr>
              <a:t>The structure of a real DRAM chip is somewhat more complicated than this, since many of these simple 2D array structures exist on the chip, some operating in parallel and some selected by other portions of the memory address. The DRAM protocol is very low-level, though, so a CPU has to provide a very complicated controller to run through the various states - putting portions of the address on the memory bus, waiting specific numbers of clocks, then other signals, etc. Probably the most important single timing parameter is the amount of time between providing the address and receiving data in a read operation - this latency has improved over years and DRAM generations, but has actually fallen dramatically behind the speed of CPUs. (It's on the order of 50 ns, which is hundreds of CPU clock cycles...)</a:t>
            </a:r>
          </a:p>
          <a:p>
            <a:endParaRPr lang="en-US" dirty="0"/>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266648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obvious that this is WAY more complicated</a:t>
            </a:r>
          </a:p>
          <a:p>
            <a:r>
              <a:rPr lang="en-US" dirty="0"/>
              <a:t>But that’s not the point. The point is – why is that bad?</a:t>
            </a:r>
          </a:p>
          <a:p>
            <a:endParaRPr lang="en-US" dirty="0"/>
          </a:p>
          <a:p>
            <a:r>
              <a:rPr lang="en-US" dirty="0"/>
              <a:t>Well, this picture shows a pure digital logic device.  This is a DISCREET component that can get us 0 or 1 out of it at all times.</a:t>
            </a:r>
          </a:p>
          <a:p>
            <a:r>
              <a:rPr lang="en-US" dirty="0"/>
              <a:t>But it also requires CONSTANT power (</a:t>
            </a:r>
            <a:r>
              <a:rPr lang="en-US" dirty="0" err="1"/>
              <a:t>Vdd</a:t>
            </a:r>
            <a:r>
              <a:rPr lang="en-US" dirty="0"/>
              <a:t>) – When discussing MOSFET’s, VDD is a DC voltage that is supplied to the drain of the transistor. When you’re testing and biasing transistors, this is a very important voltage because it determines how much AC signal can be amplified to in the transistor.</a:t>
            </a:r>
          </a:p>
          <a:p>
            <a:endParaRPr lang="en-US" dirty="0"/>
          </a:p>
          <a:p>
            <a:r>
              <a:rPr lang="en-US" dirty="0"/>
              <a:t>Also, as is obvious from the picture, it requires 6 transistors (the other design in the previous slide is 4 transistors), a whole bunch of complicated and overlapping wires, which make it very difficult to lay this out in a high-density way on a chip. If you know what you’re looking for, if you dissect a chip and look at it with a good electron microscope, there are always these pure, beautiful areas of the chip that are obviously cache memory (the same thing over and over again, technologically speaking).</a:t>
            </a:r>
          </a:p>
          <a:p>
            <a:endParaRPr lang="en-US" dirty="0"/>
          </a:p>
          <a:p>
            <a:r>
              <a:rPr lang="en-US" dirty="0"/>
              <a:t>The problem is that this is very power-hungry, which means it heats up, which is a problem for the heat dissipation. But at the same time, it’s fast, it’s a logic device, and that’s all great.</a:t>
            </a:r>
          </a:p>
          <a:p>
            <a:endParaRPr lang="en-US" dirty="0"/>
          </a:p>
          <a:p>
            <a:r>
              <a:rPr lang="en-US" dirty="0"/>
              <a:t>It’s also very expensive to make when compared to DRAM.</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371151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 the other hand, is basically an analog component. Yes, it does have the transistor, but the capacitor part is a purely analog component.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capacitor stores a small number of electrons (0 or 1), which means that we don’t have to put power in it all the time (when we’re not accessing it),  but it also drains away over time . That means we have to top it up. </a:t>
            </a:r>
            <a:r>
              <a:rPr lang="en-US" b="0" i="0" dirty="0">
                <a:solidFill>
                  <a:srgbClr val="282829"/>
                </a:solidFill>
                <a:effectLst/>
                <a:latin typeface="-apple-system"/>
              </a:rPr>
              <a:t>Remember that capacitors are volatile,  this means that each one has to be "refreshed" periodically (on the order of milliseconds). Essentially, this is done by reading each row, amplifying and writing it back, and cycling through all the rows.. This wastes a humongous amount of time, costs an awful lot of energy, and introduces order-or-two-of-magnitude more latency in the process. That also wastes memory bandwidth. Every time we read from it, there’s an ADC process happening, and that’s always going to take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828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2829"/>
                </a:solidFill>
                <a:effectLst/>
                <a:latin typeface="-apple-system"/>
              </a:rPr>
              <a:t>But, at the same time, this is WAY, WAY more simple circuit. We can easily produce it, we can lay many of them close and on top of each other at much, much higher density (it’s a much smaller circuit!) which, as a result, means that you can package your gigabytes of RAM much more easily.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828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2829"/>
                </a:solidFill>
                <a:effectLst/>
                <a:latin typeface="-apple-system"/>
              </a:rPr>
              <a:t>Of course, then we need to remember what we already discussed – DRAM is not on-die, it’s physically separated, topologically AWAY from the CPU (propagation delay), connected to some sort of logic (memory controller), which further kills the BW and increases latency. </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207667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0"/>
              <a:buChar char="n"/>
              <a:defRPr/>
            </a:pPr>
            <a:r>
              <a:rPr lang="en-US" dirty="0"/>
              <a:t>DRAM capacitor charge leaks over time</a:t>
            </a:r>
          </a:p>
          <a:p>
            <a:pPr>
              <a:buFont typeface="Wingdings" charset="0"/>
              <a:buChar char="n"/>
              <a:defRPr/>
            </a:pPr>
            <a:r>
              <a:rPr lang="en-US" dirty="0" err="1"/>
              <a:t>Pravilo</a:t>
            </a:r>
            <a:r>
              <a:rPr lang="en-US" dirty="0"/>
              <a:t> </a:t>
            </a:r>
            <a:r>
              <a:rPr lang="en-US" dirty="0" err="1"/>
              <a:t>desne</a:t>
            </a:r>
            <a:r>
              <a:rPr lang="en-US" dirty="0"/>
              <a:t> </a:t>
            </a:r>
            <a:r>
              <a:rPr lang="en-US" dirty="0" err="1"/>
              <a:t>ruke</a:t>
            </a:r>
            <a:endParaRPr lang="en-US" dirty="0"/>
          </a:p>
          <a:p>
            <a:pPr>
              <a:buFont typeface="Wingdings" charset="0"/>
              <a:buChar char="n"/>
              <a:defRPr/>
            </a:pPr>
            <a:endParaRPr lang="en-US" dirty="0"/>
          </a:p>
          <a:p>
            <a:pPr>
              <a:buFont typeface="Wingdings" charset="0"/>
              <a:buChar char="n"/>
              <a:defRPr/>
            </a:pPr>
            <a:r>
              <a:rPr lang="en-US" dirty="0"/>
              <a:t>The memory controller needs to refresh each row periodically to restore charge</a:t>
            </a:r>
          </a:p>
          <a:p>
            <a:pPr lvl="1">
              <a:buFont typeface="Wingdings" charset="0"/>
              <a:buChar char="q"/>
              <a:defRPr/>
            </a:pPr>
            <a:r>
              <a:rPr lang="en-US" dirty="0">
                <a:ea typeface="ＭＳ Ｐゴシック" charset="0"/>
              </a:rPr>
              <a:t>Activate each row every N </a:t>
            </a:r>
            <a:r>
              <a:rPr lang="en-US" dirty="0" err="1">
                <a:ea typeface="ＭＳ Ｐゴシック" charset="0"/>
              </a:rPr>
              <a:t>ms</a:t>
            </a:r>
            <a:endParaRPr lang="en-US" dirty="0">
              <a:ea typeface="ＭＳ Ｐゴシック" charset="0"/>
            </a:endParaRPr>
          </a:p>
          <a:p>
            <a:pPr lvl="1">
              <a:buFont typeface="Wingdings" charset="0"/>
              <a:buChar char="q"/>
              <a:defRPr/>
            </a:pPr>
            <a:r>
              <a:rPr lang="en-US" dirty="0">
                <a:ea typeface="ＭＳ Ｐゴシック" charset="0"/>
              </a:rPr>
              <a:t>Typical N = 64 </a:t>
            </a:r>
            <a:r>
              <a:rPr lang="en-US" dirty="0" err="1">
                <a:ea typeface="ＭＳ Ｐゴシック" charset="0"/>
              </a:rPr>
              <a:t>ms</a:t>
            </a:r>
            <a:endParaRPr lang="en-US" dirty="0">
              <a:ea typeface="ＭＳ Ｐゴシック" charset="0"/>
            </a:endParaRPr>
          </a:p>
          <a:p>
            <a:pPr lvl="1">
              <a:buFont typeface="Wingdings" charset="0"/>
              <a:buChar char="q"/>
              <a:defRPr/>
            </a:pPr>
            <a:endParaRPr lang="en-US" dirty="0">
              <a:ea typeface="ＭＳ Ｐゴシック" charset="0"/>
            </a:endParaRPr>
          </a:p>
          <a:p>
            <a:pPr>
              <a:buFont typeface="Wingdings" charset="0"/>
              <a:buChar char="n"/>
              <a:defRPr/>
            </a:pPr>
            <a:r>
              <a:rPr lang="en-US" dirty="0"/>
              <a:t>Downsides of refresh</a:t>
            </a:r>
          </a:p>
          <a:p>
            <a:pPr marL="0" indent="0">
              <a:buFont typeface="Wingdings" charset="0"/>
              <a:buNone/>
              <a:defRPr/>
            </a:pPr>
            <a:r>
              <a:rPr lang="en-US" sz="2200" dirty="0"/>
              <a:t>    -- </a:t>
            </a:r>
            <a:r>
              <a:rPr lang="en-US" sz="2200" dirty="0">
                <a:solidFill>
                  <a:srgbClr val="0000FF"/>
                </a:solidFill>
              </a:rPr>
              <a:t>Energy consumption</a:t>
            </a:r>
            <a:r>
              <a:rPr lang="en-US" sz="2200" dirty="0"/>
              <a:t>: Each refresh consumes energy</a:t>
            </a:r>
          </a:p>
          <a:p>
            <a:pPr lvl="1">
              <a:buFont typeface="Wingdings" charset="0"/>
              <a:buNone/>
              <a:defRPr/>
            </a:pPr>
            <a:r>
              <a:rPr lang="en-US" dirty="0">
                <a:ea typeface="ＭＳ Ｐゴシック" charset="0"/>
              </a:rPr>
              <a:t>-- </a:t>
            </a:r>
            <a:r>
              <a:rPr lang="en-US" dirty="0">
                <a:solidFill>
                  <a:srgbClr val="0000FF"/>
                </a:solidFill>
                <a:ea typeface="ＭＳ Ｐゴシック" charset="0"/>
              </a:rPr>
              <a:t>Performance degradation</a:t>
            </a:r>
            <a:r>
              <a:rPr lang="en-US" dirty="0">
                <a:ea typeface="ＭＳ Ｐゴシック" charset="0"/>
              </a:rPr>
              <a:t>: DRAM rank/bank unavailable while refreshed</a:t>
            </a:r>
          </a:p>
          <a:p>
            <a:pPr lvl="1">
              <a:buFont typeface="Wingdings" charset="0"/>
              <a:buNone/>
              <a:defRPr/>
            </a:pPr>
            <a:r>
              <a:rPr lang="en-US" dirty="0">
                <a:ea typeface="ＭＳ Ｐゴシック" charset="0"/>
              </a:rPr>
              <a:t>-- </a:t>
            </a:r>
            <a:r>
              <a:rPr lang="en-US" dirty="0">
                <a:solidFill>
                  <a:srgbClr val="0000FF"/>
                </a:solidFill>
                <a:ea typeface="ＭＳ Ｐゴシック" charset="0"/>
              </a:rPr>
              <a:t>QoS/predictability impact</a:t>
            </a:r>
            <a:r>
              <a:rPr lang="en-US" dirty="0">
                <a:ea typeface="ＭＳ Ｐゴシック" charset="0"/>
              </a:rPr>
              <a:t>: (Long) pause times during refresh</a:t>
            </a:r>
          </a:p>
          <a:p>
            <a:pPr lvl="1">
              <a:buFont typeface="Wingdings" charset="0"/>
              <a:buNone/>
              <a:defRPr/>
            </a:pPr>
            <a:r>
              <a:rPr lang="en-US" dirty="0">
                <a:ea typeface="ＭＳ Ｐゴシック" charset="0"/>
              </a:rPr>
              <a:t>-- </a:t>
            </a:r>
            <a:r>
              <a:rPr lang="en-US" dirty="0">
                <a:solidFill>
                  <a:srgbClr val="0000FF"/>
                </a:solidFill>
              </a:rPr>
              <a:t>Refresh rate limits DRAM capacity scaling </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315524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Memory refresh</a:t>
            </a:r>
            <a:r>
              <a:rPr lang="en-GB" dirty="0"/>
              <a:t> is a crucial process used in </a:t>
            </a:r>
            <a:r>
              <a:rPr lang="en-GB" b="1" dirty="0"/>
              <a:t>dynamic random-access memory (DRAM)</a:t>
            </a:r>
            <a:r>
              <a:rPr lang="en-GB" dirty="0"/>
              <a:t> to preserve the data stored in memory cells. Here’s a breakdown of what it is, why it happens, and why it matters:</a:t>
            </a:r>
          </a:p>
          <a:p>
            <a:r>
              <a:rPr lang="en-GB" dirty="0"/>
              <a:t>DRAM stores data using tiny electrical charges in </a:t>
            </a:r>
            <a:r>
              <a:rPr lang="en-GB" b="1" dirty="0"/>
              <a:t>capacitors</a:t>
            </a:r>
            <a:r>
              <a:rPr lang="en-GB" dirty="0"/>
              <a:t>—each bit (0 or 1) is represented by the presence or absence of charge in a cell. However, capacitors naturally </a:t>
            </a:r>
            <a:r>
              <a:rPr lang="en-GB" b="1" dirty="0"/>
              <a:t>leak charge over time</a:t>
            </a:r>
            <a:r>
              <a:rPr lang="en-GB" dirty="0"/>
              <a:t>, which means that unless the charge is restored periodically, the data will be lost.</a:t>
            </a:r>
          </a:p>
          <a:p>
            <a:r>
              <a:rPr lang="en-GB" b="1" dirty="0"/>
              <a:t>Memory refresh</a:t>
            </a:r>
            <a:r>
              <a:rPr lang="en-GB" dirty="0"/>
              <a:t> is the process of reading and immediately rewriting the data in DRAM cells to </a:t>
            </a:r>
            <a:r>
              <a:rPr lang="en-GB" b="1" dirty="0"/>
              <a:t>restore the charge</a:t>
            </a:r>
            <a:r>
              <a:rPr lang="en-GB" dirty="0"/>
              <a:t> and thus keep the information intact.</a:t>
            </a:r>
          </a:p>
          <a:p>
            <a:endParaRPr lang="en-GB" dirty="0"/>
          </a:p>
          <a:p>
            <a:r>
              <a:rPr lang="en-GB" dirty="0"/>
              <a:t>The need arises from the </a:t>
            </a:r>
            <a:r>
              <a:rPr lang="en-GB" b="1" dirty="0"/>
              <a:t>physical limitations of DRAM technology</a:t>
            </a:r>
            <a:r>
              <a:rPr lang="en-GB" dirty="0"/>
              <a:t>:</a:t>
            </a:r>
          </a:p>
          <a:p>
            <a:pPr>
              <a:buFont typeface="Arial" panose="020B0604020202020204" pitchFamily="34" charset="0"/>
              <a:buChar char="•"/>
            </a:pPr>
            <a:r>
              <a:rPr lang="en-GB" dirty="0"/>
              <a:t>DRAM cells are made from capacitors and transistors.</a:t>
            </a:r>
          </a:p>
          <a:p>
            <a:pPr>
              <a:buFont typeface="Arial" panose="020B0604020202020204" pitchFamily="34" charset="0"/>
              <a:buChar char="•"/>
            </a:pPr>
            <a:r>
              <a:rPr lang="en-GB" dirty="0"/>
              <a:t>These capacitors </a:t>
            </a:r>
            <a:r>
              <a:rPr lang="en-GB" b="1" dirty="0"/>
              <a:t>leak electrical charge</a:t>
            </a:r>
            <a:r>
              <a:rPr lang="en-GB" dirty="0"/>
              <a:t> over milliseconds.</a:t>
            </a:r>
          </a:p>
          <a:p>
            <a:pPr>
              <a:buFont typeface="Arial" panose="020B0604020202020204" pitchFamily="34" charset="0"/>
              <a:buChar char="•"/>
            </a:pPr>
            <a:r>
              <a:rPr lang="en-GB" dirty="0"/>
              <a:t>If they’re not refreshed, bits will “flip” and data will be lost.</a:t>
            </a:r>
          </a:p>
          <a:p>
            <a:endParaRPr lang="en-GB" dirty="0"/>
          </a:p>
          <a:p>
            <a:r>
              <a:rPr lang="en-GB" b="1" dirty="0"/>
              <a:t>Prevents Data Loss</a:t>
            </a:r>
            <a:r>
              <a:rPr lang="en-GB" dirty="0"/>
              <a:t>: Without refresh, the stored data would simply disappear after a short time.</a:t>
            </a:r>
          </a:p>
          <a:p>
            <a:r>
              <a:rPr lang="en-GB" b="1" dirty="0"/>
              <a:t>Enables High-Density Storage</a:t>
            </a:r>
            <a:r>
              <a:rPr lang="en-GB" dirty="0"/>
              <a:t>: DRAM allows for denser memory than static RAM (SRAM), but only with refresh mechanisms.</a:t>
            </a:r>
          </a:p>
          <a:p>
            <a:r>
              <a:rPr lang="en-GB" b="1" dirty="0"/>
              <a:t>Maintains System Stability</a:t>
            </a:r>
            <a:r>
              <a:rPr lang="en-GB" dirty="0"/>
              <a:t>: Corrupted memory from skipped refreshes could crash programs or operating systems.</a:t>
            </a:r>
          </a:p>
          <a:p>
            <a:r>
              <a:rPr lang="en-GB" b="1" dirty="0"/>
              <a:t>Security Implications</a:t>
            </a:r>
            <a:r>
              <a:rPr lang="en-GB" dirty="0"/>
              <a:t>: Techniques like </a:t>
            </a:r>
            <a:r>
              <a:rPr lang="en-GB" b="1" dirty="0" err="1"/>
              <a:t>Rowhammer</a:t>
            </a:r>
            <a:r>
              <a:rPr lang="en-GB" dirty="0"/>
              <a:t> exploit the refresh mechanism—by rapidly accessing (or “hammering”) rows of memory, an attacker can induce bit flips in adjacent rows. This has enabled real-world security exploits and shows how critical controlled refresh is to system integrity.</a:t>
            </a:r>
          </a:p>
          <a:p>
            <a:endParaRPr lang="en-GB" dirty="0"/>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120084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Discovered even earlier but gaining prominence around 2014–2015, </a:t>
            </a:r>
            <a:r>
              <a:rPr lang="en-GB" b="1" dirty="0" err="1"/>
              <a:t>Rowhammer</a:t>
            </a:r>
            <a:r>
              <a:rPr lang="en-GB" dirty="0"/>
              <a:t> is a DRAM-level attack that flips bits in adjacent memory rows by repeatedly accessing a single row. It proved that memory hardware itself could be a vector for privilege escalation attacks. Later iterations, such as </a:t>
            </a:r>
            <a:r>
              <a:rPr lang="en-GB" b="1" dirty="0" err="1"/>
              <a:t>SpecHammer</a:t>
            </a:r>
            <a:r>
              <a:rPr lang="en-GB" dirty="0"/>
              <a:t>, merged Spectre with </a:t>
            </a:r>
            <a:r>
              <a:rPr lang="en-GB" dirty="0" err="1"/>
              <a:t>Rowhammer</a:t>
            </a:r>
            <a:r>
              <a:rPr lang="en-GB" dirty="0"/>
              <a:t> to bypass existing Spectre defenses by inducing bit flips in shared memory variables </a:t>
            </a:r>
            <a:r>
              <a:rPr lang="en-GB" dirty="0">
                <a:hlinkClick r:id="rId3"/>
              </a:rPr>
              <a:t>(</a:t>
            </a:r>
            <a:r>
              <a:rPr lang="en-GB" dirty="0" err="1">
                <a:hlinkClick r:id="rId3"/>
              </a:rPr>
              <a:t>Tobah</a:t>
            </a:r>
            <a:r>
              <a:rPr lang="en-GB" dirty="0">
                <a:hlinkClick r:id="rId3"/>
              </a:rPr>
              <a:t> et al., 2022)</a:t>
            </a:r>
            <a:r>
              <a:rPr lang="en-GB" dirty="0"/>
              <a:t>.</a:t>
            </a:r>
          </a:p>
          <a:p>
            <a:endParaRPr lang="en-US" dirty="0"/>
          </a:p>
          <a:p>
            <a:r>
              <a:rPr lang="hr-HR" dirty="0"/>
              <a:t>As </a:t>
            </a:r>
            <a:r>
              <a:rPr lang="hr-HR" dirty="0" err="1"/>
              <a:t>these</a:t>
            </a:r>
            <a:r>
              <a:rPr lang="hr-HR" dirty="0"/>
              <a:t> </a:t>
            </a:r>
            <a:r>
              <a:rPr lang="hr-HR" dirty="0" err="1"/>
              <a:t>exploits</a:t>
            </a:r>
            <a:r>
              <a:rPr lang="hr-HR" dirty="0"/>
              <a:t> </a:t>
            </a:r>
            <a:r>
              <a:rPr lang="hr-HR" dirty="0" err="1"/>
              <a:t>were</a:t>
            </a:r>
            <a:r>
              <a:rPr lang="hr-HR" dirty="0"/>
              <a:t> </a:t>
            </a:r>
            <a:r>
              <a:rPr lang="hr-HR" dirty="0" err="1"/>
              <a:t>publicized</a:t>
            </a:r>
            <a:r>
              <a:rPr lang="hr-HR" dirty="0"/>
              <a:t>, </a:t>
            </a:r>
            <a:r>
              <a:rPr lang="hr-HR" dirty="0" err="1"/>
              <a:t>researchers</a:t>
            </a:r>
            <a:r>
              <a:rPr lang="hr-HR" dirty="0"/>
              <a:t> </a:t>
            </a:r>
            <a:r>
              <a:rPr lang="hr-HR" dirty="0" err="1"/>
              <a:t>explored</a:t>
            </a:r>
            <a:r>
              <a:rPr lang="hr-HR" dirty="0"/>
              <a:t> </a:t>
            </a:r>
            <a:r>
              <a:rPr lang="hr-HR" dirty="0" err="1"/>
              <a:t>related</a:t>
            </a:r>
            <a:r>
              <a:rPr lang="hr-HR" dirty="0"/>
              <a:t> </a:t>
            </a:r>
            <a:r>
              <a:rPr lang="hr-HR" dirty="0" err="1"/>
              <a:t>vectors</a:t>
            </a:r>
            <a:r>
              <a:rPr lang="hr-HR" dirty="0"/>
              <a:t>:</a:t>
            </a:r>
          </a:p>
          <a:p>
            <a:pPr>
              <a:buFont typeface="Arial" panose="020B0604020202020204" pitchFamily="34" charset="0"/>
              <a:buChar char="•"/>
            </a:pPr>
            <a:r>
              <a:rPr lang="hr-HR" dirty="0" err="1"/>
              <a:t>Flush+Reload</a:t>
            </a:r>
            <a:r>
              <a:rPr lang="hr-HR" dirty="0"/>
              <a:t> and </a:t>
            </a:r>
            <a:r>
              <a:rPr lang="hr-HR" dirty="0" err="1"/>
              <a:t>Prime+Probe</a:t>
            </a:r>
            <a:r>
              <a:rPr lang="hr-HR" dirty="0"/>
              <a:t> </a:t>
            </a:r>
            <a:r>
              <a:rPr lang="hr-HR" dirty="0" err="1"/>
              <a:t>attacks</a:t>
            </a:r>
            <a:r>
              <a:rPr lang="hr-HR" dirty="0"/>
              <a:t> </a:t>
            </a:r>
            <a:r>
              <a:rPr lang="hr-HR" dirty="0" err="1"/>
              <a:t>exploit</a:t>
            </a:r>
            <a:r>
              <a:rPr lang="hr-HR" dirty="0"/>
              <a:t> </a:t>
            </a:r>
            <a:r>
              <a:rPr lang="hr-HR" dirty="0" err="1"/>
              <a:t>cache</a:t>
            </a:r>
            <a:r>
              <a:rPr lang="hr-HR" dirty="0"/>
              <a:t> timing </a:t>
            </a:r>
            <a:r>
              <a:rPr lang="hr-HR" dirty="0" err="1"/>
              <a:t>differences</a:t>
            </a:r>
            <a:r>
              <a:rPr lang="hr-HR" dirty="0"/>
              <a:t> for data </a:t>
            </a:r>
            <a:r>
              <a:rPr lang="hr-HR" dirty="0" err="1"/>
              <a:t>leakage</a:t>
            </a:r>
            <a:r>
              <a:rPr lang="hr-HR" dirty="0"/>
              <a:t> </a:t>
            </a:r>
            <a:r>
              <a:rPr lang="hr-HR" dirty="0">
                <a:hlinkClick r:id="rId4"/>
              </a:rPr>
              <a:t>(</a:t>
            </a:r>
            <a:r>
              <a:rPr lang="hr-HR" dirty="0" err="1">
                <a:hlinkClick r:id="rId4"/>
              </a:rPr>
              <a:t>Mushtaq</a:t>
            </a:r>
            <a:r>
              <a:rPr lang="hr-HR" dirty="0">
                <a:hlinkClick r:id="rId4"/>
              </a:rPr>
              <a:t> </a:t>
            </a:r>
            <a:r>
              <a:rPr lang="hr-HR" dirty="0" err="1">
                <a:hlinkClick r:id="rId4"/>
              </a:rPr>
              <a:t>et</a:t>
            </a:r>
            <a:r>
              <a:rPr lang="hr-HR" dirty="0">
                <a:hlinkClick r:id="rId4"/>
              </a:rPr>
              <a:t> </a:t>
            </a:r>
            <a:r>
              <a:rPr lang="hr-HR" dirty="0" err="1">
                <a:hlinkClick r:id="rId4"/>
              </a:rPr>
              <a:t>al</a:t>
            </a:r>
            <a:r>
              <a:rPr lang="hr-HR" dirty="0">
                <a:hlinkClick r:id="rId4"/>
              </a:rPr>
              <a:t>., 2020)</a:t>
            </a:r>
            <a:r>
              <a:rPr lang="hr-HR" dirty="0"/>
              <a:t>.</a:t>
            </a:r>
          </a:p>
          <a:p>
            <a:pPr>
              <a:buFont typeface="Arial" panose="020B0604020202020204" pitchFamily="34" charset="0"/>
              <a:buChar char="•"/>
            </a:pPr>
            <a:r>
              <a:rPr lang="hr-HR" dirty="0" err="1"/>
              <a:t>LoJax</a:t>
            </a:r>
            <a:r>
              <a:rPr lang="hr-HR" dirty="0"/>
              <a:t>, a UEFI </a:t>
            </a:r>
            <a:r>
              <a:rPr lang="hr-HR" dirty="0" err="1"/>
              <a:t>rootkit</a:t>
            </a:r>
            <a:r>
              <a:rPr lang="hr-HR" dirty="0"/>
              <a:t>, </a:t>
            </a:r>
            <a:r>
              <a:rPr lang="hr-HR" dirty="0" err="1"/>
              <a:t>demonstrated</a:t>
            </a:r>
            <a:r>
              <a:rPr lang="hr-HR" dirty="0"/>
              <a:t> the </a:t>
            </a:r>
            <a:r>
              <a:rPr lang="hr-HR" dirty="0" err="1"/>
              <a:t>feasibility</a:t>
            </a:r>
            <a:r>
              <a:rPr lang="hr-HR" dirty="0"/>
              <a:t> of </a:t>
            </a:r>
            <a:r>
              <a:rPr lang="hr-HR" dirty="0" err="1"/>
              <a:t>persistent</a:t>
            </a:r>
            <a:r>
              <a:rPr lang="hr-HR" dirty="0"/>
              <a:t>, </a:t>
            </a:r>
            <a:r>
              <a:rPr lang="hr-HR" dirty="0" err="1"/>
              <a:t>firmware</a:t>
            </a:r>
            <a:r>
              <a:rPr lang="hr-HR" dirty="0"/>
              <a:t>-level malware </a:t>
            </a:r>
            <a:r>
              <a:rPr lang="hr-HR" dirty="0">
                <a:hlinkClick r:id="rId5"/>
              </a:rPr>
              <a:t>(</a:t>
            </a:r>
            <a:r>
              <a:rPr lang="hr-HR" dirty="0" err="1">
                <a:hlinkClick r:id="rId5"/>
              </a:rPr>
              <a:t>Wu</a:t>
            </a:r>
            <a:r>
              <a:rPr lang="hr-HR" dirty="0">
                <a:hlinkClick r:id="rId5"/>
              </a:rPr>
              <a:t>, 2019)</a:t>
            </a:r>
            <a:r>
              <a:rPr lang="hr-HR" dirty="0"/>
              <a:t>.</a:t>
            </a:r>
          </a:p>
          <a:p>
            <a:pPr>
              <a:buFont typeface="Arial" panose="020B0604020202020204" pitchFamily="34" charset="0"/>
              <a:buChar char="•"/>
            </a:pPr>
            <a:r>
              <a:rPr lang="hr-HR" dirty="0"/>
              <a:t>New </a:t>
            </a:r>
            <a:r>
              <a:rPr lang="hr-HR" dirty="0" err="1"/>
              <a:t>attacks</a:t>
            </a:r>
            <a:r>
              <a:rPr lang="hr-HR" dirty="0"/>
              <a:t> </a:t>
            </a:r>
            <a:r>
              <a:rPr lang="hr-HR" dirty="0" err="1"/>
              <a:t>emerged</a:t>
            </a:r>
            <a:r>
              <a:rPr lang="hr-HR" dirty="0"/>
              <a:t> </a:t>
            </a:r>
            <a:r>
              <a:rPr lang="hr-HR" dirty="0" err="1"/>
              <a:t>against</a:t>
            </a:r>
            <a:r>
              <a:rPr lang="hr-HR" dirty="0"/>
              <a:t> </a:t>
            </a:r>
            <a:r>
              <a:rPr lang="hr-HR" dirty="0" err="1"/>
              <a:t>cryptographic</a:t>
            </a:r>
            <a:r>
              <a:rPr lang="hr-HR" dirty="0"/>
              <a:t> </a:t>
            </a:r>
            <a:r>
              <a:rPr lang="hr-HR" dirty="0" err="1"/>
              <a:t>workloads</a:t>
            </a:r>
            <a:r>
              <a:rPr lang="hr-HR" dirty="0"/>
              <a:t> on </a:t>
            </a:r>
            <a:r>
              <a:rPr lang="hr-HR" dirty="0" err="1"/>
              <a:t>patched</a:t>
            </a:r>
            <a:r>
              <a:rPr lang="hr-HR" dirty="0"/>
              <a:t> </a:t>
            </a:r>
            <a:r>
              <a:rPr lang="hr-HR" dirty="0" err="1"/>
              <a:t>systems</a:t>
            </a:r>
            <a:r>
              <a:rPr lang="hr-HR" dirty="0"/>
              <a:t>, </a:t>
            </a:r>
            <a:r>
              <a:rPr lang="hr-HR" dirty="0" err="1"/>
              <a:t>revealing</a:t>
            </a:r>
            <a:r>
              <a:rPr lang="hr-HR" dirty="0"/>
              <a:t> </a:t>
            </a:r>
            <a:r>
              <a:rPr lang="hr-HR" dirty="0" err="1"/>
              <a:t>significant</a:t>
            </a:r>
            <a:r>
              <a:rPr lang="hr-HR" dirty="0"/>
              <a:t> </a:t>
            </a:r>
            <a:r>
              <a:rPr lang="hr-HR" dirty="0" err="1"/>
              <a:t>performance</a:t>
            </a:r>
            <a:r>
              <a:rPr lang="hr-HR" dirty="0"/>
              <a:t> </a:t>
            </a:r>
            <a:r>
              <a:rPr lang="hr-HR" dirty="0" err="1"/>
              <a:t>overhead</a:t>
            </a:r>
            <a:r>
              <a:rPr lang="hr-HR" dirty="0"/>
              <a:t> and </a:t>
            </a:r>
            <a:r>
              <a:rPr lang="hr-HR" dirty="0" err="1"/>
              <a:t>raising</a:t>
            </a:r>
            <a:r>
              <a:rPr lang="hr-HR" dirty="0"/>
              <a:t> </a:t>
            </a:r>
            <a:r>
              <a:rPr lang="hr-HR" dirty="0" err="1"/>
              <a:t>questions</a:t>
            </a:r>
            <a:r>
              <a:rPr lang="hr-HR" dirty="0"/>
              <a:t> </a:t>
            </a:r>
            <a:r>
              <a:rPr lang="hr-HR" dirty="0" err="1"/>
              <a:t>about</a:t>
            </a:r>
            <a:r>
              <a:rPr lang="hr-HR" dirty="0"/>
              <a:t> the </a:t>
            </a:r>
            <a:r>
              <a:rPr lang="hr-HR" dirty="0" err="1"/>
              <a:t>trade-offs</a:t>
            </a:r>
            <a:r>
              <a:rPr lang="hr-HR" dirty="0"/>
              <a:t> </a:t>
            </a:r>
            <a:r>
              <a:rPr lang="hr-HR" dirty="0" err="1"/>
              <a:t>between</a:t>
            </a:r>
            <a:r>
              <a:rPr lang="hr-HR" dirty="0"/>
              <a:t> </a:t>
            </a:r>
            <a:r>
              <a:rPr lang="hr-HR" dirty="0" err="1"/>
              <a:t>security</a:t>
            </a:r>
            <a:r>
              <a:rPr lang="hr-HR" dirty="0"/>
              <a:t> and </a:t>
            </a:r>
            <a:r>
              <a:rPr lang="hr-HR" dirty="0" err="1"/>
              <a:t>efficiency</a:t>
            </a:r>
            <a:r>
              <a:rPr lang="hr-HR" dirty="0"/>
              <a:t> </a:t>
            </a:r>
            <a:r>
              <a:rPr lang="hr-HR" dirty="0">
                <a:hlinkClick r:id="rId6"/>
              </a:rPr>
              <a:t>(</a:t>
            </a:r>
            <a:r>
              <a:rPr lang="hr-HR" dirty="0" err="1">
                <a:hlinkClick r:id="rId6"/>
              </a:rPr>
              <a:t>Alhubaiti</a:t>
            </a:r>
            <a:r>
              <a:rPr lang="hr-HR" dirty="0">
                <a:hlinkClick r:id="rId6"/>
              </a:rPr>
              <a:t> &amp; El-</a:t>
            </a:r>
            <a:r>
              <a:rPr lang="hr-HR" dirty="0" err="1">
                <a:hlinkClick r:id="rId6"/>
              </a:rPr>
              <a:t>Alfy</a:t>
            </a:r>
            <a:r>
              <a:rPr lang="hr-HR" dirty="0">
                <a:hlinkClick r:id="rId6"/>
              </a:rPr>
              <a:t>, 2019)</a:t>
            </a:r>
            <a:r>
              <a:rPr lang="hr-HR" dirty="0"/>
              <a:t>.</a:t>
            </a:r>
          </a:p>
          <a:p>
            <a:endParaRPr lang="en-US" dirty="0"/>
          </a:p>
          <a:p>
            <a:r>
              <a:rPr lang="hr-HR" b="1" dirty="0"/>
              <a:t>🔧 Hardware-Level </a:t>
            </a:r>
            <a:r>
              <a:rPr lang="hr-HR" b="1" dirty="0" err="1"/>
              <a:t>Solutions</a:t>
            </a:r>
            <a:endParaRPr lang="hr-HR" b="1" dirty="0"/>
          </a:p>
          <a:p>
            <a:r>
              <a:rPr lang="hr-HR" b="1" dirty="0"/>
              <a:t>1. TRR (Target </a:t>
            </a:r>
            <a:r>
              <a:rPr lang="hr-HR" b="1" dirty="0" err="1"/>
              <a:t>Row</a:t>
            </a:r>
            <a:r>
              <a:rPr lang="hr-HR" b="1" dirty="0"/>
              <a:t> </a:t>
            </a:r>
            <a:r>
              <a:rPr lang="hr-HR" b="1" dirty="0" err="1"/>
              <a:t>Refresh</a:t>
            </a:r>
            <a:r>
              <a:rPr lang="hr-HR" b="1" dirty="0"/>
              <a:t>)</a:t>
            </a:r>
          </a:p>
          <a:p>
            <a:pPr>
              <a:buFont typeface="Arial" panose="020B0604020202020204" pitchFamily="34" charset="0"/>
              <a:buChar char="•"/>
            </a:pPr>
            <a:r>
              <a:rPr lang="hr-HR" b="1" dirty="0" err="1"/>
              <a:t>Mechanism</a:t>
            </a:r>
            <a:r>
              <a:rPr lang="hr-HR" dirty="0"/>
              <a:t>: </a:t>
            </a:r>
            <a:r>
              <a:rPr lang="hr-HR" dirty="0" err="1"/>
              <a:t>Refreshes</a:t>
            </a:r>
            <a:r>
              <a:rPr lang="hr-HR" dirty="0"/>
              <a:t> </a:t>
            </a:r>
            <a:r>
              <a:rPr lang="hr-HR" dirty="0" err="1"/>
              <a:t>adjacent</a:t>
            </a:r>
            <a:r>
              <a:rPr lang="hr-HR" dirty="0"/>
              <a:t> </a:t>
            </a:r>
            <a:r>
              <a:rPr lang="hr-HR" dirty="0" err="1"/>
              <a:t>rows</a:t>
            </a:r>
            <a:r>
              <a:rPr lang="hr-HR" dirty="0"/>
              <a:t> </a:t>
            </a:r>
            <a:r>
              <a:rPr lang="hr-HR" dirty="0" err="1"/>
              <a:t>when</a:t>
            </a:r>
            <a:r>
              <a:rPr lang="hr-HR" dirty="0"/>
              <a:t> a </a:t>
            </a:r>
            <a:r>
              <a:rPr lang="hr-HR" dirty="0" err="1"/>
              <a:t>row</a:t>
            </a:r>
            <a:r>
              <a:rPr lang="hr-HR" dirty="0"/>
              <a:t> </a:t>
            </a:r>
            <a:r>
              <a:rPr lang="hr-HR" dirty="0" err="1"/>
              <a:t>is</a:t>
            </a:r>
            <a:r>
              <a:rPr lang="hr-HR" dirty="0"/>
              <a:t> </a:t>
            </a:r>
            <a:r>
              <a:rPr lang="hr-HR" dirty="0" err="1"/>
              <a:t>activated</a:t>
            </a:r>
            <a:r>
              <a:rPr lang="hr-HR" dirty="0"/>
              <a:t> </a:t>
            </a:r>
            <a:r>
              <a:rPr lang="hr-HR" dirty="0" err="1"/>
              <a:t>frequently</a:t>
            </a:r>
            <a:r>
              <a:rPr lang="hr-HR" dirty="0"/>
              <a:t>.</a:t>
            </a:r>
          </a:p>
          <a:p>
            <a:pPr>
              <a:buFont typeface="Arial" panose="020B0604020202020204" pitchFamily="34" charset="0"/>
              <a:buChar char="•"/>
            </a:pPr>
            <a:r>
              <a:rPr lang="hr-HR" b="1" dirty="0" err="1"/>
              <a:t>Strengths</a:t>
            </a:r>
            <a:r>
              <a:rPr lang="hr-HR" dirty="0"/>
              <a:t>: Transparent to OS, </a:t>
            </a:r>
            <a:r>
              <a:rPr lang="hr-HR" dirty="0" err="1"/>
              <a:t>already</a:t>
            </a:r>
            <a:r>
              <a:rPr lang="hr-HR" dirty="0"/>
              <a:t> </a:t>
            </a:r>
            <a:r>
              <a:rPr lang="hr-HR" dirty="0" err="1"/>
              <a:t>adopted</a:t>
            </a:r>
            <a:r>
              <a:rPr lang="hr-HR" dirty="0"/>
              <a:t> in DDR4/DDR5.</a:t>
            </a:r>
          </a:p>
          <a:p>
            <a:pPr>
              <a:buFont typeface="Arial" panose="020B0604020202020204" pitchFamily="34" charset="0"/>
              <a:buChar char="•"/>
            </a:pPr>
            <a:r>
              <a:rPr lang="hr-HR" b="1" dirty="0" err="1"/>
              <a:t>Weaknesses</a:t>
            </a:r>
            <a:r>
              <a:rPr lang="hr-HR" dirty="0"/>
              <a:t>: </a:t>
            </a:r>
            <a:r>
              <a:rPr lang="hr-HR" dirty="0" err="1"/>
              <a:t>Vulnerable</a:t>
            </a:r>
            <a:r>
              <a:rPr lang="hr-HR" dirty="0"/>
              <a:t> to </a:t>
            </a:r>
            <a:r>
              <a:rPr lang="hr-HR" dirty="0" err="1"/>
              <a:t>bypasses</a:t>
            </a:r>
            <a:r>
              <a:rPr lang="hr-HR" dirty="0"/>
              <a:t> </a:t>
            </a:r>
            <a:r>
              <a:rPr lang="hr-HR" dirty="0" err="1"/>
              <a:t>like</a:t>
            </a:r>
            <a:r>
              <a:rPr lang="hr-HR" dirty="0"/>
              <a:t> Half-</a:t>
            </a:r>
            <a:r>
              <a:rPr lang="hr-HR" dirty="0" err="1"/>
              <a:t>Double</a:t>
            </a:r>
            <a:r>
              <a:rPr lang="hr-HR" dirty="0"/>
              <a:t> </a:t>
            </a:r>
            <a:r>
              <a:rPr lang="hr-HR" dirty="0" err="1"/>
              <a:t>attacks</a:t>
            </a:r>
            <a:r>
              <a:rPr lang="hr-HR" dirty="0"/>
              <a:t> (Hassan </a:t>
            </a:r>
            <a:r>
              <a:rPr lang="hr-HR" dirty="0" err="1"/>
              <a:t>et</a:t>
            </a:r>
            <a:r>
              <a:rPr lang="hr-HR" dirty="0"/>
              <a:t> </a:t>
            </a:r>
            <a:r>
              <a:rPr lang="hr-HR" dirty="0" err="1"/>
              <a:t>al</a:t>
            </a:r>
            <a:r>
              <a:rPr lang="hr-HR" dirty="0"/>
              <a:t>., 2021).</a:t>
            </a:r>
          </a:p>
          <a:p>
            <a:r>
              <a:rPr lang="hr-HR" b="1" dirty="0"/>
              <a:t>2. PARA (</a:t>
            </a:r>
            <a:r>
              <a:rPr lang="hr-HR" b="1" dirty="0" err="1"/>
              <a:t>Probabilistic</a:t>
            </a:r>
            <a:r>
              <a:rPr lang="hr-HR" b="1" dirty="0"/>
              <a:t> </a:t>
            </a:r>
            <a:r>
              <a:rPr lang="hr-HR" b="1" dirty="0" err="1"/>
              <a:t>Adjacent</a:t>
            </a:r>
            <a:r>
              <a:rPr lang="hr-HR" b="1" dirty="0"/>
              <a:t> </a:t>
            </a:r>
            <a:r>
              <a:rPr lang="hr-HR" b="1" dirty="0" err="1"/>
              <a:t>Row</a:t>
            </a:r>
            <a:r>
              <a:rPr lang="hr-HR" b="1" dirty="0"/>
              <a:t> </a:t>
            </a:r>
            <a:r>
              <a:rPr lang="hr-HR" b="1" dirty="0" err="1"/>
              <a:t>Activation</a:t>
            </a:r>
            <a:r>
              <a:rPr lang="hr-HR" b="1" dirty="0"/>
              <a:t>)</a:t>
            </a:r>
          </a:p>
          <a:p>
            <a:pPr>
              <a:buFont typeface="Arial" panose="020B0604020202020204" pitchFamily="34" charset="0"/>
              <a:buChar char="•"/>
            </a:pPr>
            <a:r>
              <a:rPr lang="hr-HR" b="1" dirty="0" err="1"/>
              <a:t>Mechanism</a:t>
            </a:r>
            <a:r>
              <a:rPr lang="hr-HR" dirty="0"/>
              <a:t>: </a:t>
            </a:r>
            <a:r>
              <a:rPr lang="hr-HR" dirty="0" err="1"/>
              <a:t>Randomly</a:t>
            </a:r>
            <a:r>
              <a:rPr lang="hr-HR" dirty="0"/>
              <a:t> </a:t>
            </a:r>
            <a:r>
              <a:rPr lang="hr-HR" dirty="0" err="1"/>
              <a:t>refreshes</a:t>
            </a:r>
            <a:r>
              <a:rPr lang="hr-HR" dirty="0"/>
              <a:t> </a:t>
            </a:r>
            <a:r>
              <a:rPr lang="hr-HR" dirty="0" err="1"/>
              <a:t>adjacent</a:t>
            </a:r>
            <a:r>
              <a:rPr lang="hr-HR" dirty="0"/>
              <a:t> </a:t>
            </a:r>
            <a:r>
              <a:rPr lang="hr-HR" dirty="0" err="1"/>
              <a:t>rows</a:t>
            </a:r>
            <a:r>
              <a:rPr lang="hr-HR" dirty="0"/>
              <a:t> </a:t>
            </a:r>
            <a:r>
              <a:rPr lang="hr-HR" dirty="0" err="1"/>
              <a:t>upon</a:t>
            </a:r>
            <a:r>
              <a:rPr lang="hr-HR" dirty="0"/>
              <a:t> </a:t>
            </a:r>
            <a:r>
              <a:rPr lang="hr-HR" dirty="0" err="1"/>
              <a:t>row</a:t>
            </a:r>
            <a:r>
              <a:rPr lang="hr-HR" dirty="0"/>
              <a:t> </a:t>
            </a:r>
            <a:r>
              <a:rPr lang="hr-HR" dirty="0" err="1"/>
              <a:t>access</a:t>
            </a:r>
            <a:r>
              <a:rPr lang="hr-HR" dirty="0"/>
              <a:t>.</a:t>
            </a:r>
          </a:p>
          <a:p>
            <a:pPr>
              <a:buFont typeface="Arial" panose="020B0604020202020204" pitchFamily="34" charset="0"/>
              <a:buChar char="•"/>
            </a:pPr>
            <a:r>
              <a:rPr lang="hr-HR" b="1" dirty="0" err="1"/>
              <a:t>Strengths</a:t>
            </a:r>
            <a:r>
              <a:rPr lang="hr-HR" dirty="0"/>
              <a:t>: </a:t>
            </a:r>
            <a:r>
              <a:rPr lang="hr-HR" dirty="0" err="1"/>
              <a:t>Simple</a:t>
            </a:r>
            <a:r>
              <a:rPr lang="hr-HR" dirty="0"/>
              <a:t>, </a:t>
            </a:r>
            <a:r>
              <a:rPr lang="hr-HR" dirty="0" err="1"/>
              <a:t>requires</a:t>
            </a:r>
            <a:r>
              <a:rPr lang="hr-HR" dirty="0"/>
              <a:t> no </a:t>
            </a:r>
            <a:r>
              <a:rPr lang="hr-HR" dirty="0" err="1"/>
              <a:t>tracking</a:t>
            </a:r>
            <a:r>
              <a:rPr lang="hr-HR" dirty="0"/>
              <a:t>.</a:t>
            </a:r>
          </a:p>
          <a:p>
            <a:pPr>
              <a:buFont typeface="Arial" panose="020B0604020202020204" pitchFamily="34" charset="0"/>
              <a:buChar char="•"/>
            </a:pPr>
            <a:r>
              <a:rPr lang="hr-HR" b="1" dirty="0" err="1"/>
              <a:t>Weaknesses</a:t>
            </a:r>
            <a:r>
              <a:rPr lang="hr-HR" dirty="0"/>
              <a:t>: </a:t>
            </a:r>
            <a:r>
              <a:rPr lang="hr-HR" dirty="0" err="1"/>
              <a:t>Not</a:t>
            </a:r>
            <a:r>
              <a:rPr lang="hr-HR" dirty="0"/>
              <a:t> </a:t>
            </a:r>
            <a:r>
              <a:rPr lang="hr-HR" dirty="0" err="1"/>
              <a:t>deterministic</a:t>
            </a:r>
            <a:r>
              <a:rPr lang="hr-HR" dirty="0"/>
              <a:t>; </a:t>
            </a:r>
            <a:r>
              <a:rPr lang="hr-HR" dirty="0" err="1"/>
              <a:t>attackers</a:t>
            </a:r>
            <a:r>
              <a:rPr lang="hr-HR" dirty="0"/>
              <a:t> </a:t>
            </a:r>
            <a:r>
              <a:rPr lang="hr-HR" dirty="0" err="1"/>
              <a:t>can</a:t>
            </a:r>
            <a:r>
              <a:rPr lang="hr-HR" dirty="0"/>
              <a:t> </a:t>
            </a:r>
            <a:r>
              <a:rPr lang="hr-HR" dirty="0" err="1"/>
              <a:t>bypass</a:t>
            </a:r>
            <a:r>
              <a:rPr lang="hr-HR" dirty="0"/>
              <a:t> </a:t>
            </a:r>
            <a:r>
              <a:rPr lang="hr-HR" dirty="0" err="1"/>
              <a:t>with</a:t>
            </a:r>
            <a:r>
              <a:rPr lang="hr-HR" dirty="0"/>
              <a:t> </a:t>
            </a:r>
            <a:r>
              <a:rPr lang="hr-HR" dirty="0" err="1"/>
              <a:t>enough</a:t>
            </a:r>
            <a:r>
              <a:rPr lang="hr-HR" dirty="0"/>
              <a:t> </a:t>
            </a:r>
            <a:r>
              <a:rPr lang="hr-HR" dirty="0" err="1"/>
              <a:t>iterations</a:t>
            </a:r>
            <a:r>
              <a:rPr lang="hr-HR" dirty="0"/>
              <a:t> </a:t>
            </a:r>
            <a:r>
              <a:rPr lang="hr-HR" dirty="0">
                <a:hlinkClick r:id="rId7"/>
              </a:rPr>
              <a:t>(</a:t>
            </a:r>
            <a:r>
              <a:rPr lang="hr-HR" dirty="0" err="1">
                <a:hlinkClick r:id="rId7"/>
              </a:rPr>
              <a:t>Demirseren</a:t>
            </a:r>
            <a:r>
              <a:rPr lang="hr-HR" dirty="0">
                <a:hlinkClick r:id="rId7"/>
              </a:rPr>
              <a:t> &amp; </a:t>
            </a:r>
            <a:r>
              <a:rPr lang="hr-HR" dirty="0" err="1">
                <a:hlinkClick r:id="rId7"/>
              </a:rPr>
              <a:t>Vakilinia</a:t>
            </a:r>
            <a:r>
              <a:rPr lang="hr-HR" dirty="0">
                <a:hlinkClick r:id="rId7"/>
              </a:rPr>
              <a:t>, 2024)</a:t>
            </a:r>
            <a:r>
              <a:rPr lang="hr-HR" dirty="0"/>
              <a:t>.</a:t>
            </a:r>
          </a:p>
          <a:p>
            <a:r>
              <a:rPr lang="hr-HR" b="1" dirty="0"/>
              <a:t>3. CRA/PRA (</a:t>
            </a:r>
            <a:r>
              <a:rPr lang="hr-HR" b="1" dirty="0" err="1"/>
              <a:t>Counter</a:t>
            </a:r>
            <a:r>
              <a:rPr lang="hr-HR" b="1" dirty="0"/>
              <a:t>/</a:t>
            </a:r>
            <a:r>
              <a:rPr lang="hr-HR" b="1" dirty="0" err="1"/>
              <a:t>Priority-based</a:t>
            </a:r>
            <a:r>
              <a:rPr lang="hr-HR" b="1" dirty="0"/>
              <a:t> </a:t>
            </a:r>
            <a:r>
              <a:rPr lang="hr-HR" b="1" dirty="0" err="1"/>
              <a:t>Row</a:t>
            </a:r>
            <a:r>
              <a:rPr lang="hr-HR" b="1" dirty="0"/>
              <a:t> </a:t>
            </a:r>
            <a:r>
              <a:rPr lang="hr-HR" b="1" dirty="0" err="1"/>
              <a:t>Activation</a:t>
            </a:r>
            <a:r>
              <a:rPr lang="hr-HR" b="1" dirty="0"/>
              <a:t>)</a:t>
            </a:r>
          </a:p>
          <a:p>
            <a:pPr>
              <a:buFont typeface="Arial" panose="020B0604020202020204" pitchFamily="34" charset="0"/>
              <a:buChar char="•"/>
            </a:pPr>
            <a:r>
              <a:rPr lang="hr-HR" b="1" dirty="0" err="1"/>
              <a:t>Mechanism</a:t>
            </a:r>
            <a:r>
              <a:rPr lang="hr-HR" dirty="0"/>
              <a:t>: </a:t>
            </a:r>
            <a:r>
              <a:rPr lang="hr-HR" dirty="0" err="1"/>
              <a:t>Counters</a:t>
            </a:r>
            <a:r>
              <a:rPr lang="hr-HR" dirty="0"/>
              <a:t> </a:t>
            </a:r>
            <a:r>
              <a:rPr lang="hr-HR" dirty="0" err="1"/>
              <a:t>track</a:t>
            </a:r>
            <a:r>
              <a:rPr lang="hr-HR" dirty="0"/>
              <a:t> </a:t>
            </a:r>
            <a:r>
              <a:rPr lang="hr-HR" dirty="0" err="1"/>
              <a:t>row</a:t>
            </a:r>
            <a:r>
              <a:rPr lang="hr-HR" dirty="0"/>
              <a:t> </a:t>
            </a:r>
            <a:r>
              <a:rPr lang="hr-HR" dirty="0" err="1"/>
              <a:t>access</a:t>
            </a:r>
            <a:r>
              <a:rPr lang="hr-HR" dirty="0"/>
              <a:t> </a:t>
            </a:r>
            <a:r>
              <a:rPr lang="hr-HR" dirty="0" err="1"/>
              <a:t>frequency</a:t>
            </a:r>
            <a:r>
              <a:rPr lang="hr-HR" dirty="0"/>
              <a:t>; </a:t>
            </a:r>
            <a:r>
              <a:rPr lang="hr-HR" dirty="0" err="1"/>
              <a:t>mitigation</a:t>
            </a:r>
            <a:r>
              <a:rPr lang="hr-HR" dirty="0"/>
              <a:t> </a:t>
            </a:r>
            <a:r>
              <a:rPr lang="hr-HR" dirty="0" err="1"/>
              <a:t>activates</a:t>
            </a:r>
            <a:r>
              <a:rPr lang="hr-HR" dirty="0"/>
              <a:t> </a:t>
            </a:r>
            <a:r>
              <a:rPr lang="hr-HR" dirty="0" err="1"/>
              <a:t>above</a:t>
            </a:r>
            <a:r>
              <a:rPr lang="hr-HR" dirty="0"/>
              <a:t> a </a:t>
            </a:r>
            <a:r>
              <a:rPr lang="hr-HR" dirty="0" err="1"/>
              <a:t>threshold</a:t>
            </a:r>
            <a:r>
              <a:rPr lang="hr-HR" dirty="0"/>
              <a:t>.</a:t>
            </a:r>
          </a:p>
          <a:p>
            <a:pPr>
              <a:buFont typeface="Arial" panose="020B0604020202020204" pitchFamily="34" charset="0"/>
              <a:buChar char="•"/>
            </a:pPr>
            <a:r>
              <a:rPr lang="hr-HR" b="1" dirty="0" err="1"/>
              <a:t>Challenge</a:t>
            </a:r>
            <a:r>
              <a:rPr lang="hr-HR" dirty="0"/>
              <a:t>: </a:t>
            </a:r>
            <a:r>
              <a:rPr lang="hr-HR" dirty="0" err="1"/>
              <a:t>Limited</a:t>
            </a:r>
            <a:r>
              <a:rPr lang="hr-HR" dirty="0"/>
              <a:t> </a:t>
            </a:r>
            <a:r>
              <a:rPr lang="hr-HR" dirty="0" err="1"/>
              <a:t>counter</a:t>
            </a:r>
            <a:r>
              <a:rPr lang="hr-HR" dirty="0"/>
              <a:t> </a:t>
            </a:r>
            <a:r>
              <a:rPr lang="hr-HR" dirty="0" err="1"/>
              <a:t>availability</a:t>
            </a:r>
            <a:r>
              <a:rPr lang="hr-HR" dirty="0"/>
              <a:t> </a:t>
            </a:r>
            <a:r>
              <a:rPr lang="hr-HR" dirty="0" err="1"/>
              <a:t>restricts</a:t>
            </a:r>
            <a:r>
              <a:rPr lang="hr-HR" dirty="0"/>
              <a:t> </a:t>
            </a:r>
            <a:r>
              <a:rPr lang="hr-HR" dirty="0" err="1"/>
              <a:t>accuracy</a:t>
            </a:r>
            <a:r>
              <a:rPr lang="hr-HR" dirty="0"/>
              <a:t> and </a:t>
            </a:r>
            <a:r>
              <a:rPr lang="hr-HR" dirty="0" err="1"/>
              <a:t>security</a:t>
            </a:r>
            <a:r>
              <a:rPr lang="hr-HR" dirty="0"/>
              <a:t> at </a:t>
            </a:r>
            <a:r>
              <a:rPr lang="hr-HR" dirty="0" err="1"/>
              <a:t>low</a:t>
            </a:r>
            <a:r>
              <a:rPr lang="hr-HR" dirty="0"/>
              <a:t> </a:t>
            </a:r>
            <a:r>
              <a:rPr lang="hr-HR" dirty="0" err="1"/>
              <a:t>thresholds</a:t>
            </a:r>
            <a:r>
              <a:rPr lang="hr-HR" dirty="0"/>
              <a:t> </a:t>
            </a:r>
            <a:r>
              <a:rPr lang="hr-HR" dirty="0">
                <a:hlinkClick r:id="rId8"/>
              </a:rPr>
              <a:t>(</a:t>
            </a:r>
            <a:r>
              <a:rPr lang="hr-HR" dirty="0" err="1">
                <a:hlinkClick r:id="rId8"/>
              </a:rPr>
              <a:t>Jaleel</a:t>
            </a:r>
            <a:r>
              <a:rPr lang="hr-HR" dirty="0">
                <a:hlinkClick r:id="rId8"/>
              </a:rPr>
              <a:t> </a:t>
            </a:r>
            <a:r>
              <a:rPr lang="hr-HR" dirty="0" err="1">
                <a:hlinkClick r:id="rId8"/>
              </a:rPr>
              <a:t>et</a:t>
            </a:r>
            <a:r>
              <a:rPr lang="hr-HR" dirty="0">
                <a:hlinkClick r:id="rId8"/>
              </a:rPr>
              <a:t> </a:t>
            </a:r>
            <a:r>
              <a:rPr lang="hr-HR" dirty="0" err="1">
                <a:hlinkClick r:id="rId8"/>
              </a:rPr>
              <a:t>al</a:t>
            </a:r>
            <a:r>
              <a:rPr lang="hr-HR" dirty="0">
                <a:hlinkClick r:id="rId8"/>
              </a:rPr>
              <a:t>., 2024)</a:t>
            </a:r>
            <a:r>
              <a:rPr lang="hr-HR" dirty="0"/>
              <a:t>.</a:t>
            </a:r>
          </a:p>
          <a:p>
            <a:r>
              <a:rPr lang="hr-HR" b="1" dirty="0"/>
              <a:t>4. MAC (</a:t>
            </a:r>
            <a:r>
              <a:rPr lang="hr-HR" b="1" dirty="0" err="1"/>
              <a:t>Memory</a:t>
            </a:r>
            <a:r>
              <a:rPr lang="hr-HR" b="1" dirty="0"/>
              <a:t> Access </a:t>
            </a:r>
            <a:r>
              <a:rPr lang="hr-HR" b="1" dirty="0" err="1"/>
              <a:t>Control</a:t>
            </a:r>
            <a:r>
              <a:rPr lang="hr-HR" b="1" dirty="0"/>
              <a:t>)</a:t>
            </a:r>
          </a:p>
          <a:p>
            <a:pPr>
              <a:buFont typeface="Arial" panose="020B0604020202020204" pitchFamily="34" charset="0"/>
              <a:buChar char="•"/>
            </a:pPr>
            <a:r>
              <a:rPr lang="hr-HR" b="1" dirty="0" err="1"/>
              <a:t>Mechanism</a:t>
            </a:r>
            <a:r>
              <a:rPr lang="hr-HR" dirty="0"/>
              <a:t>: </a:t>
            </a:r>
            <a:r>
              <a:rPr lang="hr-HR" dirty="0" err="1"/>
              <a:t>Uses</a:t>
            </a:r>
            <a:r>
              <a:rPr lang="hr-HR" dirty="0"/>
              <a:t> </a:t>
            </a:r>
            <a:r>
              <a:rPr lang="hr-HR" dirty="0" err="1"/>
              <a:t>access</a:t>
            </a:r>
            <a:r>
              <a:rPr lang="hr-HR" dirty="0"/>
              <a:t> </a:t>
            </a:r>
            <a:r>
              <a:rPr lang="hr-HR" dirty="0" err="1"/>
              <a:t>control</a:t>
            </a:r>
            <a:r>
              <a:rPr lang="hr-HR" dirty="0"/>
              <a:t> </a:t>
            </a:r>
            <a:r>
              <a:rPr lang="hr-HR" dirty="0" err="1"/>
              <a:t>techniques</a:t>
            </a:r>
            <a:r>
              <a:rPr lang="hr-HR" dirty="0"/>
              <a:t> to limit </a:t>
            </a:r>
            <a:r>
              <a:rPr lang="hr-HR" dirty="0" err="1"/>
              <a:t>hammering</a:t>
            </a:r>
            <a:r>
              <a:rPr lang="hr-HR" dirty="0"/>
              <a:t>.</a:t>
            </a:r>
          </a:p>
          <a:p>
            <a:pPr>
              <a:buFont typeface="Arial" panose="020B0604020202020204" pitchFamily="34" charset="0"/>
              <a:buChar char="•"/>
            </a:pPr>
            <a:r>
              <a:rPr lang="hr-HR" b="1" dirty="0"/>
              <a:t>Note</a:t>
            </a:r>
            <a:r>
              <a:rPr lang="hr-HR" dirty="0"/>
              <a:t>: </a:t>
            </a:r>
            <a:r>
              <a:rPr lang="hr-HR" dirty="0" err="1"/>
              <a:t>Conceptual</a:t>
            </a:r>
            <a:r>
              <a:rPr lang="hr-HR" dirty="0"/>
              <a:t> </a:t>
            </a:r>
            <a:r>
              <a:rPr lang="hr-HR" dirty="0" err="1"/>
              <a:t>overlap</a:t>
            </a:r>
            <a:r>
              <a:rPr lang="hr-HR" dirty="0"/>
              <a:t> </a:t>
            </a:r>
            <a:r>
              <a:rPr lang="hr-HR" dirty="0" err="1"/>
              <a:t>with</a:t>
            </a:r>
            <a:r>
              <a:rPr lang="hr-HR" dirty="0"/>
              <a:t> </a:t>
            </a:r>
            <a:r>
              <a:rPr lang="hr-HR" dirty="0" err="1"/>
              <a:t>hybrid</a:t>
            </a:r>
            <a:r>
              <a:rPr lang="hr-HR" dirty="0"/>
              <a:t> </a:t>
            </a:r>
            <a:r>
              <a:rPr lang="hr-HR" dirty="0" err="1"/>
              <a:t>row-migration</a:t>
            </a:r>
            <a:r>
              <a:rPr lang="hr-HR" dirty="0"/>
              <a:t> and </a:t>
            </a:r>
            <a:r>
              <a:rPr lang="hr-HR" dirty="0" err="1"/>
              <a:t>restriction</a:t>
            </a:r>
            <a:r>
              <a:rPr lang="hr-HR" dirty="0"/>
              <a:t> </a:t>
            </a:r>
            <a:r>
              <a:rPr lang="hr-HR" dirty="0" err="1"/>
              <a:t>systems</a:t>
            </a:r>
            <a:r>
              <a:rPr lang="hr-HR" dirty="0"/>
              <a:t> (</a:t>
            </a:r>
            <a:r>
              <a:rPr lang="hr-HR" dirty="0" err="1"/>
              <a:t>e.g</a:t>
            </a:r>
            <a:r>
              <a:rPr lang="hr-HR" dirty="0"/>
              <a:t>., </a:t>
            </a:r>
            <a:r>
              <a:rPr lang="hr-HR" dirty="0" err="1"/>
              <a:t>Blockhammer</a:t>
            </a:r>
            <a:r>
              <a:rPr lang="hr-HR" dirty="0"/>
              <a:t>).</a:t>
            </a:r>
          </a:p>
          <a:p>
            <a:r>
              <a:rPr lang="hr-HR" b="1" dirty="0"/>
              <a:t>5. ECC / </a:t>
            </a:r>
            <a:r>
              <a:rPr lang="hr-HR" b="1" dirty="0" err="1"/>
              <a:t>Chipkill</a:t>
            </a:r>
            <a:endParaRPr lang="hr-HR" b="1" dirty="0"/>
          </a:p>
          <a:p>
            <a:pPr>
              <a:buFont typeface="Arial" panose="020B0604020202020204" pitchFamily="34" charset="0"/>
              <a:buChar char="•"/>
            </a:pPr>
            <a:r>
              <a:rPr lang="hr-HR" b="1" dirty="0" err="1"/>
              <a:t>Mechanism</a:t>
            </a:r>
            <a:r>
              <a:rPr lang="hr-HR" dirty="0"/>
              <a:t>: </a:t>
            </a:r>
            <a:r>
              <a:rPr lang="hr-HR" dirty="0" err="1"/>
              <a:t>Error-correcting</a:t>
            </a:r>
            <a:r>
              <a:rPr lang="hr-HR" dirty="0"/>
              <a:t> </a:t>
            </a:r>
            <a:r>
              <a:rPr lang="hr-HR" dirty="0" err="1"/>
              <a:t>code</a:t>
            </a:r>
            <a:r>
              <a:rPr lang="hr-HR" dirty="0"/>
              <a:t> </a:t>
            </a:r>
            <a:r>
              <a:rPr lang="hr-HR" dirty="0" err="1"/>
              <a:t>schemes</a:t>
            </a:r>
            <a:r>
              <a:rPr lang="hr-HR" dirty="0"/>
              <a:t> </a:t>
            </a:r>
            <a:r>
              <a:rPr lang="hr-HR" dirty="0" err="1"/>
              <a:t>fix</a:t>
            </a:r>
            <a:r>
              <a:rPr lang="hr-HR" dirty="0"/>
              <a:t> a </a:t>
            </a:r>
            <a:r>
              <a:rPr lang="hr-HR" dirty="0" err="1"/>
              <a:t>limited</a:t>
            </a:r>
            <a:r>
              <a:rPr lang="hr-HR" dirty="0"/>
              <a:t> </a:t>
            </a:r>
            <a:r>
              <a:rPr lang="hr-HR" dirty="0" err="1"/>
              <a:t>number</a:t>
            </a:r>
            <a:r>
              <a:rPr lang="hr-HR" dirty="0"/>
              <a:t> of bit </a:t>
            </a:r>
            <a:r>
              <a:rPr lang="hr-HR" dirty="0" err="1"/>
              <a:t>errors</a:t>
            </a:r>
            <a:r>
              <a:rPr lang="hr-HR" dirty="0"/>
              <a:t>.</a:t>
            </a:r>
          </a:p>
          <a:p>
            <a:pPr>
              <a:buFont typeface="Arial" panose="020B0604020202020204" pitchFamily="34" charset="0"/>
              <a:buChar char="•"/>
            </a:pPr>
            <a:r>
              <a:rPr lang="hr-HR" b="1" dirty="0" err="1"/>
              <a:t>Weaknesses</a:t>
            </a:r>
            <a:r>
              <a:rPr lang="hr-HR" dirty="0"/>
              <a:t>: </a:t>
            </a:r>
            <a:r>
              <a:rPr lang="hr-HR" dirty="0" err="1"/>
              <a:t>Cannot</a:t>
            </a:r>
            <a:r>
              <a:rPr lang="hr-HR" dirty="0"/>
              <a:t> </a:t>
            </a:r>
            <a:r>
              <a:rPr lang="hr-HR" dirty="0" err="1"/>
              <a:t>correct</a:t>
            </a:r>
            <a:r>
              <a:rPr lang="hr-HR" dirty="0"/>
              <a:t> multi-bit </a:t>
            </a:r>
            <a:r>
              <a:rPr lang="hr-HR" dirty="0" err="1"/>
              <a:t>flips</a:t>
            </a:r>
            <a:r>
              <a:rPr lang="hr-HR" dirty="0"/>
              <a:t> from </a:t>
            </a:r>
            <a:r>
              <a:rPr lang="hr-HR" dirty="0" err="1"/>
              <a:t>aggressive</a:t>
            </a:r>
            <a:r>
              <a:rPr lang="hr-HR" dirty="0"/>
              <a:t> </a:t>
            </a:r>
            <a:r>
              <a:rPr lang="hr-HR" dirty="0" err="1"/>
              <a:t>hammering</a:t>
            </a:r>
            <a:r>
              <a:rPr lang="hr-HR" dirty="0"/>
              <a:t> </a:t>
            </a:r>
            <a:r>
              <a:rPr lang="hr-HR" dirty="0">
                <a:hlinkClick r:id="rId9"/>
              </a:rPr>
              <a:t>(Kim </a:t>
            </a:r>
            <a:r>
              <a:rPr lang="hr-HR" dirty="0" err="1">
                <a:hlinkClick r:id="rId9"/>
              </a:rPr>
              <a:t>et</a:t>
            </a:r>
            <a:r>
              <a:rPr lang="hr-HR" dirty="0">
                <a:hlinkClick r:id="rId9"/>
              </a:rPr>
              <a:t> </a:t>
            </a:r>
            <a:r>
              <a:rPr lang="hr-HR" dirty="0" err="1">
                <a:hlinkClick r:id="rId9"/>
              </a:rPr>
              <a:t>al</a:t>
            </a:r>
            <a:r>
              <a:rPr lang="hr-HR" dirty="0">
                <a:hlinkClick r:id="rId9"/>
              </a:rPr>
              <a:t>., 2020)</a:t>
            </a:r>
            <a:r>
              <a:rPr lang="hr-HR" dirty="0"/>
              <a:t>.</a:t>
            </a:r>
          </a:p>
          <a:p>
            <a:r>
              <a:rPr lang="hr-HR" b="1" dirty="0"/>
              <a:t>6. </a:t>
            </a:r>
            <a:r>
              <a:rPr lang="hr-HR" b="1" dirty="0" err="1"/>
              <a:t>Refresh</a:t>
            </a:r>
            <a:r>
              <a:rPr lang="hr-HR" b="1" dirty="0"/>
              <a:t> Rate </a:t>
            </a:r>
            <a:r>
              <a:rPr lang="hr-HR" b="1" dirty="0" err="1"/>
              <a:t>Increase</a:t>
            </a:r>
            <a:endParaRPr lang="hr-HR" b="1" dirty="0"/>
          </a:p>
          <a:p>
            <a:pPr>
              <a:buFont typeface="Arial" panose="020B0604020202020204" pitchFamily="34" charset="0"/>
              <a:buChar char="•"/>
            </a:pPr>
            <a:r>
              <a:rPr lang="hr-HR" b="1" dirty="0" err="1"/>
              <a:t>Mechanism</a:t>
            </a:r>
            <a:r>
              <a:rPr lang="hr-HR" dirty="0"/>
              <a:t>: More </a:t>
            </a:r>
            <a:r>
              <a:rPr lang="hr-HR" dirty="0" err="1"/>
              <a:t>frequent</a:t>
            </a:r>
            <a:r>
              <a:rPr lang="hr-HR" dirty="0"/>
              <a:t> </a:t>
            </a:r>
            <a:r>
              <a:rPr lang="hr-HR" dirty="0" err="1"/>
              <a:t>refresh</a:t>
            </a:r>
            <a:r>
              <a:rPr lang="hr-HR" dirty="0"/>
              <a:t> </a:t>
            </a:r>
            <a:r>
              <a:rPr lang="hr-HR" dirty="0" err="1"/>
              <a:t>cycles</a:t>
            </a:r>
            <a:r>
              <a:rPr lang="hr-HR" dirty="0"/>
              <a:t> </a:t>
            </a:r>
            <a:r>
              <a:rPr lang="hr-HR" dirty="0" err="1"/>
              <a:t>reduce</a:t>
            </a:r>
            <a:r>
              <a:rPr lang="hr-HR" dirty="0"/>
              <a:t> </a:t>
            </a:r>
            <a:r>
              <a:rPr lang="hr-HR" dirty="0" err="1"/>
              <a:t>vulnerability</a:t>
            </a:r>
            <a:r>
              <a:rPr lang="hr-HR" dirty="0"/>
              <a:t>.</a:t>
            </a:r>
          </a:p>
          <a:p>
            <a:pPr>
              <a:buFont typeface="Arial" panose="020B0604020202020204" pitchFamily="34" charset="0"/>
              <a:buChar char="•"/>
            </a:pPr>
            <a:r>
              <a:rPr lang="hr-HR" b="1" dirty="0" err="1"/>
              <a:t>Tradeoff</a:t>
            </a:r>
            <a:r>
              <a:rPr lang="hr-HR" dirty="0"/>
              <a:t>: </a:t>
            </a:r>
            <a:r>
              <a:rPr lang="hr-HR" dirty="0" err="1"/>
              <a:t>High</a:t>
            </a:r>
            <a:r>
              <a:rPr lang="hr-HR" dirty="0"/>
              <a:t> </a:t>
            </a:r>
            <a:r>
              <a:rPr lang="hr-HR" dirty="0" err="1"/>
              <a:t>power</a:t>
            </a:r>
            <a:r>
              <a:rPr lang="hr-HR" dirty="0"/>
              <a:t> and </a:t>
            </a:r>
            <a:r>
              <a:rPr lang="hr-HR" dirty="0" err="1"/>
              <a:t>performance</a:t>
            </a:r>
            <a:r>
              <a:rPr lang="hr-HR" dirty="0"/>
              <a:t> </a:t>
            </a:r>
            <a:r>
              <a:rPr lang="hr-HR" dirty="0" err="1"/>
              <a:t>cost</a:t>
            </a:r>
            <a:r>
              <a:rPr lang="hr-HR" dirty="0"/>
              <a:t>; </a:t>
            </a:r>
            <a:r>
              <a:rPr lang="hr-HR" dirty="0" err="1"/>
              <a:t>not</a:t>
            </a:r>
            <a:r>
              <a:rPr lang="hr-HR" dirty="0"/>
              <a:t> future-</a:t>
            </a:r>
            <a:r>
              <a:rPr lang="hr-HR" dirty="0" err="1"/>
              <a:t>proof</a:t>
            </a:r>
            <a:r>
              <a:rPr lang="hr-HR" dirty="0"/>
              <a:t> </a:t>
            </a:r>
            <a:r>
              <a:rPr lang="hr-HR" dirty="0" err="1"/>
              <a:t>against</a:t>
            </a:r>
            <a:r>
              <a:rPr lang="hr-HR" dirty="0"/>
              <a:t> </a:t>
            </a:r>
            <a:r>
              <a:rPr lang="hr-HR" dirty="0" err="1"/>
              <a:t>lower</a:t>
            </a:r>
            <a:r>
              <a:rPr lang="hr-HR" dirty="0"/>
              <a:t> </a:t>
            </a:r>
            <a:r>
              <a:rPr lang="hr-HR" dirty="0" err="1"/>
              <a:t>thresholds</a:t>
            </a:r>
            <a:r>
              <a:rPr lang="hr-HR" dirty="0"/>
              <a:t> </a:t>
            </a:r>
            <a:r>
              <a:rPr lang="hr-HR" dirty="0">
                <a:hlinkClick r:id="rId10"/>
              </a:rPr>
              <a:t>(</a:t>
            </a:r>
            <a:r>
              <a:rPr lang="hr-HR" dirty="0" err="1">
                <a:hlinkClick r:id="rId10"/>
              </a:rPr>
              <a:t>Loughlin</a:t>
            </a:r>
            <a:r>
              <a:rPr lang="hr-HR" dirty="0">
                <a:hlinkClick r:id="rId10"/>
              </a:rPr>
              <a:t> </a:t>
            </a:r>
            <a:r>
              <a:rPr lang="hr-HR" dirty="0" err="1">
                <a:hlinkClick r:id="rId10"/>
              </a:rPr>
              <a:t>et</a:t>
            </a:r>
            <a:r>
              <a:rPr lang="hr-HR" dirty="0">
                <a:hlinkClick r:id="rId10"/>
              </a:rPr>
              <a:t> </a:t>
            </a:r>
            <a:r>
              <a:rPr lang="hr-HR" dirty="0" err="1">
                <a:hlinkClick r:id="rId10"/>
              </a:rPr>
              <a:t>al</a:t>
            </a:r>
            <a:r>
              <a:rPr lang="hr-HR" dirty="0">
                <a:hlinkClick r:id="rId10"/>
              </a:rPr>
              <a:t>., 2021)</a:t>
            </a:r>
            <a:r>
              <a:rPr lang="hr-HR" dirty="0"/>
              <a:t>.</a:t>
            </a:r>
          </a:p>
          <a:p>
            <a:r>
              <a:rPr lang="hr-HR" b="1" dirty="0"/>
              <a:t>🧠 Software and </a:t>
            </a:r>
            <a:r>
              <a:rPr lang="hr-HR" b="1" dirty="0" err="1"/>
              <a:t>Hybrid</a:t>
            </a:r>
            <a:r>
              <a:rPr lang="hr-HR" b="1" dirty="0"/>
              <a:t> </a:t>
            </a:r>
            <a:r>
              <a:rPr lang="hr-HR" b="1" dirty="0" err="1"/>
              <a:t>Mitigation</a:t>
            </a:r>
            <a:r>
              <a:rPr lang="hr-HR" b="1" dirty="0"/>
              <a:t> </a:t>
            </a:r>
            <a:r>
              <a:rPr lang="hr-HR" b="1" dirty="0" err="1"/>
              <a:t>Techniques</a:t>
            </a:r>
            <a:endParaRPr lang="hr-HR" b="1" dirty="0"/>
          </a:p>
          <a:p>
            <a:r>
              <a:rPr lang="hr-HR" b="1" dirty="0"/>
              <a:t>7. ANVIL</a:t>
            </a:r>
          </a:p>
          <a:p>
            <a:pPr>
              <a:buFont typeface="Arial" panose="020B0604020202020204" pitchFamily="34" charset="0"/>
              <a:buChar char="•"/>
            </a:pPr>
            <a:r>
              <a:rPr lang="hr-HR" b="1" dirty="0" err="1"/>
              <a:t>Mechanism</a:t>
            </a:r>
            <a:r>
              <a:rPr lang="hr-HR" dirty="0"/>
              <a:t>: </a:t>
            </a:r>
            <a:r>
              <a:rPr lang="hr-HR" dirty="0" err="1"/>
              <a:t>Monitors</a:t>
            </a:r>
            <a:r>
              <a:rPr lang="hr-HR" dirty="0"/>
              <a:t> </a:t>
            </a:r>
            <a:r>
              <a:rPr lang="hr-HR" dirty="0" err="1"/>
              <a:t>memory</a:t>
            </a:r>
            <a:r>
              <a:rPr lang="hr-HR" dirty="0"/>
              <a:t> </a:t>
            </a:r>
            <a:r>
              <a:rPr lang="hr-HR" dirty="0" err="1"/>
              <a:t>access</a:t>
            </a:r>
            <a:r>
              <a:rPr lang="hr-HR" dirty="0"/>
              <a:t> </a:t>
            </a:r>
            <a:r>
              <a:rPr lang="hr-HR" dirty="0" err="1"/>
              <a:t>patterns</a:t>
            </a:r>
            <a:r>
              <a:rPr lang="hr-HR" dirty="0"/>
              <a:t> </a:t>
            </a:r>
            <a:r>
              <a:rPr lang="hr-HR" dirty="0" err="1"/>
              <a:t>with</a:t>
            </a:r>
            <a:r>
              <a:rPr lang="hr-HR" dirty="0"/>
              <a:t> </a:t>
            </a:r>
            <a:r>
              <a:rPr lang="hr-HR" dirty="0" err="1"/>
              <a:t>performance</a:t>
            </a:r>
            <a:r>
              <a:rPr lang="hr-HR" dirty="0"/>
              <a:t> </a:t>
            </a:r>
            <a:r>
              <a:rPr lang="hr-HR" dirty="0" err="1"/>
              <a:t>counters</a:t>
            </a:r>
            <a:r>
              <a:rPr lang="hr-HR" dirty="0"/>
              <a:t>.</a:t>
            </a:r>
          </a:p>
          <a:p>
            <a:pPr>
              <a:buFont typeface="Arial" panose="020B0604020202020204" pitchFamily="34" charset="0"/>
              <a:buChar char="•"/>
            </a:pPr>
            <a:r>
              <a:rPr lang="hr-HR" b="1" dirty="0" err="1"/>
              <a:t>Strengths</a:t>
            </a:r>
            <a:r>
              <a:rPr lang="hr-HR" dirty="0"/>
              <a:t>: </a:t>
            </a:r>
            <a:r>
              <a:rPr lang="hr-HR" dirty="0" err="1"/>
              <a:t>Detects</a:t>
            </a:r>
            <a:r>
              <a:rPr lang="hr-HR" dirty="0"/>
              <a:t> </a:t>
            </a:r>
            <a:r>
              <a:rPr lang="hr-HR" dirty="0" err="1"/>
              <a:t>hammering</a:t>
            </a:r>
            <a:r>
              <a:rPr lang="hr-HR" dirty="0"/>
              <a:t> </a:t>
            </a:r>
            <a:r>
              <a:rPr lang="hr-HR" dirty="0" err="1"/>
              <a:t>without</a:t>
            </a:r>
            <a:r>
              <a:rPr lang="hr-HR" dirty="0"/>
              <a:t> hardware </a:t>
            </a:r>
            <a:r>
              <a:rPr lang="hr-HR" dirty="0" err="1"/>
              <a:t>change</a:t>
            </a:r>
            <a:r>
              <a:rPr lang="hr-HR" dirty="0"/>
              <a:t>.</a:t>
            </a:r>
          </a:p>
          <a:p>
            <a:pPr>
              <a:buFont typeface="Arial" panose="020B0604020202020204" pitchFamily="34" charset="0"/>
              <a:buChar char="•"/>
            </a:pPr>
            <a:r>
              <a:rPr lang="hr-HR" b="1" dirty="0" err="1"/>
              <a:t>Weaknesses</a:t>
            </a:r>
            <a:r>
              <a:rPr lang="hr-HR" dirty="0"/>
              <a:t>: </a:t>
            </a:r>
            <a:r>
              <a:rPr lang="hr-HR" dirty="0" err="1"/>
              <a:t>Limited</a:t>
            </a:r>
            <a:r>
              <a:rPr lang="hr-HR" dirty="0"/>
              <a:t> </a:t>
            </a:r>
            <a:r>
              <a:rPr lang="hr-HR" dirty="0" err="1"/>
              <a:t>by</a:t>
            </a:r>
            <a:r>
              <a:rPr lang="hr-HR" dirty="0"/>
              <a:t> </a:t>
            </a:r>
            <a:r>
              <a:rPr lang="hr-HR" dirty="0" err="1"/>
              <a:t>accuracy</a:t>
            </a:r>
            <a:r>
              <a:rPr lang="hr-HR" dirty="0"/>
              <a:t> of </a:t>
            </a:r>
            <a:r>
              <a:rPr lang="hr-HR" dirty="0" err="1"/>
              <a:t>counters</a:t>
            </a:r>
            <a:r>
              <a:rPr lang="hr-HR" dirty="0"/>
              <a:t> and </a:t>
            </a:r>
            <a:r>
              <a:rPr lang="hr-HR" dirty="0" err="1"/>
              <a:t>false</a:t>
            </a:r>
            <a:r>
              <a:rPr lang="hr-HR" dirty="0"/>
              <a:t> </a:t>
            </a:r>
            <a:r>
              <a:rPr lang="hr-HR" dirty="0" err="1"/>
              <a:t>positives</a:t>
            </a:r>
            <a:r>
              <a:rPr lang="hr-HR" dirty="0"/>
              <a:t> </a:t>
            </a:r>
            <a:r>
              <a:rPr lang="hr-HR" dirty="0">
                <a:hlinkClick r:id="rId11"/>
              </a:rPr>
              <a:t>(</a:t>
            </a:r>
            <a:r>
              <a:rPr lang="hr-HR" dirty="0" err="1">
                <a:hlinkClick r:id="rId11"/>
              </a:rPr>
              <a:t>Aweke</a:t>
            </a:r>
            <a:r>
              <a:rPr lang="hr-HR" dirty="0">
                <a:hlinkClick r:id="rId11"/>
              </a:rPr>
              <a:t> </a:t>
            </a:r>
            <a:r>
              <a:rPr lang="hr-HR" dirty="0" err="1">
                <a:hlinkClick r:id="rId11"/>
              </a:rPr>
              <a:t>et</a:t>
            </a:r>
            <a:r>
              <a:rPr lang="hr-HR" dirty="0">
                <a:hlinkClick r:id="rId11"/>
              </a:rPr>
              <a:t> </a:t>
            </a:r>
            <a:r>
              <a:rPr lang="hr-HR" dirty="0" err="1">
                <a:hlinkClick r:id="rId11"/>
              </a:rPr>
              <a:t>al</a:t>
            </a:r>
            <a:r>
              <a:rPr lang="hr-HR" dirty="0">
                <a:hlinkClick r:id="rId11"/>
              </a:rPr>
              <a:t>., 2016)</a:t>
            </a:r>
            <a:r>
              <a:rPr lang="hr-HR" dirty="0"/>
              <a:t>.</a:t>
            </a:r>
          </a:p>
          <a:p>
            <a:r>
              <a:rPr lang="hr-HR" b="1" dirty="0"/>
              <a:t>8. </a:t>
            </a:r>
            <a:r>
              <a:rPr lang="hr-HR" b="1" dirty="0" err="1"/>
              <a:t>NoHammer</a:t>
            </a:r>
            <a:endParaRPr lang="hr-HR" b="1" dirty="0"/>
          </a:p>
          <a:p>
            <a:pPr>
              <a:buFont typeface="Arial" panose="020B0604020202020204" pitchFamily="34" charset="0"/>
              <a:buChar char="•"/>
            </a:pPr>
            <a:r>
              <a:rPr lang="hr-HR" b="1" dirty="0" err="1"/>
              <a:t>Mechanism</a:t>
            </a:r>
            <a:r>
              <a:rPr lang="hr-HR" dirty="0"/>
              <a:t>: </a:t>
            </a:r>
            <a:r>
              <a:rPr lang="hr-HR" dirty="0" err="1"/>
              <a:t>Uses</a:t>
            </a:r>
            <a:r>
              <a:rPr lang="hr-HR" dirty="0"/>
              <a:t> </a:t>
            </a:r>
            <a:r>
              <a:rPr lang="hr-HR" dirty="0" err="1"/>
              <a:t>last</a:t>
            </a:r>
            <a:r>
              <a:rPr lang="hr-HR" dirty="0"/>
              <a:t>-level </a:t>
            </a:r>
            <a:r>
              <a:rPr lang="hr-HR" dirty="0" err="1"/>
              <a:t>cache</a:t>
            </a:r>
            <a:r>
              <a:rPr lang="hr-HR" dirty="0"/>
              <a:t> (LLC) to </a:t>
            </a:r>
            <a:r>
              <a:rPr lang="hr-HR" dirty="0" err="1"/>
              <a:t>delay</a:t>
            </a:r>
            <a:r>
              <a:rPr lang="hr-HR" dirty="0"/>
              <a:t> </a:t>
            </a:r>
            <a:r>
              <a:rPr lang="hr-HR" dirty="0" err="1"/>
              <a:t>aggressor</a:t>
            </a:r>
            <a:r>
              <a:rPr lang="hr-HR" dirty="0"/>
              <a:t> </a:t>
            </a:r>
            <a:r>
              <a:rPr lang="hr-HR" dirty="0" err="1"/>
              <a:t>access</a:t>
            </a:r>
            <a:r>
              <a:rPr lang="hr-HR" dirty="0"/>
              <a:t>.</a:t>
            </a:r>
          </a:p>
          <a:p>
            <a:pPr>
              <a:buFont typeface="Arial" panose="020B0604020202020204" pitchFamily="34" charset="0"/>
              <a:buChar char="•"/>
            </a:pPr>
            <a:r>
              <a:rPr lang="hr-HR" b="1" dirty="0" err="1"/>
              <a:t>Strengths</a:t>
            </a:r>
            <a:r>
              <a:rPr lang="hr-HR" dirty="0"/>
              <a:t>: 6% </a:t>
            </a:r>
            <a:r>
              <a:rPr lang="hr-HR" dirty="0" err="1"/>
              <a:t>higher</a:t>
            </a:r>
            <a:r>
              <a:rPr lang="hr-HR" dirty="0"/>
              <a:t> </a:t>
            </a:r>
            <a:r>
              <a:rPr lang="hr-HR" dirty="0" err="1"/>
              <a:t>performance</a:t>
            </a:r>
            <a:r>
              <a:rPr lang="hr-HR" dirty="0"/>
              <a:t> </a:t>
            </a:r>
            <a:r>
              <a:rPr lang="hr-HR" dirty="0" err="1"/>
              <a:t>than</a:t>
            </a:r>
            <a:r>
              <a:rPr lang="hr-HR" dirty="0"/>
              <a:t> </a:t>
            </a:r>
            <a:r>
              <a:rPr lang="hr-HR" dirty="0" err="1"/>
              <a:t>baseline</a:t>
            </a:r>
            <a:r>
              <a:rPr lang="hr-HR" dirty="0"/>
              <a:t>; no </a:t>
            </a:r>
            <a:r>
              <a:rPr lang="hr-HR" dirty="0" err="1"/>
              <a:t>refresh</a:t>
            </a:r>
            <a:r>
              <a:rPr lang="hr-HR" dirty="0"/>
              <a:t> </a:t>
            </a:r>
            <a:r>
              <a:rPr lang="hr-HR" dirty="0" err="1"/>
              <a:t>overhead</a:t>
            </a:r>
            <a:r>
              <a:rPr lang="hr-HR" dirty="0"/>
              <a:t>.</a:t>
            </a:r>
          </a:p>
          <a:p>
            <a:pPr>
              <a:buFont typeface="Arial" panose="020B0604020202020204" pitchFamily="34" charset="0"/>
              <a:buChar char="•"/>
            </a:pPr>
            <a:r>
              <a:rPr lang="hr-HR" b="1" dirty="0" err="1"/>
              <a:t>Weaknesses</a:t>
            </a:r>
            <a:r>
              <a:rPr lang="hr-HR" dirty="0"/>
              <a:t>: May </a:t>
            </a:r>
            <a:r>
              <a:rPr lang="hr-HR" dirty="0" err="1"/>
              <a:t>still</a:t>
            </a:r>
            <a:r>
              <a:rPr lang="hr-HR" dirty="0"/>
              <a:t> </a:t>
            </a:r>
            <a:r>
              <a:rPr lang="hr-HR" dirty="0" err="1"/>
              <a:t>suffer</a:t>
            </a:r>
            <a:r>
              <a:rPr lang="hr-HR" dirty="0"/>
              <a:t> in heavy </a:t>
            </a:r>
            <a:r>
              <a:rPr lang="hr-HR" dirty="0" err="1"/>
              <a:t>workloads</a:t>
            </a:r>
            <a:r>
              <a:rPr lang="hr-HR" dirty="0"/>
              <a:t> </a:t>
            </a:r>
            <a:r>
              <a:rPr lang="hr-HR" dirty="0">
                <a:hlinkClick r:id="rId12"/>
              </a:rPr>
              <a:t>(Lee </a:t>
            </a:r>
            <a:r>
              <a:rPr lang="hr-HR" dirty="0" err="1">
                <a:hlinkClick r:id="rId12"/>
              </a:rPr>
              <a:t>et</a:t>
            </a:r>
            <a:r>
              <a:rPr lang="hr-HR" dirty="0">
                <a:hlinkClick r:id="rId12"/>
              </a:rPr>
              <a:t> </a:t>
            </a:r>
            <a:r>
              <a:rPr lang="hr-HR" dirty="0" err="1">
                <a:hlinkClick r:id="rId12"/>
              </a:rPr>
              <a:t>al</a:t>
            </a:r>
            <a:r>
              <a:rPr lang="hr-HR" dirty="0">
                <a:hlinkClick r:id="rId12"/>
              </a:rPr>
              <a:t>., 2023)</a:t>
            </a:r>
            <a:r>
              <a:rPr lang="hr-HR" dirty="0"/>
              <a:t>.</a:t>
            </a:r>
          </a:p>
          <a:p>
            <a:r>
              <a:rPr lang="hr-HR" b="1" dirty="0"/>
              <a:t>9. G-CATT / B-CATT</a:t>
            </a:r>
          </a:p>
          <a:p>
            <a:pPr>
              <a:buFont typeface="Arial" panose="020B0604020202020204" pitchFamily="34" charset="0"/>
              <a:buChar char="•"/>
            </a:pPr>
            <a:r>
              <a:rPr lang="hr-HR" b="1" dirty="0" err="1"/>
              <a:t>Mechanism</a:t>
            </a:r>
            <a:r>
              <a:rPr lang="hr-HR" dirty="0"/>
              <a:t>: </a:t>
            </a:r>
            <a:r>
              <a:rPr lang="hr-HR" dirty="0" err="1"/>
              <a:t>Memory</a:t>
            </a:r>
            <a:r>
              <a:rPr lang="hr-HR" dirty="0"/>
              <a:t> </a:t>
            </a:r>
            <a:r>
              <a:rPr lang="hr-HR" dirty="0" err="1"/>
              <a:t>isolation</a:t>
            </a:r>
            <a:r>
              <a:rPr lang="hr-HR" dirty="0"/>
              <a:t> at OS level; </a:t>
            </a:r>
            <a:r>
              <a:rPr lang="hr-HR" dirty="0" err="1"/>
              <a:t>allocates</a:t>
            </a:r>
            <a:r>
              <a:rPr lang="hr-HR" dirty="0"/>
              <a:t> </a:t>
            </a:r>
            <a:r>
              <a:rPr lang="hr-HR" dirty="0" err="1"/>
              <a:t>attacker</a:t>
            </a:r>
            <a:r>
              <a:rPr lang="hr-HR" dirty="0"/>
              <a:t> and </a:t>
            </a:r>
            <a:r>
              <a:rPr lang="hr-HR" dirty="0" err="1"/>
              <a:t>victim</a:t>
            </a:r>
            <a:r>
              <a:rPr lang="hr-HR" dirty="0"/>
              <a:t> </a:t>
            </a:r>
            <a:r>
              <a:rPr lang="hr-HR" dirty="0" err="1"/>
              <a:t>rows</a:t>
            </a:r>
            <a:r>
              <a:rPr lang="hr-HR" dirty="0"/>
              <a:t> </a:t>
            </a:r>
            <a:r>
              <a:rPr lang="hr-HR" dirty="0" err="1"/>
              <a:t>separately</a:t>
            </a:r>
            <a:r>
              <a:rPr lang="hr-HR" dirty="0"/>
              <a:t>.</a:t>
            </a:r>
          </a:p>
          <a:p>
            <a:pPr>
              <a:buFont typeface="Arial" panose="020B0604020202020204" pitchFamily="34" charset="0"/>
              <a:buChar char="•"/>
            </a:pPr>
            <a:r>
              <a:rPr lang="hr-HR" b="1" dirty="0" err="1"/>
              <a:t>Strengths</a:t>
            </a:r>
            <a:r>
              <a:rPr lang="hr-HR" dirty="0"/>
              <a:t>: </a:t>
            </a:r>
            <a:r>
              <a:rPr lang="hr-HR" dirty="0" err="1"/>
              <a:t>Blocks</a:t>
            </a:r>
            <a:r>
              <a:rPr lang="hr-HR" dirty="0"/>
              <a:t> </a:t>
            </a:r>
            <a:r>
              <a:rPr lang="hr-HR" dirty="0" err="1"/>
              <a:t>cross-domain</a:t>
            </a:r>
            <a:r>
              <a:rPr lang="hr-HR" dirty="0"/>
              <a:t> bit </a:t>
            </a:r>
            <a:r>
              <a:rPr lang="hr-HR" dirty="0" err="1"/>
              <a:t>flips</a:t>
            </a:r>
            <a:r>
              <a:rPr lang="hr-HR" dirty="0"/>
              <a:t>.</a:t>
            </a:r>
          </a:p>
          <a:p>
            <a:pPr>
              <a:buFont typeface="Arial" panose="020B0604020202020204" pitchFamily="34" charset="0"/>
              <a:buChar char="•"/>
            </a:pPr>
            <a:r>
              <a:rPr lang="hr-HR" b="1" dirty="0" err="1"/>
              <a:t>Weaknesses</a:t>
            </a:r>
            <a:r>
              <a:rPr lang="hr-HR" dirty="0"/>
              <a:t>: </a:t>
            </a:r>
            <a:r>
              <a:rPr lang="hr-HR" dirty="0" err="1"/>
              <a:t>Requires</a:t>
            </a:r>
            <a:r>
              <a:rPr lang="hr-HR" dirty="0"/>
              <a:t> </a:t>
            </a:r>
            <a:r>
              <a:rPr lang="hr-HR" dirty="0" err="1"/>
              <a:t>kernel</a:t>
            </a:r>
            <a:r>
              <a:rPr lang="hr-HR" dirty="0"/>
              <a:t>-level </a:t>
            </a:r>
            <a:r>
              <a:rPr lang="hr-HR" dirty="0" err="1"/>
              <a:t>changes</a:t>
            </a:r>
            <a:r>
              <a:rPr lang="hr-HR" dirty="0"/>
              <a:t>, </a:t>
            </a:r>
            <a:r>
              <a:rPr lang="hr-HR" dirty="0" err="1"/>
              <a:t>not</a:t>
            </a:r>
            <a:r>
              <a:rPr lang="hr-HR" dirty="0"/>
              <a:t> </a:t>
            </a:r>
            <a:r>
              <a:rPr lang="hr-HR" dirty="0" err="1"/>
              <a:t>always</a:t>
            </a:r>
            <a:r>
              <a:rPr lang="hr-HR" dirty="0"/>
              <a:t> </a:t>
            </a:r>
            <a:r>
              <a:rPr lang="hr-HR" dirty="0" err="1"/>
              <a:t>complete</a:t>
            </a:r>
            <a:r>
              <a:rPr lang="hr-HR" dirty="0"/>
              <a:t> </a:t>
            </a:r>
            <a:r>
              <a:rPr lang="hr-HR" dirty="0">
                <a:hlinkClick r:id="rId13"/>
              </a:rPr>
              <a:t>(</a:t>
            </a:r>
            <a:r>
              <a:rPr lang="hr-HR" dirty="0" err="1">
                <a:hlinkClick r:id="rId13"/>
              </a:rPr>
              <a:t>Gruss</a:t>
            </a:r>
            <a:r>
              <a:rPr lang="hr-HR" dirty="0">
                <a:hlinkClick r:id="rId13"/>
              </a:rPr>
              <a:t> </a:t>
            </a:r>
            <a:r>
              <a:rPr lang="hr-HR" dirty="0" err="1">
                <a:hlinkClick r:id="rId13"/>
              </a:rPr>
              <a:t>et</a:t>
            </a:r>
            <a:r>
              <a:rPr lang="hr-HR" dirty="0">
                <a:hlinkClick r:id="rId13"/>
              </a:rPr>
              <a:t> </a:t>
            </a:r>
            <a:r>
              <a:rPr lang="hr-HR" dirty="0" err="1">
                <a:hlinkClick r:id="rId13"/>
              </a:rPr>
              <a:t>al</a:t>
            </a:r>
            <a:r>
              <a:rPr lang="hr-HR" dirty="0">
                <a:hlinkClick r:id="rId13"/>
              </a:rPr>
              <a:t>., 2017)</a:t>
            </a:r>
            <a:r>
              <a:rPr lang="hr-HR" dirty="0"/>
              <a:t>.</a:t>
            </a:r>
          </a:p>
          <a:p>
            <a:r>
              <a:rPr lang="hr-HR" b="1" dirty="0"/>
              <a:t>10. </a:t>
            </a:r>
            <a:r>
              <a:rPr lang="hr-HR" b="1" dirty="0" err="1"/>
              <a:t>CloudRadar</a:t>
            </a:r>
            <a:r>
              <a:rPr lang="hr-HR" b="1" dirty="0"/>
              <a:t> / </a:t>
            </a:r>
            <a:r>
              <a:rPr lang="hr-HR" b="1" dirty="0" err="1"/>
              <a:t>Hexpads</a:t>
            </a:r>
            <a:r>
              <a:rPr lang="hr-HR" b="1" dirty="0"/>
              <a:t> / </a:t>
            </a:r>
            <a:r>
              <a:rPr lang="hr-HR" b="1" dirty="0" err="1"/>
              <a:t>Perf</a:t>
            </a:r>
            <a:r>
              <a:rPr lang="hr-HR" b="1" dirty="0"/>
              <a:t> / ARMOR</a:t>
            </a:r>
          </a:p>
          <a:p>
            <a:pPr>
              <a:buFont typeface="Arial" panose="020B0604020202020204" pitchFamily="34" charset="0"/>
              <a:buChar char="•"/>
            </a:pPr>
            <a:r>
              <a:rPr lang="hr-HR" b="1" dirty="0"/>
              <a:t>Status</a:t>
            </a:r>
            <a:r>
              <a:rPr lang="hr-HR" dirty="0"/>
              <a:t>: </a:t>
            </a:r>
            <a:r>
              <a:rPr lang="hr-HR" dirty="0" err="1"/>
              <a:t>Not</a:t>
            </a:r>
            <a:r>
              <a:rPr lang="hr-HR" dirty="0"/>
              <a:t> </a:t>
            </a:r>
            <a:r>
              <a:rPr lang="hr-HR" dirty="0" err="1"/>
              <a:t>directly</a:t>
            </a:r>
            <a:r>
              <a:rPr lang="hr-HR" dirty="0"/>
              <a:t> </a:t>
            </a:r>
            <a:r>
              <a:rPr lang="hr-HR" dirty="0" err="1"/>
              <a:t>mentioned</a:t>
            </a:r>
            <a:r>
              <a:rPr lang="hr-HR" dirty="0"/>
              <a:t> in </a:t>
            </a:r>
            <a:r>
              <a:rPr lang="hr-HR" dirty="0" err="1"/>
              <a:t>recent</a:t>
            </a:r>
            <a:r>
              <a:rPr lang="hr-HR" dirty="0"/>
              <a:t> literature—</a:t>
            </a:r>
            <a:r>
              <a:rPr lang="hr-HR" dirty="0" err="1"/>
              <a:t>likely</a:t>
            </a:r>
            <a:r>
              <a:rPr lang="hr-HR" dirty="0"/>
              <a:t> </a:t>
            </a:r>
            <a:r>
              <a:rPr lang="hr-HR" dirty="0" err="1"/>
              <a:t>represent</a:t>
            </a:r>
            <a:r>
              <a:rPr lang="hr-HR" dirty="0"/>
              <a:t> </a:t>
            </a:r>
            <a:r>
              <a:rPr lang="hr-HR" dirty="0" err="1"/>
              <a:t>internal</a:t>
            </a:r>
            <a:r>
              <a:rPr lang="hr-HR" dirty="0"/>
              <a:t>/</a:t>
            </a:r>
            <a:r>
              <a:rPr lang="hr-HR" dirty="0" err="1"/>
              <a:t>proprietary</a:t>
            </a:r>
            <a:r>
              <a:rPr lang="hr-HR" dirty="0"/>
              <a:t> or </a:t>
            </a:r>
            <a:r>
              <a:rPr lang="hr-HR" dirty="0" err="1"/>
              <a:t>experimental</a:t>
            </a:r>
            <a:r>
              <a:rPr lang="hr-HR" dirty="0"/>
              <a:t> monitoring </a:t>
            </a:r>
            <a:r>
              <a:rPr lang="hr-HR" dirty="0" err="1"/>
              <a:t>approaches</a:t>
            </a:r>
            <a:r>
              <a:rPr lang="hr-HR" dirty="0"/>
              <a:t> using hardware </a:t>
            </a:r>
            <a:r>
              <a:rPr lang="hr-HR" dirty="0" err="1"/>
              <a:t>performance</a:t>
            </a:r>
            <a:r>
              <a:rPr lang="hr-HR" dirty="0"/>
              <a:t> </a:t>
            </a:r>
            <a:r>
              <a:rPr lang="hr-HR" dirty="0" err="1"/>
              <a:t>counters</a:t>
            </a:r>
            <a:r>
              <a:rPr lang="hr-HR" dirty="0"/>
              <a:t> and ML </a:t>
            </a:r>
            <a:r>
              <a:rPr lang="hr-HR" dirty="0" err="1"/>
              <a:t>techniques</a:t>
            </a:r>
            <a:r>
              <a:rPr lang="hr-HR" dirty="0"/>
              <a:t>.</a:t>
            </a:r>
          </a:p>
          <a:p>
            <a:r>
              <a:rPr lang="hr-HR" b="1" dirty="0"/>
              <a:t>11. MASCAT (</a:t>
            </a:r>
            <a:r>
              <a:rPr lang="hr-HR" b="1" dirty="0" err="1"/>
              <a:t>likely</a:t>
            </a:r>
            <a:r>
              <a:rPr lang="hr-HR" b="1" dirty="0"/>
              <a:t> a </a:t>
            </a:r>
            <a:r>
              <a:rPr lang="hr-HR" b="1" dirty="0" err="1"/>
              <a:t>misreference</a:t>
            </a:r>
            <a:r>
              <a:rPr lang="hr-HR" b="1" dirty="0"/>
              <a:t>)</a:t>
            </a:r>
          </a:p>
          <a:p>
            <a:pPr>
              <a:buFont typeface="Arial" panose="020B0604020202020204" pitchFamily="34" charset="0"/>
              <a:buChar char="•"/>
            </a:pPr>
            <a:r>
              <a:rPr lang="hr-HR" dirty="0"/>
              <a:t>May </a:t>
            </a:r>
            <a:r>
              <a:rPr lang="hr-HR" dirty="0" err="1"/>
              <a:t>refer</a:t>
            </a:r>
            <a:r>
              <a:rPr lang="hr-HR" dirty="0"/>
              <a:t> to </a:t>
            </a:r>
            <a:r>
              <a:rPr lang="hr-HR" dirty="0" err="1"/>
              <a:t>cache-based</a:t>
            </a:r>
            <a:r>
              <a:rPr lang="hr-HR" dirty="0"/>
              <a:t> monitoring </a:t>
            </a:r>
            <a:r>
              <a:rPr lang="hr-HR" dirty="0" err="1"/>
              <a:t>systems</a:t>
            </a:r>
            <a:r>
              <a:rPr lang="hr-HR" dirty="0"/>
              <a:t>, </a:t>
            </a:r>
            <a:r>
              <a:rPr lang="hr-HR" dirty="0" err="1"/>
              <a:t>similar</a:t>
            </a:r>
            <a:r>
              <a:rPr lang="hr-HR" dirty="0"/>
              <a:t> to </a:t>
            </a:r>
            <a:r>
              <a:rPr lang="hr-HR" dirty="0" err="1"/>
              <a:t>NoHammer</a:t>
            </a:r>
            <a:r>
              <a:rPr lang="hr-HR" dirty="0"/>
              <a:t>/ANVIL/ARMOR.</a:t>
            </a:r>
          </a:p>
          <a:p>
            <a:r>
              <a:rPr lang="hr-HR" b="1" dirty="0"/>
              <a:t>📊 </a:t>
            </a:r>
            <a:r>
              <a:rPr lang="hr-HR" b="1" dirty="0" err="1"/>
              <a:t>Emerging</a:t>
            </a:r>
            <a:r>
              <a:rPr lang="hr-HR" b="1" dirty="0"/>
              <a:t> and Advanced Defenses</a:t>
            </a:r>
          </a:p>
          <a:p>
            <a:r>
              <a:rPr lang="hr-HR" b="1" dirty="0"/>
              <a:t>12. REGA</a:t>
            </a:r>
          </a:p>
          <a:p>
            <a:pPr>
              <a:buFont typeface="Arial" panose="020B0604020202020204" pitchFamily="34" charset="0"/>
              <a:buChar char="•"/>
            </a:pPr>
            <a:r>
              <a:rPr lang="hr-HR" b="1" dirty="0" err="1"/>
              <a:t>Mechanism</a:t>
            </a:r>
            <a:r>
              <a:rPr lang="hr-HR" dirty="0"/>
              <a:t>: </a:t>
            </a:r>
            <a:r>
              <a:rPr lang="hr-HR" dirty="0" err="1"/>
              <a:t>Adds</a:t>
            </a:r>
            <a:r>
              <a:rPr lang="hr-HR" dirty="0"/>
              <a:t> in-DRAM </a:t>
            </a:r>
            <a:r>
              <a:rPr lang="hr-HR" dirty="0" err="1"/>
              <a:t>refresh</a:t>
            </a:r>
            <a:r>
              <a:rPr lang="hr-HR" dirty="0"/>
              <a:t> </a:t>
            </a:r>
            <a:r>
              <a:rPr lang="hr-HR" dirty="0" err="1"/>
              <a:t>generation</a:t>
            </a:r>
            <a:r>
              <a:rPr lang="hr-HR" dirty="0"/>
              <a:t> </a:t>
            </a:r>
            <a:r>
              <a:rPr lang="hr-HR" dirty="0" err="1"/>
              <a:t>upon</a:t>
            </a:r>
            <a:r>
              <a:rPr lang="hr-HR" dirty="0"/>
              <a:t> </a:t>
            </a:r>
            <a:r>
              <a:rPr lang="hr-HR" dirty="0" err="1"/>
              <a:t>activation</a:t>
            </a:r>
            <a:r>
              <a:rPr lang="hr-HR" dirty="0"/>
              <a:t>.</a:t>
            </a:r>
          </a:p>
          <a:p>
            <a:pPr>
              <a:buFont typeface="Arial" panose="020B0604020202020204" pitchFamily="34" charset="0"/>
              <a:buChar char="•"/>
            </a:pPr>
            <a:r>
              <a:rPr lang="hr-HR" b="1" dirty="0" err="1"/>
              <a:t>Strengths</a:t>
            </a:r>
            <a:r>
              <a:rPr lang="hr-HR" dirty="0"/>
              <a:t>: </a:t>
            </a:r>
            <a:r>
              <a:rPr lang="hr-HR" dirty="0" err="1"/>
              <a:t>Effective</a:t>
            </a:r>
            <a:r>
              <a:rPr lang="hr-HR" dirty="0"/>
              <a:t> </a:t>
            </a:r>
            <a:r>
              <a:rPr lang="hr-HR" dirty="0" err="1"/>
              <a:t>even</a:t>
            </a:r>
            <a:r>
              <a:rPr lang="hr-HR" dirty="0"/>
              <a:t> at </a:t>
            </a:r>
            <a:r>
              <a:rPr lang="hr-HR" dirty="0" err="1"/>
              <a:t>low</a:t>
            </a:r>
            <a:r>
              <a:rPr lang="hr-HR" dirty="0"/>
              <a:t> </a:t>
            </a:r>
            <a:r>
              <a:rPr lang="hr-HR" dirty="0" err="1"/>
              <a:t>thresholds</a:t>
            </a:r>
            <a:r>
              <a:rPr lang="hr-HR" dirty="0"/>
              <a:t> (</a:t>
            </a:r>
            <a:r>
              <a:rPr lang="hr-HR" dirty="0" err="1"/>
              <a:t>e.g</a:t>
            </a:r>
            <a:r>
              <a:rPr lang="hr-HR" dirty="0"/>
              <a:t>., 261 </a:t>
            </a:r>
            <a:r>
              <a:rPr lang="hr-HR" dirty="0" err="1"/>
              <a:t>activations</a:t>
            </a:r>
            <a:r>
              <a:rPr lang="hr-HR" dirty="0"/>
              <a:t>).</a:t>
            </a:r>
          </a:p>
          <a:p>
            <a:pPr>
              <a:buFont typeface="Arial" panose="020B0604020202020204" pitchFamily="34" charset="0"/>
              <a:buChar char="•"/>
            </a:pPr>
            <a:r>
              <a:rPr lang="hr-HR" b="1" dirty="0" err="1"/>
              <a:t>Tradeoffs</a:t>
            </a:r>
            <a:r>
              <a:rPr lang="hr-HR" dirty="0"/>
              <a:t>: </a:t>
            </a:r>
            <a:r>
              <a:rPr lang="hr-HR" dirty="0" err="1"/>
              <a:t>Requires</a:t>
            </a:r>
            <a:r>
              <a:rPr lang="hr-HR" dirty="0"/>
              <a:t> hardware </a:t>
            </a:r>
            <a:r>
              <a:rPr lang="hr-HR" dirty="0" err="1"/>
              <a:t>redesign</a:t>
            </a:r>
            <a:r>
              <a:rPr lang="hr-HR" dirty="0"/>
              <a:t> </a:t>
            </a:r>
            <a:r>
              <a:rPr lang="hr-HR" dirty="0">
                <a:hlinkClick r:id="rId14"/>
              </a:rPr>
              <a:t>(</a:t>
            </a:r>
            <a:r>
              <a:rPr lang="hr-HR" dirty="0" err="1">
                <a:hlinkClick r:id="rId14"/>
              </a:rPr>
              <a:t>Marazzi</a:t>
            </a:r>
            <a:r>
              <a:rPr lang="hr-HR" dirty="0">
                <a:hlinkClick r:id="rId14"/>
              </a:rPr>
              <a:t> </a:t>
            </a:r>
            <a:r>
              <a:rPr lang="hr-HR" dirty="0" err="1">
                <a:hlinkClick r:id="rId14"/>
              </a:rPr>
              <a:t>et</a:t>
            </a:r>
            <a:r>
              <a:rPr lang="hr-HR" dirty="0">
                <a:hlinkClick r:id="rId14"/>
              </a:rPr>
              <a:t> </a:t>
            </a:r>
            <a:r>
              <a:rPr lang="hr-HR" dirty="0" err="1">
                <a:hlinkClick r:id="rId14"/>
              </a:rPr>
              <a:t>al</a:t>
            </a:r>
            <a:r>
              <a:rPr lang="hr-HR" dirty="0">
                <a:hlinkClick r:id="rId14"/>
              </a:rPr>
              <a:t>., 2023)</a:t>
            </a:r>
            <a:r>
              <a:rPr lang="hr-HR" dirty="0"/>
              <a:t>.</a:t>
            </a:r>
          </a:p>
          <a:p>
            <a:r>
              <a:rPr lang="hr-HR" b="1" dirty="0"/>
              <a:t>13. </a:t>
            </a:r>
            <a:r>
              <a:rPr lang="hr-HR" b="1" dirty="0" err="1"/>
              <a:t>Rubix</a:t>
            </a:r>
            <a:r>
              <a:rPr lang="hr-HR" b="1" dirty="0"/>
              <a:t> / </a:t>
            </a:r>
            <a:r>
              <a:rPr lang="hr-HR" b="1" dirty="0" err="1"/>
              <a:t>Rubix</a:t>
            </a:r>
            <a:r>
              <a:rPr lang="hr-HR" b="1" dirty="0"/>
              <a:t>-D</a:t>
            </a:r>
          </a:p>
          <a:p>
            <a:pPr>
              <a:buFont typeface="Arial" panose="020B0604020202020204" pitchFamily="34" charset="0"/>
              <a:buChar char="•"/>
            </a:pPr>
            <a:r>
              <a:rPr lang="hr-HR" b="1" dirty="0" err="1"/>
              <a:t>Mechanism</a:t>
            </a:r>
            <a:r>
              <a:rPr lang="hr-HR" dirty="0"/>
              <a:t>: </a:t>
            </a:r>
            <a:r>
              <a:rPr lang="hr-HR" dirty="0" err="1"/>
              <a:t>Randomizes</a:t>
            </a:r>
            <a:r>
              <a:rPr lang="hr-HR" dirty="0"/>
              <a:t> </a:t>
            </a:r>
            <a:r>
              <a:rPr lang="hr-HR" dirty="0" err="1"/>
              <a:t>physical</a:t>
            </a:r>
            <a:r>
              <a:rPr lang="hr-HR" dirty="0"/>
              <a:t> </a:t>
            </a:r>
            <a:r>
              <a:rPr lang="hr-HR" dirty="0" err="1"/>
              <a:t>row</a:t>
            </a:r>
            <a:r>
              <a:rPr lang="hr-HR" dirty="0"/>
              <a:t> </a:t>
            </a:r>
            <a:r>
              <a:rPr lang="hr-HR" dirty="0" err="1"/>
              <a:t>mapping</a:t>
            </a:r>
            <a:r>
              <a:rPr lang="hr-HR" dirty="0"/>
              <a:t> to </a:t>
            </a:r>
            <a:r>
              <a:rPr lang="hr-HR" dirty="0" err="1"/>
              <a:t>confuse</a:t>
            </a:r>
            <a:r>
              <a:rPr lang="hr-HR" dirty="0"/>
              <a:t> </a:t>
            </a:r>
            <a:r>
              <a:rPr lang="hr-HR" dirty="0" err="1"/>
              <a:t>attackers</a:t>
            </a:r>
            <a:r>
              <a:rPr lang="hr-HR" dirty="0"/>
              <a:t>.</a:t>
            </a:r>
          </a:p>
          <a:p>
            <a:pPr>
              <a:buFont typeface="Arial" panose="020B0604020202020204" pitchFamily="34" charset="0"/>
              <a:buChar char="•"/>
            </a:pPr>
            <a:r>
              <a:rPr lang="hr-HR" b="1" dirty="0" err="1"/>
              <a:t>Performance</a:t>
            </a:r>
            <a:r>
              <a:rPr lang="hr-HR" dirty="0"/>
              <a:t>: </a:t>
            </a:r>
            <a:r>
              <a:rPr lang="hr-HR" dirty="0" err="1"/>
              <a:t>Reduces</a:t>
            </a:r>
            <a:r>
              <a:rPr lang="hr-HR" dirty="0"/>
              <a:t> </a:t>
            </a:r>
            <a:r>
              <a:rPr lang="hr-HR" dirty="0" err="1"/>
              <a:t>Blockhammer</a:t>
            </a:r>
            <a:r>
              <a:rPr lang="hr-HR" dirty="0"/>
              <a:t> </a:t>
            </a:r>
            <a:r>
              <a:rPr lang="hr-HR" dirty="0" err="1"/>
              <a:t>slowdown</a:t>
            </a:r>
            <a:r>
              <a:rPr lang="hr-HR" dirty="0"/>
              <a:t> from 600% to 3% </a:t>
            </a:r>
            <a:r>
              <a:rPr lang="hr-HR" dirty="0">
                <a:hlinkClick r:id="rId15"/>
              </a:rPr>
              <a:t>(</a:t>
            </a:r>
            <a:r>
              <a:rPr lang="hr-HR" dirty="0" err="1">
                <a:hlinkClick r:id="rId15"/>
              </a:rPr>
              <a:t>Saxena</a:t>
            </a:r>
            <a:r>
              <a:rPr lang="hr-HR" dirty="0">
                <a:hlinkClick r:id="rId15"/>
              </a:rPr>
              <a:t> </a:t>
            </a:r>
            <a:r>
              <a:rPr lang="hr-HR" dirty="0" err="1">
                <a:hlinkClick r:id="rId15"/>
              </a:rPr>
              <a:t>et</a:t>
            </a:r>
            <a:r>
              <a:rPr lang="hr-HR" dirty="0">
                <a:hlinkClick r:id="rId15"/>
              </a:rPr>
              <a:t> </a:t>
            </a:r>
            <a:r>
              <a:rPr lang="hr-HR" dirty="0" err="1">
                <a:hlinkClick r:id="rId15"/>
              </a:rPr>
              <a:t>al</a:t>
            </a:r>
            <a:r>
              <a:rPr lang="hr-HR" dirty="0">
                <a:hlinkClick r:id="rId15"/>
              </a:rPr>
              <a:t>., 2024)</a:t>
            </a:r>
            <a:r>
              <a:rPr lang="hr-HR" dirty="0"/>
              <a:t>.</a:t>
            </a:r>
          </a:p>
          <a:p>
            <a:r>
              <a:rPr lang="hr-HR" b="1" dirty="0"/>
              <a:t>14. QPRAC (</a:t>
            </a:r>
            <a:r>
              <a:rPr lang="hr-HR" b="1" dirty="0" err="1"/>
              <a:t>Priority</a:t>
            </a:r>
            <a:r>
              <a:rPr lang="hr-HR" b="1" dirty="0"/>
              <a:t> </a:t>
            </a:r>
            <a:r>
              <a:rPr lang="hr-HR" b="1" dirty="0" err="1"/>
              <a:t>Queue</a:t>
            </a:r>
            <a:r>
              <a:rPr lang="hr-HR" b="1" dirty="0"/>
              <a:t> for PRAC)</a:t>
            </a:r>
          </a:p>
          <a:p>
            <a:pPr>
              <a:buFont typeface="Arial" panose="020B0604020202020204" pitchFamily="34" charset="0"/>
              <a:buChar char="•"/>
            </a:pPr>
            <a:r>
              <a:rPr lang="hr-HR" b="1" dirty="0" err="1"/>
              <a:t>Mechanism</a:t>
            </a:r>
            <a:r>
              <a:rPr lang="hr-HR" dirty="0"/>
              <a:t>: </a:t>
            </a:r>
            <a:r>
              <a:rPr lang="hr-HR" dirty="0" err="1"/>
              <a:t>Uses</a:t>
            </a:r>
            <a:r>
              <a:rPr lang="hr-HR" dirty="0"/>
              <a:t> per-</a:t>
            </a:r>
            <a:r>
              <a:rPr lang="hr-HR" dirty="0" err="1"/>
              <a:t>row</a:t>
            </a:r>
            <a:r>
              <a:rPr lang="hr-HR" dirty="0"/>
              <a:t> </a:t>
            </a:r>
            <a:r>
              <a:rPr lang="hr-HR" dirty="0" err="1"/>
              <a:t>activation</a:t>
            </a:r>
            <a:r>
              <a:rPr lang="hr-HR" dirty="0"/>
              <a:t> </a:t>
            </a:r>
            <a:r>
              <a:rPr lang="hr-HR" dirty="0" err="1"/>
              <a:t>counting</a:t>
            </a:r>
            <a:r>
              <a:rPr lang="hr-HR" dirty="0"/>
              <a:t> </a:t>
            </a:r>
            <a:r>
              <a:rPr lang="hr-HR" dirty="0" err="1"/>
              <a:t>with</a:t>
            </a:r>
            <a:r>
              <a:rPr lang="hr-HR" dirty="0"/>
              <a:t> </a:t>
            </a:r>
            <a:r>
              <a:rPr lang="hr-HR" dirty="0" err="1"/>
              <a:t>queue</a:t>
            </a:r>
            <a:r>
              <a:rPr lang="hr-HR" dirty="0"/>
              <a:t> </a:t>
            </a:r>
            <a:r>
              <a:rPr lang="hr-HR" dirty="0" err="1"/>
              <a:t>prioritization</a:t>
            </a:r>
            <a:r>
              <a:rPr lang="hr-HR" dirty="0"/>
              <a:t>.</a:t>
            </a:r>
          </a:p>
          <a:p>
            <a:pPr>
              <a:buFont typeface="Arial" panose="020B0604020202020204" pitchFamily="34" charset="0"/>
              <a:buChar char="•"/>
            </a:pPr>
            <a:r>
              <a:rPr lang="hr-HR" b="1" dirty="0" err="1"/>
              <a:t>Strengths</a:t>
            </a:r>
            <a:r>
              <a:rPr lang="hr-HR" dirty="0"/>
              <a:t>: </a:t>
            </a:r>
            <a:r>
              <a:rPr lang="hr-HR" dirty="0" err="1"/>
              <a:t>Secures</a:t>
            </a:r>
            <a:r>
              <a:rPr lang="hr-HR" dirty="0"/>
              <a:t> at ultra-</a:t>
            </a:r>
            <a:r>
              <a:rPr lang="hr-HR" dirty="0" err="1"/>
              <a:t>low</a:t>
            </a:r>
            <a:r>
              <a:rPr lang="hr-HR" dirty="0"/>
              <a:t> </a:t>
            </a:r>
            <a:r>
              <a:rPr lang="hr-HR" dirty="0" err="1"/>
              <a:t>thresholds</a:t>
            </a:r>
            <a:r>
              <a:rPr lang="hr-HR" dirty="0"/>
              <a:t> (as </a:t>
            </a:r>
            <a:r>
              <a:rPr lang="hr-HR" dirty="0" err="1"/>
              <a:t>low</a:t>
            </a:r>
            <a:r>
              <a:rPr lang="hr-HR" dirty="0"/>
              <a:t> as 71 </a:t>
            </a:r>
            <a:r>
              <a:rPr lang="hr-HR" dirty="0" err="1"/>
              <a:t>activations</a:t>
            </a:r>
            <a:r>
              <a:rPr lang="hr-HR" dirty="0"/>
              <a:t>).</a:t>
            </a:r>
          </a:p>
          <a:p>
            <a:pPr>
              <a:buFont typeface="Arial" panose="020B0604020202020204" pitchFamily="34" charset="0"/>
              <a:buChar char="•"/>
            </a:pPr>
            <a:r>
              <a:rPr lang="hr-HR" b="1" dirty="0" err="1"/>
              <a:t>Weaknesses</a:t>
            </a:r>
            <a:r>
              <a:rPr lang="hr-HR" dirty="0"/>
              <a:t>: </a:t>
            </a:r>
            <a:r>
              <a:rPr lang="hr-HR" dirty="0" err="1"/>
              <a:t>Requires</a:t>
            </a:r>
            <a:r>
              <a:rPr lang="hr-HR" dirty="0"/>
              <a:t> DDR5 PRAC support </a:t>
            </a:r>
            <a:r>
              <a:rPr lang="hr-HR" dirty="0">
                <a:hlinkClick r:id="rId16"/>
              </a:rPr>
              <a:t>(Woo </a:t>
            </a:r>
            <a:r>
              <a:rPr lang="hr-HR" dirty="0" err="1">
                <a:hlinkClick r:id="rId16"/>
              </a:rPr>
              <a:t>et</a:t>
            </a:r>
            <a:r>
              <a:rPr lang="hr-HR" dirty="0">
                <a:hlinkClick r:id="rId16"/>
              </a:rPr>
              <a:t> </a:t>
            </a:r>
            <a:r>
              <a:rPr lang="hr-HR" dirty="0" err="1">
                <a:hlinkClick r:id="rId16"/>
              </a:rPr>
              <a:t>al</a:t>
            </a:r>
            <a:r>
              <a:rPr lang="hr-HR" dirty="0">
                <a:hlinkClick r:id="rId16"/>
              </a:rPr>
              <a:t>., 2025)</a:t>
            </a:r>
            <a:r>
              <a:rPr lang="hr-HR" dirty="0"/>
              <a:t>.</a:t>
            </a:r>
          </a:p>
          <a:p>
            <a:r>
              <a:rPr lang="hr-HR" b="1" dirty="0"/>
              <a:t>15. START</a:t>
            </a:r>
          </a:p>
          <a:p>
            <a:pPr>
              <a:buFont typeface="Arial" panose="020B0604020202020204" pitchFamily="34" charset="0"/>
              <a:buChar char="•"/>
            </a:pPr>
            <a:r>
              <a:rPr lang="hr-HR" b="1" dirty="0" err="1"/>
              <a:t>Mechanism</a:t>
            </a:r>
            <a:r>
              <a:rPr lang="hr-HR" dirty="0"/>
              <a:t>: </a:t>
            </a:r>
            <a:r>
              <a:rPr lang="hr-HR" dirty="0" err="1"/>
              <a:t>Tracks</a:t>
            </a:r>
            <a:r>
              <a:rPr lang="hr-HR" dirty="0"/>
              <a:t> </a:t>
            </a:r>
            <a:r>
              <a:rPr lang="hr-HR" dirty="0" err="1"/>
              <a:t>aggressors</a:t>
            </a:r>
            <a:r>
              <a:rPr lang="hr-HR" dirty="0"/>
              <a:t> in LLC, </a:t>
            </a:r>
            <a:r>
              <a:rPr lang="hr-HR" dirty="0" err="1"/>
              <a:t>scales</a:t>
            </a:r>
            <a:r>
              <a:rPr lang="hr-HR" dirty="0"/>
              <a:t> to </a:t>
            </a:r>
            <a:r>
              <a:rPr lang="hr-HR" dirty="0" err="1"/>
              <a:t>any</a:t>
            </a:r>
            <a:r>
              <a:rPr lang="hr-HR" dirty="0"/>
              <a:t> </a:t>
            </a:r>
            <a:r>
              <a:rPr lang="hr-HR" dirty="0" err="1"/>
              <a:t>threshold</a:t>
            </a:r>
            <a:r>
              <a:rPr lang="hr-HR" dirty="0"/>
              <a:t>.</a:t>
            </a:r>
          </a:p>
          <a:p>
            <a:pPr>
              <a:buFont typeface="Arial" panose="020B0604020202020204" pitchFamily="34" charset="0"/>
              <a:buChar char="•"/>
            </a:pPr>
            <a:r>
              <a:rPr lang="hr-HR" b="1" dirty="0" err="1"/>
              <a:t>Advantage</a:t>
            </a:r>
            <a:r>
              <a:rPr lang="hr-HR" dirty="0"/>
              <a:t>: 5x </a:t>
            </a:r>
            <a:r>
              <a:rPr lang="hr-HR" dirty="0" err="1"/>
              <a:t>less</a:t>
            </a:r>
            <a:r>
              <a:rPr lang="hr-HR" dirty="0"/>
              <a:t> </a:t>
            </a:r>
            <a:r>
              <a:rPr lang="hr-HR" dirty="0" err="1"/>
              <a:t>overhead</a:t>
            </a:r>
            <a:r>
              <a:rPr lang="hr-HR" dirty="0"/>
              <a:t> vs </a:t>
            </a:r>
            <a:r>
              <a:rPr lang="hr-HR" dirty="0" err="1"/>
              <a:t>traditional</a:t>
            </a:r>
            <a:r>
              <a:rPr lang="hr-HR" dirty="0"/>
              <a:t> SRAM </a:t>
            </a:r>
            <a:r>
              <a:rPr lang="hr-HR" dirty="0" err="1"/>
              <a:t>counters</a:t>
            </a:r>
            <a:r>
              <a:rPr lang="hr-HR" dirty="0"/>
              <a:t> </a:t>
            </a:r>
            <a:r>
              <a:rPr lang="hr-HR" dirty="0">
                <a:hlinkClick r:id="rId17"/>
              </a:rPr>
              <a:t>(</a:t>
            </a:r>
            <a:r>
              <a:rPr lang="hr-HR" dirty="0" err="1">
                <a:hlinkClick r:id="rId17"/>
              </a:rPr>
              <a:t>Saxena</a:t>
            </a:r>
            <a:r>
              <a:rPr lang="hr-HR" dirty="0">
                <a:hlinkClick r:id="rId17"/>
              </a:rPr>
              <a:t> &amp; </a:t>
            </a:r>
            <a:r>
              <a:rPr lang="hr-HR" dirty="0" err="1">
                <a:hlinkClick r:id="rId17"/>
              </a:rPr>
              <a:t>Qureshi</a:t>
            </a:r>
            <a:r>
              <a:rPr lang="hr-HR" dirty="0">
                <a:hlinkClick r:id="rId17"/>
              </a:rPr>
              <a:t>, 2023)</a:t>
            </a:r>
            <a:r>
              <a:rPr lang="hr-HR" dirty="0"/>
              <a:t>.</a:t>
            </a:r>
          </a:p>
          <a:p>
            <a:endParaRPr lang="en-US" dirty="0"/>
          </a:p>
          <a:p>
            <a:endParaRPr lang="en-US" dirty="0"/>
          </a:p>
          <a:p>
            <a:r>
              <a:rPr lang="en-US" dirty="0"/>
              <a:t>Feel free to check Daniel </a:t>
            </a:r>
            <a:r>
              <a:rPr lang="en-US" dirty="0" err="1"/>
              <a:t>Gruss’s</a:t>
            </a:r>
            <a:r>
              <a:rPr lang="en-US" dirty="0"/>
              <a:t> lecture from the IEEE symposium on Security and Privacy</a:t>
            </a:r>
          </a:p>
          <a:p>
            <a:r>
              <a:rPr lang="hr-HR" dirty="0"/>
              <a:t>https://www.youtube.com/watch?v=_JPhsqJzV5I</a:t>
            </a:r>
            <a:endParaRPr lang="en-US" dirty="0"/>
          </a:p>
          <a:p>
            <a:endParaRPr lang="en-US" dirty="0"/>
          </a:p>
          <a:p>
            <a:r>
              <a:rPr lang="en-US" dirty="0"/>
              <a:t>Ideal mechanism issues a refresh command  to a row only right before the row can potentially experience a </a:t>
            </a:r>
            <a:r>
              <a:rPr lang="en-US" dirty="0" err="1"/>
              <a:t>RowHammer</a:t>
            </a:r>
            <a:r>
              <a:rPr lang="en-US" dirty="0"/>
              <a:t> bit flip </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a:p>
        </p:txBody>
      </p:sp>
    </p:spTree>
    <p:extLst>
      <p:ext uri="{BB962C8B-B14F-4D97-AF65-F5344CB8AC3E}">
        <p14:creationId xmlns:p14="http://schemas.microsoft.com/office/powerpoint/2010/main" val="141156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42895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4/10/2025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4/10/2025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4/10/2025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googleprojectzero.blogspot.ch/2018/01/reading-privileged-memory-with-side.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932330"/>
            <a:ext cx="6304709" cy="2166098"/>
          </a:xfrm>
        </p:spPr>
        <p:txBody>
          <a:bodyPr>
            <a:noAutofit/>
          </a:bodyPr>
          <a:lstStyle/>
          <a:p>
            <a:pPr algn="ctr"/>
            <a:r>
              <a:rPr lang="en-US" sz="4000" dirty="0" err="1"/>
              <a:t>Građa</a:t>
            </a:r>
            <a:r>
              <a:rPr lang="en-US" sz="4000" dirty="0"/>
              <a:t> </a:t>
            </a:r>
            <a:r>
              <a:rPr lang="en-US" sz="4000" dirty="0" err="1"/>
              <a:t>računala</a:t>
            </a:r>
            <a:endParaRPr lang="en-US" sz="2400" b="0" dirty="0">
              <a:solidFill>
                <a:srgbClr val="C30E60"/>
              </a:solidFill>
            </a:endParaRPr>
          </a:p>
        </p:txBody>
      </p:sp>
      <p:sp>
        <p:nvSpPr>
          <p:cNvPr id="3" name="TekstniOkvir 2"/>
          <p:cNvSpPr txBox="1"/>
          <p:nvPr/>
        </p:nvSpPr>
        <p:spPr>
          <a:xfrm>
            <a:off x="6024282" y="3962400"/>
            <a:ext cx="4930589" cy="1200329"/>
          </a:xfrm>
          <a:prstGeom prst="rect">
            <a:avLst/>
          </a:prstGeom>
          <a:noFill/>
        </p:spPr>
        <p:txBody>
          <a:bodyPr wrap="square" rtlCol="0">
            <a:spAutoFit/>
          </a:bodyPr>
          <a:lstStyle/>
          <a:p>
            <a:pPr algn="ctr"/>
            <a:r>
              <a:rPr lang="en-US" sz="3600" dirty="0" err="1">
                <a:solidFill>
                  <a:schemeClr val="accent6">
                    <a:lumMod val="60000"/>
                    <a:lumOff val="40000"/>
                  </a:schemeClr>
                </a:solidFill>
                <a:latin typeface="Arial" panose="020B0604020202020204" pitchFamily="34" charset="0"/>
                <a:cs typeface="Arial" panose="020B0604020202020204" pitchFamily="34" charset="0"/>
              </a:rPr>
              <a:t>Sigurnost</a:t>
            </a:r>
            <a:r>
              <a:rPr lang="en-US" sz="3600" dirty="0">
                <a:solidFill>
                  <a:schemeClr val="accent6">
                    <a:lumMod val="60000"/>
                    <a:lumOff val="40000"/>
                  </a:schemeClr>
                </a:solidFill>
                <a:latin typeface="Arial" panose="020B0604020202020204" pitchFamily="34" charset="0"/>
                <a:cs typeface="Arial" panose="020B0604020202020204" pitchFamily="34" charset="0"/>
              </a:rPr>
              <a:t> </a:t>
            </a:r>
            <a:r>
              <a:rPr lang="en-US" sz="3600" dirty="0" err="1">
                <a:solidFill>
                  <a:schemeClr val="accent6">
                    <a:lumMod val="60000"/>
                    <a:lumOff val="40000"/>
                  </a:schemeClr>
                </a:solidFill>
                <a:latin typeface="Arial" panose="020B0604020202020204" pitchFamily="34" charset="0"/>
                <a:cs typeface="Arial" panose="020B0604020202020204" pitchFamily="34" charset="0"/>
              </a:rPr>
              <a:t>hardvera</a:t>
            </a:r>
            <a:endParaRPr lang="en-US" sz="3600" dirty="0">
              <a:solidFill>
                <a:schemeClr val="accent6">
                  <a:lumMod val="60000"/>
                  <a:lumOff val="40000"/>
                </a:schemeClr>
              </a:solidFill>
              <a:latin typeface="Arial" panose="020B0604020202020204" pitchFamily="34" charset="0"/>
              <a:cs typeface="Arial" panose="020B0604020202020204" pitchFamily="34" charset="0"/>
            </a:endParaRPr>
          </a:p>
          <a:p>
            <a:pPr algn="ctr"/>
            <a:r>
              <a:rPr lang="en-US" sz="3600" dirty="0">
                <a:solidFill>
                  <a:schemeClr val="accent6">
                    <a:lumMod val="60000"/>
                    <a:lumOff val="40000"/>
                  </a:schemeClr>
                </a:solidFill>
                <a:latin typeface="Arial" panose="020B0604020202020204" pitchFamily="34" charset="0"/>
                <a:cs typeface="Arial" panose="020B0604020202020204" pitchFamily="34" charset="0"/>
              </a:rPr>
              <a:t>(</a:t>
            </a:r>
            <a:r>
              <a:rPr lang="en-US" sz="3600" dirty="0" err="1">
                <a:solidFill>
                  <a:schemeClr val="accent6">
                    <a:lumMod val="60000"/>
                    <a:lumOff val="40000"/>
                  </a:schemeClr>
                </a:solidFill>
                <a:latin typeface="Arial" panose="020B0604020202020204" pitchFamily="34" charset="0"/>
                <a:cs typeface="Arial" panose="020B0604020202020204" pitchFamily="34" charset="0"/>
              </a:rPr>
              <a:t>dodatna</a:t>
            </a:r>
            <a:r>
              <a:rPr lang="en-US" sz="3600" dirty="0">
                <a:solidFill>
                  <a:schemeClr val="accent6">
                    <a:lumMod val="60000"/>
                    <a:lumOff val="40000"/>
                  </a:schemeClr>
                </a:solidFill>
                <a:latin typeface="Arial" panose="020B0604020202020204" pitchFamily="34" charset="0"/>
                <a:cs typeface="Arial" panose="020B0604020202020204" pitchFamily="34" charset="0"/>
              </a:rPr>
              <a:t> </a:t>
            </a:r>
            <a:r>
              <a:rPr lang="en-US" sz="3600" dirty="0" err="1">
                <a:solidFill>
                  <a:schemeClr val="accent6">
                    <a:lumMod val="60000"/>
                    <a:lumOff val="40000"/>
                  </a:schemeClr>
                </a:solidFill>
                <a:latin typeface="Arial" panose="020B0604020202020204" pitchFamily="34" charset="0"/>
                <a:cs typeface="Arial" panose="020B0604020202020204" pitchFamily="34" charset="0"/>
              </a:rPr>
              <a:t>prezentacija</a:t>
            </a:r>
            <a:r>
              <a:rPr lang="en-US" sz="3600" dirty="0">
                <a:solidFill>
                  <a:schemeClr val="accent6">
                    <a:lumMod val="60000"/>
                    <a:lumOff val="4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10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B86F-7101-41F8-8A7C-4BF7BCCA0974}"/>
              </a:ext>
            </a:extLst>
          </p:cNvPr>
          <p:cNvSpPr>
            <a:spLocks noGrp="1"/>
          </p:cNvSpPr>
          <p:nvPr>
            <p:ph type="title"/>
          </p:nvPr>
        </p:nvSpPr>
        <p:spPr/>
        <p:txBody>
          <a:bodyPr/>
          <a:lstStyle/>
          <a:p>
            <a:r>
              <a:rPr lang="en-US" dirty="0" err="1"/>
              <a:t>Objašnjenje</a:t>
            </a:r>
            <a:r>
              <a:rPr lang="en-US" dirty="0"/>
              <a:t> je </a:t>
            </a:r>
            <a:r>
              <a:rPr lang="en-US" dirty="0" err="1"/>
              <a:t>jednostavno</a:t>
            </a:r>
            <a:endParaRPr lang="hr-HR" dirty="0"/>
          </a:p>
        </p:txBody>
      </p:sp>
      <p:sp>
        <p:nvSpPr>
          <p:cNvPr id="3" name="Content Placeholder 2">
            <a:extLst>
              <a:ext uri="{FF2B5EF4-FFF2-40B4-BE49-F238E27FC236}">
                <a16:creationId xmlns:a16="http://schemas.microsoft.com/office/drawing/2014/main" id="{5C9AF367-E381-4B71-99E7-B1CAAB30EB05}"/>
              </a:ext>
            </a:extLst>
          </p:cNvPr>
          <p:cNvSpPr>
            <a:spLocks noGrp="1"/>
          </p:cNvSpPr>
          <p:nvPr>
            <p:ph idx="1"/>
          </p:nvPr>
        </p:nvSpPr>
        <p:spPr/>
        <p:txBody>
          <a:bodyPr>
            <a:normAutofit fontScale="77500" lnSpcReduction="20000"/>
          </a:bodyPr>
          <a:lstStyle/>
          <a:p>
            <a:r>
              <a:rPr lang="en-US" dirty="0" err="1"/>
              <a:t>Već</a:t>
            </a:r>
            <a:r>
              <a:rPr lang="en-US" dirty="0"/>
              <a:t> </a:t>
            </a:r>
            <a:r>
              <a:rPr lang="en-US" dirty="0" err="1"/>
              <a:t>smo</a:t>
            </a:r>
            <a:r>
              <a:rPr lang="en-US" dirty="0"/>
              <a:t> </a:t>
            </a:r>
            <a:r>
              <a:rPr lang="en-US" dirty="0" err="1"/>
              <a:t>ustanovili</a:t>
            </a:r>
            <a:r>
              <a:rPr lang="en-US" dirty="0"/>
              <a:t> da je </a:t>
            </a:r>
            <a:r>
              <a:rPr lang="en-US" dirty="0" err="1"/>
              <a:t>memorija</a:t>
            </a:r>
            <a:r>
              <a:rPr lang="en-US" dirty="0"/>
              <a:t> </a:t>
            </a:r>
            <a:r>
              <a:rPr lang="en-US" dirty="0" err="1"/>
              <a:t>usko</a:t>
            </a:r>
            <a:r>
              <a:rPr lang="en-US" dirty="0"/>
              <a:t> </a:t>
            </a:r>
            <a:r>
              <a:rPr lang="en-US" dirty="0" err="1"/>
              <a:t>grlo</a:t>
            </a:r>
            <a:endParaRPr lang="en-US" dirty="0"/>
          </a:p>
          <a:p>
            <a:r>
              <a:rPr lang="en-US" dirty="0" err="1"/>
              <a:t>Razvoj</a:t>
            </a:r>
            <a:r>
              <a:rPr lang="en-US" dirty="0"/>
              <a:t> </a:t>
            </a:r>
            <a:r>
              <a:rPr lang="en-US" dirty="0" err="1"/>
              <a:t>tehnologije</a:t>
            </a:r>
            <a:r>
              <a:rPr lang="en-US" dirty="0"/>
              <a:t> za “</a:t>
            </a:r>
            <a:r>
              <a:rPr lang="en-US" dirty="0" err="1"/>
              <a:t>izgradnju</a:t>
            </a:r>
            <a:r>
              <a:rPr lang="en-US" dirty="0"/>
              <a:t>” </a:t>
            </a:r>
            <a:r>
              <a:rPr lang="en-US" dirty="0" err="1"/>
              <a:t>memorije</a:t>
            </a:r>
            <a:r>
              <a:rPr lang="en-US" dirty="0"/>
              <a:t> u </a:t>
            </a:r>
            <a:r>
              <a:rPr lang="en-US" dirty="0" err="1"/>
              <a:t>smislu</a:t>
            </a:r>
            <a:r>
              <a:rPr lang="en-US" dirty="0"/>
              <a:t> </a:t>
            </a:r>
            <a:r>
              <a:rPr lang="en-US" dirty="0" err="1"/>
              <a:t>latencije</a:t>
            </a:r>
            <a:r>
              <a:rPr lang="en-US" dirty="0"/>
              <a:t> </a:t>
            </a:r>
            <a:r>
              <a:rPr lang="en-US" dirty="0" err="1"/>
              <a:t>nije</a:t>
            </a:r>
            <a:r>
              <a:rPr lang="en-US" dirty="0"/>
              <a:t> </a:t>
            </a:r>
            <a:r>
              <a:rPr lang="en-US" dirty="0" err="1"/>
              <a:t>nešto</a:t>
            </a:r>
            <a:r>
              <a:rPr lang="en-US" dirty="0"/>
              <a:t> </a:t>
            </a:r>
            <a:r>
              <a:rPr lang="en-US" dirty="0" err="1"/>
              <a:t>sa</a:t>
            </a:r>
            <a:r>
              <a:rPr lang="en-US" dirty="0"/>
              <a:t> </a:t>
            </a:r>
            <a:r>
              <a:rPr lang="en-US" dirty="0" err="1"/>
              <a:t>čime</a:t>
            </a:r>
            <a:r>
              <a:rPr lang="en-US" dirty="0"/>
              <a:t> se </a:t>
            </a:r>
            <a:r>
              <a:rPr lang="en-US" dirty="0" err="1"/>
              <a:t>trebamo</a:t>
            </a:r>
            <a:r>
              <a:rPr lang="en-US" dirty="0"/>
              <a:t> </a:t>
            </a:r>
            <a:r>
              <a:rPr lang="en-US" dirty="0" err="1"/>
              <a:t>pohvaliti</a:t>
            </a:r>
            <a:r>
              <a:rPr lang="en-US" dirty="0"/>
              <a:t> u </a:t>
            </a:r>
            <a:r>
              <a:rPr lang="en-US" dirty="0" err="1"/>
              <a:t>zadnjih</a:t>
            </a:r>
            <a:r>
              <a:rPr lang="en-US" dirty="0"/>
              <a:t> 3 </a:t>
            </a:r>
            <a:r>
              <a:rPr lang="en-US" dirty="0" err="1"/>
              <a:t>desetljeća</a:t>
            </a:r>
            <a:endParaRPr lang="en-US" dirty="0"/>
          </a:p>
          <a:p>
            <a:r>
              <a:rPr lang="en-US" dirty="0" err="1"/>
              <a:t>Što</a:t>
            </a:r>
            <a:r>
              <a:rPr lang="en-US" dirty="0"/>
              <a:t> god da se </a:t>
            </a:r>
            <a:r>
              <a:rPr lang="en-US" dirty="0" err="1"/>
              <a:t>moglo</a:t>
            </a:r>
            <a:r>
              <a:rPr lang="en-US" dirty="0"/>
              <a:t> </a:t>
            </a:r>
            <a:r>
              <a:rPr lang="en-US" dirty="0" err="1"/>
              <a:t>napraviti</a:t>
            </a:r>
            <a:r>
              <a:rPr lang="en-US" dirty="0"/>
              <a:t> u </a:t>
            </a:r>
            <a:r>
              <a:rPr lang="en-US" dirty="0" err="1"/>
              <a:t>smislu</a:t>
            </a:r>
            <a:r>
              <a:rPr lang="en-US" dirty="0"/>
              <a:t> </a:t>
            </a:r>
            <a:r>
              <a:rPr lang="en-US" dirty="0" err="1"/>
              <a:t>brzine</a:t>
            </a:r>
            <a:r>
              <a:rPr lang="en-US" dirty="0"/>
              <a:t>, </a:t>
            </a:r>
            <a:r>
              <a:rPr lang="en-US" dirty="0" err="1"/>
              <a:t>smanjenja</a:t>
            </a:r>
            <a:r>
              <a:rPr lang="en-US" dirty="0"/>
              <a:t> </a:t>
            </a:r>
            <a:r>
              <a:rPr lang="en-US" dirty="0" err="1"/>
              <a:t>cijene</a:t>
            </a:r>
            <a:r>
              <a:rPr lang="en-US" dirty="0"/>
              <a:t> I </a:t>
            </a:r>
            <a:r>
              <a:rPr lang="en-US" dirty="0" err="1"/>
              <a:t>povećavanja</a:t>
            </a:r>
            <a:r>
              <a:rPr lang="en-US" dirty="0"/>
              <a:t> </a:t>
            </a:r>
            <a:r>
              <a:rPr lang="en-US" dirty="0" err="1"/>
              <a:t>adresnog</a:t>
            </a:r>
            <a:r>
              <a:rPr lang="en-US" dirty="0"/>
              <a:t> </a:t>
            </a:r>
            <a:r>
              <a:rPr lang="en-US" dirty="0" err="1"/>
              <a:t>raspona</a:t>
            </a:r>
            <a:r>
              <a:rPr lang="en-US" dirty="0"/>
              <a:t> (32, 64-bit) – to je </a:t>
            </a:r>
            <a:r>
              <a:rPr lang="en-US" dirty="0" err="1"/>
              <a:t>bila</a:t>
            </a:r>
            <a:r>
              <a:rPr lang="en-US" dirty="0"/>
              <a:t> </a:t>
            </a:r>
            <a:r>
              <a:rPr lang="en-US" dirty="0" err="1"/>
              <a:t>cijena</a:t>
            </a:r>
            <a:r>
              <a:rPr lang="en-US" dirty="0"/>
              <a:t> </a:t>
            </a:r>
            <a:r>
              <a:rPr lang="en-US" dirty="0" err="1"/>
              <a:t>koju</a:t>
            </a:r>
            <a:r>
              <a:rPr lang="en-US" dirty="0"/>
              <a:t> </a:t>
            </a:r>
            <a:r>
              <a:rPr lang="en-US" dirty="0" err="1"/>
              <a:t>smo</a:t>
            </a:r>
            <a:r>
              <a:rPr lang="en-US" dirty="0"/>
              <a:t> </a:t>
            </a:r>
            <a:r>
              <a:rPr lang="en-US" dirty="0" err="1"/>
              <a:t>bili</a:t>
            </a:r>
            <a:r>
              <a:rPr lang="en-US" dirty="0"/>
              <a:t> </a:t>
            </a:r>
            <a:r>
              <a:rPr lang="en-US" dirty="0" err="1"/>
              <a:t>spremni</a:t>
            </a:r>
            <a:r>
              <a:rPr lang="en-US" dirty="0"/>
              <a:t> </a:t>
            </a:r>
            <a:r>
              <a:rPr lang="en-US" dirty="0" err="1"/>
              <a:t>platiti</a:t>
            </a:r>
            <a:endParaRPr lang="en-US" dirty="0"/>
          </a:p>
          <a:p>
            <a:r>
              <a:rPr lang="en-US" dirty="0" err="1"/>
              <a:t>Kako</a:t>
            </a:r>
            <a:r>
              <a:rPr lang="en-US" dirty="0"/>
              <a:t> </a:t>
            </a:r>
            <a:r>
              <a:rPr lang="en-US" dirty="0" err="1"/>
              <a:t>napreduje</a:t>
            </a:r>
            <a:r>
              <a:rPr lang="en-US" dirty="0"/>
              <a:t> </a:t>
            </a:r>
            <a:r>
              <a:rPr lang="en-US" dirty="0" err="1"/>
              <a:t>razvoj</a:t>
            </a:r>
            <a:r>
              <a:rPr lang="en-US" dirty="0"/>
              <a:t> </a:t>
            </a:r>
            <a:r>
              <a:rPr lang="en-US" dirty="0" err="1"/>
              <a:t>memorije</a:t>
            </a:r>
            <a:r>
              <a:rPr lang="en-US" dirty="0"/>
              <a:t>, </a:t>
            </a:r>
            <a:r>
              <a:rPr lang="en-US" dirty="0" err="1"/>
              <a:t>memorijske</a:t>
            </a:r>
            <a:r>
              <a:rPr lang="en-US" dirty="0"/>
              <a:t> </a:t>
            </a:r>
            <a:r>
              <a:rPr lang="en-US" dirty="0" err="1"/>
              <a:t>ćelije</a:t>
            </a:r>
            <a:r>
              <a:rPr lang="en-US" dirty="0"/>
              <a:t> su </a:t>
            </a:r>
            <a:r>
              <a:rPr lang="en-US" dirty="0" err="1"/>
              <a:t>sve</a:t>
            </a:r>
            <a:r>
              <a:rPr lang="en-US" dirty="0"/>
              <a:t> </a:t>
            </a:r>
            <a:r>
              <a:rPr lang="en-US" dirty="0" err="1"/>
              <a:t>bliže</a:t>
            </a:r>
            <a:r>
              <a:rPr lang="en-US" dirty="0"/>
              <a:t> I </a:t>
            </a:r>
            <a:r>
              <a:rPr lang="en-US" dirty="0" err="1"/>
              <a:t>bliže</a:t>
            </a:r>
            <a:r>
              <a:rPr lang="en-US" dirty="0"/>
              <a:t>, </a:t>
            </a:r>
            <a:r>
              <a:rPr lang="en-US" dirty="0" err="1"/>
              <a:t>što</a:t>
            </a:r>
            <a:r>
              <a:rPr lang="en-US" dirty="0"/>
              <a:t> </a:t>
            </a:r>
            <a:r>
              <a:rPr lang="en-US" dirty="0" err="1"/>
              <a:t>ima</a:t>
            </a:r>
            <a:r>
              <a:rPr lang="en-US" dirty="0"/>
              <a:t> </a:t>
            </a:r>
            <a:r>
              <a:rPr lang="en-US" dirty="0" err="1"/>
              <a:t>direktan</a:t>
            </a:r>
            <a:r>
              <a:rPr lang="en-US" dirty="0"/>
              <a:t> </a:t>
            </a:r>
            <a:r>
              <a:rPr lang="en-US" dirty="0" err="1"/>
              <a:t>utjecaj</a:t>
            </a:r>
            <a:r>
              <a:rPr lang="en-US" dirty="0"/>
              <a:t> </a:t>
            </a:r>
            <a:r>
              <a:rPr lang="en-US" dirty="0" err="1"/>
              <a:t>na</a:t>
            </a:r>
            <a:r>
              <a:rPr lang="en-US" dirty="0"/>
              <a:t> </a:t>
            </a:r>
            <a:r>
              <a:rPr lang="en-US" dirty="0" err="1"/>
              <a:t>performanse</a:t>
            </a:r>
            <a:endParaRPr lang="en-US" dirty="0"/>
          </a:p>
          <a:p>
            <a:r>
              <a:rPr lang="en-US" dirty="0"/>
              <a:t>Bilo bi “fora” </a:t>
            </a:r>
            <a:r>
              <a:rPr lang="en-US" dirty="0" err="1"/>
              <a:t>kad</a:t>
            </a:r>
            <a:r>
              <a:rPr lang="en-US" dirty="0"/>
              <a:t> </a:t>
            </a:r>
            <a:r>
              <a:rPr lang="en-US" dirty="0" err="1"/>
              <a:t>bismo</a:t>
            </a:r>
            <a:r>
              <a:rPr lang="en-US" dirty="0"/>
              <a:t> </a:t>
            </a:r>
            <a:r>
              <a:rPr lang="en-US" dirty="0" err="1"/>
              <a:t>mogli</a:t>
            </a:r>
            <a:r>
              <a:rPr lang="en-US" dirty="0"/>
              <a:t> </a:t>
            </a:r>
            <a:r>
              <a:rPr lang="en-US" i="1" dirty="0" err="1"/>
              <a:t>zaobići</a:t>
            </a:r>
            <a:r>
              <a:rPr lang="en-US" dirty="0"/>
              <a:t> </a:t>
            </a:r>
            <a:r>
              <a:rPr lang="en-US" dirty="0" err="1"/>
              <a:t>osnove</a:t>
            </a:r>
            <a:r>
              <a:rPr lang="en-US" dirty="0"/>
              <a:t> </a:t>
            </a:r>
            <a:r>
              <a:rPr lang="en-US" dirty="0" err="1"/>
              <a:t>fizike</a:t>
            </a:r>
            <a:r>
              <a:rPr lang="en-US" dirty="0"/>
              <a:t>, </a:t>
            </a:r>
            <a:r>
              <a:rPr lang="en-US" dirty="0" err="1"/>
              <a:t>ali</a:t>
            </a:r>
            <a:r>
              <a:rPr lang="en-US" dirty="0"/>
              <a:t> </a:t>
            </a:r>
            <a:r>
              <a:rPr lang="en-US" dirty="0" err="1"/>
              <a:t>samo</a:t>
            </a:r>
            <a:r>
              <a:rPr lang="en-US" dirty="0"/>
              <a:t> </a:t>
            </a:r>
            <a:r>
              <a:rPr lang="en-US" dirty="0" err="1"/>
              <a:t>zato</a:t>
            </a:r>
            <a:r>
              <a:rPr lang="en-US" dirty="0"/>
              <a:t> </a:t>
            </a:r>
            <a:r>
              <a:rPr lang="en-US" dirty="0" err="1"/>
              <a:t>što</a:t>
            </a:r>
            <a:r>
              <a:rPr lang="en-US" dirty="0"/>
              <a:t> to </a:t>
            </a:r>
            <a:r>
              <a:rPr lang="en-US" dirty="0" err="1"/>
              <a:t>jaaaaako</a:t>
            </a:r>
            <a:r>
              <a:rPr lang="en-US" dirty="0"/>
              <a:t> </a:t>
            </a:r>
            <a:r>
              <a:rPr lang="en-US" dirty="0" err="1"/>
              <a:t>želimo</a:t>
            </a:r>
            <a:r>
              <a:rPr lang="en-US" dirty="0"/>
              <a:t>, to ne </a:t>
            </a:r>
            <a:r>
              <a:rPr lang="en-US" dirty="0" err="1"/>
              <a:t>znači</a:t>
            </a:r>
            <a:r>
              <a:rPr lang="en-US" dirty="0"/>
              <a:t> da je to I </a:t>
            </a:r>
            <a:r>
              <a:rPr lang="en-US" dirty="0" err="1"/>
              <a:t>moguće</a:t>
            </a:r>
            <a:endParaRPr lang="en-US" dirty="0"/>
          </a:p>
          <a:p>
            <a:r>
              <a:rPr lang="en-US" dirty="0" err="1"/>
              <a:t>Različiti</a:t>
            </a:r>
            <a:r>
              <a:rPr lang="en-US" dirty="0"/>
              <a:t> </a:t>
            </a:r>
            <a:r>
              <a:rPr lang="en-US" dirty="0" err="1"/>
              <a:t>ciljevi</a:t>
            </a:r>
            <a:r>
              <a:rPr lang="en-US" dirty="0"/>
              <a:t> </a:t>
            </a:r>
            <a:r>
              <a:rPr lang="en-US" dirty="0" err="1"/>
              <a:t>dizajna</a:t>
            </a:r>
            <a:r>
              <a:rPr lang="en-US" dirty="0"/>
              <a:t> I </a:t>
            </a:r>
            <a:r>
              <a:rPr lang="en-US" dirty="0" err="1"/>
              <a:t>potrebe</a:t>
            </a:r>
            <a:r>
              <a:rPr lang="en-US" dirty="0"/>
              <a:t> </a:t>
            </a:r>
            <a:r>
              <a:rPr lang="en-US" dirty="0" err="1"/>
              <a:t>tržišta</a:t>
            </a:r>
            <a:r>
              <a:rPr lang="en-US" dirty="0"/>
              <a:t> su </a:t>
            </a:r>
            <a:r>
              <a:rPr lang="en-US" dirty="0" err="1"/>
              <a:t>nas</a:t>
            </a:r>
            <a:r>
              <a:rPr lang="en-US" dirty="0"/>
              <a:t> </a:t>
            </a:r>
            <a:r>
              <a:rPr lang="en-US" dirty="0" err="1"/>
              <a:t>doveli</a:t>
            </a:r>
            <a:r>
              <a:rPr lang="en-US" dirty="0"/>
              <a:t> do </a:t>
            </a:r>
            <a:r>
              <a:rPr lang="en-US" dirty="0" err="1"/>
              <a:t>situacije</a:t>
            </a:r>
            <a:r>
              <a:rPr lang="en-US" dirty="0"/>
              <a:t> da </a:t>
            </a:r>
            <a:r>
              <a:rPr lang="en-US" dirty="0" err="1"/>
              <a:t>postoje</a:t>
            </a:r>
            <a:r>
              <a:rPr lang="en-US" dirty="0"/>
              <a:t> </a:t>
            </a:r>
            <a:r>
              <a:rPr lang="en-US" dirty="0" err="1"/>
              <a:t>ranjivosti</a:t>
            </a:r>
            <a:r>
              <a:rPr lang="en-US" dirty="0"/>
              <a:t> </a:t>
            </a:r>
            <a:r>
              <a:rPr lang="en-US" dirty="0" err="1"/>
              <a:t>kao</a:t>
            </a:r>
            <a:r>
              <a:rPr lang="en-US" dirty="0"/>
              <a:t> </a:t>
            </a:r>
            <a:r>
              <a:rPr lang="en-US" dirty="0" err="1"/>
              <a:t>Spectre</a:t>
            </a:r>
            <a:r>
              <a:rPr lang="en-US" dirty="0"/>
              <a:t>, Meltdown I </a:t>
            </a:r>
            <a:r>
              <a:rPr lang="en-US" dirty="0" err="1"/>
              <a:t>RowHammer</a:t>
            </a:r>
            <a:endParaRPr lang="en-US" dirty="0"/>
          </a:p>
          <a:p>
            <a:r>
              <a:rPr lang="en-US" dirty="0" err="1"/>
              <a:t>RowHammer</a:t>
            </a:r>
            <a:r>
              <a:rPr lang="en-US" dirty="0"/>
              <a:t> je </a:t>
            </a:r>
            <a:r>
              <a:rPr lang="en-US" dirty="0" err="1"/>
              <a:t>primjenjiv</a:t>
            </a:r>
            <a:r>
              <a:rPr lang="en-US" dirty="0"/>
              <a:t> </a:t>
            </a:r>
            <a:r>
              <a:rPr lang="en-US" dirty="0" err="1"/>
              <a:t>na</a:t>
            </a:r>
            <a:r>
              <a:rPr lang="en-US" dirty="0"/>
              <a:t> </a:t>
            </a:r>
            <a:r>
              <a:rPr lang="en-US" dirty="0" err="1"/>
              <a:t>sve</a:t>
            </a:r>
            <a:r>
              <a:rPr lang="en-US" dirty="0"/>
              <a:t> </a:t>
            </a:r>
            <a:r>
              <a:rPr lang="en-US" dirty="0" err="1"/>
              <a:t>vrste</a:t>
            </a:r>
            <a:r>
              <a:rPr lang="en-US" dirty="0"/>
              <a:t> </a:t>
            </a:r>
            <a:r>
              <a:rPr lang="en-US" dirty="0" err="1"/>
              <a:t>memorije</a:t>
            </a:r>
            <a:r>
              <a:rPr lang="en-US" dirty="0"/>
              <a:t>, </a:t>
            </a:r>
            <a:r>
              <a:rPr lang="en-US" dirty="0" err="1"/>
              <a:t>poglavito</a:t>
            </a:r>
            <a:r>
              <a:rPr lang="en-US" dirty="0"/>
              <a:t> DDR3+ </a:t>
            </a:r>
            <a:r>
              <a:rPr lang="en-US" dirty="0" err="1"/>
              <a:t>memorije</a:t>
            </a:r>
            <a:endParaRPr lang="en-US" dirty="0"/>
          </a:p>
          <a:p>
            <a:r>
              <a:rPr lang="en-US" dirty="0" err="1"/>
              <a:t>Što</a:t>
            </a:r>
            <a:r>
              <a:rPr lang="en-US" dirty="0"/>
              <a:t> je </a:t>
            </a:r>
            <a:r>
              <a:rPr lang="en-US" dirty="0" err="1"/>
              <a:t>novija</a:t>
            </a:r>
            <a:r>
              <a:rPr lang="en-US" dirty="0"/>
              <a:t> </a:t>
            </a:r>
            <a:r>
              <a:rPr lang="en-US" dirty="0" err="1"/>
              <a:t>memorija</a:t>
            </a:r>
            <a:r>
              <a:rPr lang="en-US" dirty="0"/>
              <a:t>, </a:t>
            </a:r>
            <a:r>
              <a:rPr lang="en-US" dirty="0" err="1"/>
              <a:t>situacija</a:t>
            </a:r>
            <a:r>
              <a:rPr lang="en-US" dirty="0"/>
              <a:t> je </a:t>
            </a:r>
            <a:r>
              <a:rPr lang="en-US" dirty="0" err="1"/>
              <a:t>obično</a:t>
            </a:r>
            <a:r>
              <a:rPr lang="en-US" dirty="0"/>
              <a:t> </a:t>
            </a:r>
            <a:r>
              <a:rPr lang="en-US" dirty="0" err="1"/>
              <a:t>gora</a:t>
            </a:r>
            <a:endParaRPr lang="en-US" dirty="0"/>
          </a:p>
        </p:txBody>
      </p:sp>
    </p:spTree>
    <p:extLst>
      <p:ext uri="{BB962C8B-B14F-4D97-AF65-F5344CB8AC3E}">
        <p14:creationId xmlns:p14="http://schemas.microsoft.com/office/powerpoint/2010/main" val="162535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8FE5-1EBF-48F4-B3DF-59349B9AD492}"/>
              </a:ext>
            </a:extLst>
          </p:cNvPr>
          <p:cNvSpPr>
            <a:spLocks noGrp="1"/>
          </p:cNvSpPr>
          <p:nvPr>
            <p:ph type="title"/>
          </p:nvPr>
        </p:nvSpPr>
        <p:spPr/>
        <p:txBody>
          <a:bodyPr>
            <a:normAutofit/>
          </a:bodyPr>
          <a:lstStyle/>
          <a:p>
            <a:r>
              <a:rPr lang="en-US" sz="3200" dirty="0"/>
              <a:t>Refresh </a:t>
            </a:r>
            <a:r>
              <a:rPr lang="en-US" sz="3200" dirty="0" err="1"/>
              <a:t>problemi</a:t>
            </a:r>
            <a:r>
              <a:rPr lang="en-US" sz="3200" dirty="0"/>
              <a:t> – </a:t>
            </a:r>
            <a:r>
              <a:rPr lang="en-US" sz="3200" dirty="0" err="1"/>
              <a:t>performanse</a:t>
            </a:r>
            <a:r>
              <a:rPr lang="en-US" sz="3200" dirty="0"/>
              <a:t> I </a:t>
            </a:r>
            <a:r>
              <a:rPr lang="en-US" sz="3200" dirty="0" err="1"/>
              <a:t>potrošnja</a:t>
            </a:r>
            <a:r>
              <a:rPr lang="en-US" sz="3200" dirty="0"/>
              <a:t> </a:t>
            </a:r>
            <a:r>
              <a:rPr lang="en-US" sz="3200" dirty="0" err="1"/>
              <a:t>energije</a:t>
            </a:r>
            <a:endParaRPr lang="hr-HR" sz="3200" dirty="0"/>
          </a:p>
        </p:txBody>
      </p:sp>
      <p:pic>
        <p:nvPicPr>
          <p:cNvPr id="4" name="Picture 2">
            <a:extLst>
              <a:ext uri="{FF2B5EF4-FFF2-40B4-BE49-F238E27FC236}">
                <a16:creationId xmlns:a16="http://schemas.microsoft.com/office/drawing/2014/main" id="{EAC61848-2A79-4728-BE78-C03F111F99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1" y="1988819"/>
            <a:ext cx="5233528" cy="40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520DCB61-9607-4408-97AA-24B51ECD16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88818"/>
            <a:ext cx="5221724" cy="40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59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2FB4-BC87-4A02-B77D-496C0FB3B478}"/>
              </a:ext>
            </a:extLst>
          </p:cNvPr>
          <p:cNvSpPr>
            <a:spLocks noGrp="1"/>
          </p:cNvSpPr>
          <p:nvPr>
            <p:ph type="title"/>
          </p:nvPr>
        </p:nvSpPr>
        <p:spPr/>
        <p:txBody>
          <a:bodyPr>
            <a:normAutofit/>
          </a:bodyPr>
          <a:lstStyle/>
          <a:p>
            <a:r>
              <a:rPr lang="en-US" sz="3200" dirty="0" err="1"/>
              <a:t>Sustavi</a:t>
            </a:r>
            <a:r>
              <a:rPr lang="en-US" sz="3200" dirty="0"/>
              <a:t> za </a:t>
            </a:r>
            <a:r>
              <a:rPr lang="en-US" sz="3200" dirty="0" err="1"/>
              <a:t>detekciju</a:t>
            </a:r>
            <a:r>
              <a:rPr lang="en-US" sz="3200" dirty="0"/>
              <a:t>, </a:t>
            </a:r>
            <a:r>
              <a:rPr lang="en-US" sz="3200" dirty="0" err="1"/>
              <a:t>neutralizaciju</a:t>
            </a:r>
            <a:r>
              <a:rPr lang="en-US" sz="3200" dirty="0"/>
              <a:t> I </a:t>
            </a:r>
            <a:r>
              <a:rPr lang="en-US" sz="3200" dirty="0" err="1"/>
              <a:t>eliminaciju</a:t>
            </a:r>
            <a:r>
              <a:rPr lang="en-US" sz="3200" dirty="0"/>
              <a:t> </a:t>
            </a:r>
            <a:r>
              <a:rPr lang="en-US" sz="3200" dirty="0" err="1"/>
              <a:t>RowHamer</a:t>
            </a:r>
            <a:r>
              <a:rPr lang="en-US" sz="3200" dirty="0"/>
              <a:t> </a:t>
            </a:r>
            <a:r>
              <a:rPr lang="en-US" sz="3200" dirty="0" err="1"/>
              <a:t>ranjivosti</a:t>
            </a:r>
            <a:endParaRPr lang="hr-HR" sz="3200" dirty="0"/>
          </a:p>
        </p:txBody>
      </p:sp>
      <p:pic>
        <p:nvPicPr>
          <p:cNvPr id="5" name="Picture 4">
            <a:extLst>
              <a:ext uri="{FF2B5EF4-FFF2-40B4-BE49-F238E27FC236}">
                <a16:creationId xmlns:a16="http://schemas.microsoft.com/office/drawing/2014/main" id="{AC875828-5515-46C2-BD1B-6326CCB3A5C8}"/>
              </a:ext>
            </a:extLst>
          </p:cNvPr>
          <p:cNvPicPr>
            <a:picLocks noChangeAspect="1"/>
          </p:cNvPicPr>
          <p:nvPr/>
        </p:nvPicPr>
        <p:blipFill>
          <a:blip r:embed="rId3"/>
          <a:stretch>
            <a:fillRect/>
          </a:stretch>
        </p:blipFill>
        <p:spPr>
          <a:xfrm>
            <a:off x="1932623" y="1551175"/>
            <a:ext cx="7931468" cy="4780092"/>
          </a:xfrm>
          <a:prstGeom prst="rect">
            <a:avLst/>
          </a:prstGeom>
        </p:spPr>
      </p:pic>
    </p:spTree>
    <p:extLst>
      <p:ext uri="{BB962C8B-B14F-4D97-AF65-F5344CB8AC3E}">
        <p14:creationId xmlns:p14="http://schemas.microsoft.com/office/powerpoint/2010/main" val="87107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E088E-D750-4910-9DAB-D9D5EA8F3880}"/>
              </a:ext>
            </a:extLst>
          </p:cNvPr>
          <p:cNvSpPr>
            <a:spLocks noGrp="1"/>
          </p:cNvSpPr>
          <p:nvPr>
            <p:ph type="title"/>
          </p:nvPr>
        </p:nvSpPr>
        <p:spPr/>
        <p:txBody>
          <a:bodyPr/>
          <a:lstStyle/>
          <a:p>
            <a:r>
              <a:rPr lang="en-US" dirty="0" err="1"/>
              <a:t>Spectre</a:t>
            </a:r>
            <a:r>
              <a:rPr lang="en-US" dirty="0"/>
              <a:t> </a:t>
            </a:r>
            <a:r>
              <a:rPr lang="en-US" dirty="0" err="1"/>
              <a:t>i</a:t>
            </a:r>
            <a:r>
              <a:rPr lang="en-US" dirty="0"/>
              <a:t> Meltdown</a:t>
            </a:r>
            <a:endParaRPr lang="hr-HR" dirty="0"/>
          </a:p>
        </p:txBody>
      </p:sp>
      <p:sp>
        <p:nvSpPr>
          <p:cNvPr id="4" name="Text Placeholder 3">
            <a:extLst>
              <a:ext uri="{FF2B5EF4-FFF2-40B4-BE49-F238E27FC236}">
                <a16:creationId xmlns:a16="http://schemas.microsoft.com/office/drawing/2014/main" id="{EDD6ADA1-D8F2-4D51-B580-95D6AAD62F2E}"/>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166092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5D492-36F6-4195-9565-4E74EAE94B32}"/>
              </a:ext>
            </a:extLst>
          </p:cNvPr>
          <p:cNvSpPr>
            <a:spLocks noGrp="1"/>
          </p:cNvSpPr>
          <p:nvPr>
            <p:ph type="title"/>
          </p:nvPr>
        </p:nvSpPr>
        <p:spPr/>
        <p:txBody>
          <a:bodyPr/>
          <a:lstStyle/>
          <a:p>
            <a:r>
              <a:rPr lang="en-US" dirty="0" err="1"/>
              <a:t>Kakvi</a:t>
            </a:r>
            <a:r>
              <a:rPr lang="en-US" dirty="0"/>
              <a:t> su to </a:t>
            </a:r>
            <a:r>
              <a:rPr lang="en-US" dirty="0" err="1"/>
              <a:t>napadi</a:t>
            </a:r>
            <a:r>
              <a:rPr lang="en-US" dirty="0"/>
              <a:t>?</a:t>
            </a:r>
            <a:endParaRPr lang="hr-HR" dirty="0"/>
          </a:p>
        </p:txBody>
      </p:sp>
      <p:pic>
        <p:nvPicPr>
          <p:cNvPr id="6" name="Picture 4">
            <a:extLst>
              <a:ext uri="{FF2B5EF4-FFF2-40B4-BE49-F238E27FC236}">
                <a16:creationId xmlns:a16="http://schemas.microsoft.com/office/drawing/2014/main" id="{A3968BD4-4734-4EE2-81DB-4263560A6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130" y="1427786"/>
            <a:ext cx="7825740" cy="47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99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7F66FC46-FD47-B04E-A9C2-E3D64A4EB4AF}"/>
              </a:ext>
            </a:extLst>
          </p:cNvPr>
          <p:cNvSpPr>
            <a:spLocks noGrp="1" noChangeArrowheads="1"/>
          </p:cNvSpPr>
          <p:nvPr>
            <p:ph type="title"/>
          </p:nvPr>
        </p:nvSpPr>
        <p:spPr/>
        <p:txBody>
          <a:bodyPr/>
          <a:lstStyle/>
          <a:p>
            <a:r>
              <a:rPr lang="en-US" altLang="en-US" dirty="0">
                <a:ea typeface="ＭＳ Ｐゴシック" panose="020B0600070205080204" pitchFamily="34" charset="-128"/>
              </a:rPr>
              <a:t>Meltdown </a:t>
            </a:r>
            <a:r>
              <a:rPr lang="en-US" altLang="en-US" dirty="0" err="1">
                <a:ea typeface="ＭＳ Ｐゴシック" panose="020B0600070205080204" pitchFamily="34" charset="-128"/>
              </a:rPr>
              <a:t>i</a:t>
            </a:r>
            <a:r>
              <a:rPr lang="en-US" altLang="en-US" dirty="0">
                <a:ea typeface="ＭＳ Ｐゴシック" panose="020B0600070205080204" pitchFamily="34" charset="-128"/>
              </a:rPr>
              <a:t> </a:t>
            </a:r>
            <a:r>
              <a:rPr lang="en-US" altLang="en-US" dirty="0" err="1">
                <a:ea typeface="ＭＳ Ｐゴシック" panose="020B0600070205080204" pitchFamily="34" charset="-128"/>
              </a:rPr>
              <a:t>Spectre</a:t>
            </a:r>
            <a:r>
              <a:rPr lang="en-US" altLang="en-US" dirty="0">
                <a:ea typeface="ＭＳ Ｐゴシック" panose="020B0600070205080204" pitchFamily="34" charset="-128"/>
              </a:rPr>
              <a:t> </a:t>
            </a:r>
            <a:r>
              <a:rPr lang="en-US" altLang="en-US" dirty="0" err="1">
                <a:ea typeface="ＭＳ Ｐゴシック" panose="020B0600070205080204" pitchFamily="34" charset="-128"/>
              </a:rPr>
              <a:t>napadi</a:t>
            </a: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73A9FA4E-36C1-D547-B0E8-1829464A37D2}"/>
              </a:ext>
            </a:extLst>
          </p:cNvPr>
          <p:cNvSpPr>
            <a:spLocks noGrp="1"/>
          </p:cNvSpPr>
          <p:nvPr>
            <p:ph idx="1"/>
          </p:nvPr>
        </p:nvSpPr>
        <p:spPr/>
        <p:txBody>
          <a:bodyPr>
            <a:normAutofit/>
          </a:bodyPr>
          <a:lstStyle/>
          <a:p>
            <a:pPr>
              <a:defRPr/>
            </a:pPr>
            <a:r>
              <a:rPr lang="en-US" dirty="0" err="1"/>
              <a:t>Netko</a:t>
            </a:r>
            <a:r>
              <a:rPr lang="en-US" dirty="0"/>
              <a:t> </a:t>
            </a:r>
            <a:r>
              <a:rPr lang="en-US" dirty="0" err="1"/>
              <a:t>nam</a:t>
            </a:r>
            <a:r>
              <a:rPr lang="en-US" dirty="0"/>
              <a:t> </a:t>
            </a:r>
            <a:r>
              <a:rPr lang="en-US" dirty="0" err="1"/>
              <a:t>može</a:t>
            </a:r>
            <a:r>
              <a:rPr lang="en-US" dirty="0"/>
              <a:t> </a:t>
            </a:r>
            <a:r>
              <a:rPr lang="en-US" dirty="0" err="1"/>
              <a:t>pokrasti</a:t>
            </a:r>
            <a:r>
              <a:rPr lang="en-US" dirty="0"/>
              <a:t> </a:t>
            </a:r>
            <a:r>
              <a:rPr lang="en-US" dirty="0" err="1"/>
              <a:t>tajne</a:t>
            </a:r>
            <a:r>
              <a:rPr lang="en-US" dirty="0"/>
              <a:t> </a:t>
            </a:r>
            <a:r>
              <a:rPr lang="en-US" dirty="0" err="1"/>
              <a:t>podatke</a:t>
            </a:r>
            <a:r>
              <a:rPr lang="en-US" dirty="0"/>
              <a:t> </a:t>
            </a:r>
            <a:r>
              <a:rPr lang="en-US" dirty="0" err="1"/>
              <a:t>sa</a:t>
            </a:r>
            <a:r>
              <a:rPr lang="en-US" dirty="0"/>
              <a:t> </a:t>
            </a:r>
            <a:r>
              <a:rPr lang="en-US" dirty="0" err="1"/>
              <a:t>sustava</a:t>
            </a:r>
            <a:r>
              <a:rPr lang="en-US" dirty="0"/>
              <a:t>, </a:t>
            </a:r>
            <a:r>
              <a:rPr lang="en-US" dirty="0" err="1"/>
              <a:t>iako</a:t>
            </a:r>
            <a:r>
              <a:rPr lang="en-US" dirty="0"/>
              <a:t>:</a:t>
            </a:r>
          </a:p>
          <a:p>
            <a:pPr lvl="1">
              <a:defRPr/>
            </a:pPr>
            <a:r>
              <a:rPr lang="en-US" dirty="0"/>
              <a:t>Program I </a:t>
            </a:r>
            <a:r>
              <a:rPr lang="en-US" dirty="0" err="1"/>
              <a:t>podaci</a:t>
            </a:r>
            <a:r>
              <a:rPr lang="en-US" dirty="0"/>
              <a:t> </a:t>
            </a:r>
            <a:r>
              <a:rPr lang="en-US" dirty="0" err="1"/>
              <a:t>rade</a:t>
            </a:r>
            <a:r>
              <a:rPr lang="en-US" dirty="0"/>
              <a:t> u </a:t>
            </a:r>
            <a:r>
              <a:rPr lang="en-US" dirty="0" err="1"/>
              <a:t>skladu</a:t>
            </a:r>
            <a:r>
              <a:rPr lang="en-US" dirty="0"/>
              <a:t> </a:t>
            </a:r>
            <a:r>
              <a:rPr lang="en-US" dirty="0" err="1"/>
              <a:t>sa</a:t>
            </a:r>
            <a:r>
              <a:rPr lang="en-US" dirty="0"/>
              <a:t> </a:t>
            </a:r>
            <a:r>
              <a:rPr lang="en-US" dirty="0" err="1"/>
              <a:t>pravilima</a:t>
            </a:r>
            <a:endParaRPr lang="en-US" dirty="0"/>
          </a:p>
          <a:p>
            <a:pPr lvl="1">
              <a:defRPr/>
            </a:pPr>
            <a:r>
              <a:rPr lang="en-US" dirty="0" err="1"/>
              <a:t>Hardver</a:t>
            </a:r>
            <a:r>
              <a:rPr lang="en-US" dirty="0"/>
              <a:t> </a:t>
            </a:r>
            <a:r>
              <a:rPr lang="en-US" dirty="0" err="1"/>
              <a:t>radi</a:t>
            </a:r>
            <a:r>
              <a:rPr lang="en-US" dirty="0"/>
              <a:t> </a:t>
            </a:r>
            <a:r>
              <a:rPr lang="en-US" dirty="0" err="1"/>
              <a:t>kako</a:t>
            </a:r>
            <a:r>
              <a:rPr lang="en-US" dirty="0"/>
              <a:t> </a:t>
            </a:r>
            <a:r>
              <a:rPr lang="en-US" dirty="0" err="1"/>
              <a:t>treba</a:t>
            </a:r>
            <a:endParaRPr lang="en-US" dirty="0"/>
          </a:p>
          <a:p>
            <a:pPr lvl="1">
              <a:defRPr/>
            </a:pPr>
            <a:r>
              <a:rPr lang="en-US" dirty="0"/>
              <a:t>Ne </a:t>
            </a:r>
            <a:r>
              <a:rPr lang="en-US" dirty="0" err="1"/>
              <a:t>postoje</a:t>
            </a:r>
            <a:r>
              <a:rPr lang="en-US" dirty="0"/>
              <a:t> </a:t>
            </a:r>
            <a:r>
              <a:rPr lang="en-US" dirty="0" err="1"/>
              <a:t>softverske</a:t>
            </a:r>
            <a:r>
              <a:rPr lang="en-US" dirty="0"/>
              <a:t> </a:t>
            </a:r>
            <a:r>
              <a:rPr lang="en-US" dirty="0" err="1"/>
              <a:t>ranjivosti</a:t>
            </a:r>
            <a:r>
              <a:rPr lang="en-US" dirty="0"/>
              <a:t> </a:t>
            </a:r>
            <a:r>
              <a:rPr lang="en-US" dirty="0" err="1"/>
              <a:t>aplikacije</a:t>
            </a:r>
            <a:r>
              <a:rPr lang="en-US" dirty="0"/>
              <a:t> </a:t>
            </a:r>
            <a:r>
              <a:rPr lang="en-US" dirty="0" err="1"/>
              <a:t>ili</a:t>
            </a:r>
            <a:r>
              <a:rPr lang="en-US" dirty="0"/>
              <a:t> </a:t>
            </a:r>
            <a:r>
              <a:rPr lang="en-US" dirty="0" err="1"/>
              <a:t>operacijskog</a:t>
            </a:r>
            <a:r>
              <a:rPr lang="en-US" dirty="0"/>
              <a:t> </a:t>
            </a:r>
            <a:r>
              <a:rPr lang="en-US" dirty="0" err="1"/>
              <a:t>sustava</a:t>
            </a:r>
            <a:endParaRPr lang="en-US" dirty="0"/>
          </a:p>
        </p:txBody>
      </p:sp>
      <p:sp>
        <p:nvSpPr>
          <p:cNvPr id="126979" name="Slide Number Placeholder 3">
            <a:extLst>
              <a:ext uri="{FF2B5EF4-FFF2-40B4-BE49-F238E27FC236}">
                <a16:creationId xmlns:a16="http://schemas.microsoft.com/office/drawing/2014/main" id="{C289F830-7404-E34C-8992-F93F57D2B483}"/>
              </a:ext>
            </a:extLst>
          </p:cNvPr>
          <p:cNvSpPr>
            <a:spLocks noGrp="1" noChangeArrowheads="1"/>
          </p:cNvSpPr>
          <p:nvPr>
            <p:ph type="sldNum" sz="quarter" idx="4294967295"/>
          </p:nvPr>
        </p:nvSpPr>
        <p:spPr bwMode="auto">
          <a:xfrm>
            <a:off x="10058400" y="631825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600" kern="1200">
                <a:solidFill>
                  <a:srgbClr val="000000"/>
                </a:solidFill>
                <a:latin typeface="Garamond" panose="02020404030301010803" pitchFamily="18"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fontAlgn="base">
              <a:spcBef>
                <a:spcPct val="0"/>
              </a:spcBef>
              <a:spcAft>
                <a:spcPct val="0"/>
              </a:spcAft>
              <a:defRPr/>
            </a:pPr>
            <a:fld id="{0A1A696D-AE0C-9446-A38B-FCAFD25E7DF6}" type="slidenum">
              <a:rPr lang="en-US" altLang="en-US" smtClean="0"/>
              <a:pPr algn="r" fontAlgn="base">
                <a:spcBef>
                  <a:spcPct val="0"/>
                </a:spcBef>
                <a:spcAft>
                  <a:spcPct val="0"/>
                </a:spcAft>
                <a:defRPr/>
              </a:pPr>
              <a:t>15</a:t>
            </a:fld>
            <a:endParaRPr lang="en-US" altLang="en-US" sz="1600">
              <a:solidFill>
                <a:srgbClr val="0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22604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33888BFB-4FFF-ED44-9637-96B84FF6BC81}"/>
              </a:ext>
            </a:extLst>
          </p:cNvPr>
          <p:cNvSpPr>
            <a:spLocks noGrp="1" noChangeArrowheads="1"/>
          </p:cNvSpPr>
          <p:nvPr>
            <p:ph type="title"/>
          </p:nvPr>
        </p:nvSpPr>
        <p:spPr/>
        <p:txBody>
          <a:bodyPr/>
          <a:lstStyle/>
          <a:p>
            <a:r>
              <a:rPr lang="en-US" altLang="en-US" dirty="0">
                <a:ea typeface="ＭＳ Ｐゴシック" panose="020B0600070205080204" pitchFamily="34" charset="-128"/>
              </a:rPr>
              <a:t>Meltdown </a:t>
            </a:r>
            <a:r>
              <a:rPr lang="en-US" altLang="en-US" dirty="0" err="1">
                <a:ea typeface="ＭＳ Ｐゴシック" panose="020B0600070205080204" pitchFamily="34" charset="-128"/>
              </a:rPr>
              <a:t>i</a:t>
            </a:r>
            <a:r>
              <a:rPr lang="en-US" altLang="en-US" dirty="0">
                <a:ea typeface="ＭＳ Ｐゴシック" panose="020B0600070205080204" pitchFamily="34" charset="-128"/>
              </a:rPr>
              <a:t> </a:t>
            </a:r>
            <a:r>
              <a:rPr lang="en-US" altLang="en-US" dirty="0" err="1">
                <a:ea typeface="ＭＳ Ｐゴシック" panose="020B0600070205080204" pitchFamily="34" charset="-128"/>
              </a:rPr>
              <a:t>Spectre</a:t>
            </a: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7F248C10-B17A-A848-B3C0-EC023803F689}"/>
              </a:ext>
            </a:extLst>
          </p:cNvPr>
          <p:cNvSpPr>
            <a:spLocks noGrp="1" noChangeArrowheads="1"/>
          </p:cNvSpPr>
          <p:nvPr>
            <p:ph idx="1"/>
          </p:nvPr>
        </p:nvSpPr>
        <p:spPr/>
        <p:txBody>
          <a:bodyPr>
            <a:noAutofit/>
          </a:bodyPr>
          <a:lstStyle/>
          <a:p>
            <a:r>
              <a:rPr lang="en-US" altLang="en-US" sz="3200" dirty="0" err="1">
                <a:ea typeface="ＭＳ Ｐゴシック" panose="020B0600070205080204" pitchFamily="34" charset="-128"/>
              </a:rPr>
              <a:t>Hardverske</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ranjivosti</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koje</a:t>
            </a:r>
            <a:r>
              <a:rPr lang="en-US" altLang="en-US" sz="3200" dirty="0">
                <a:ea typeface="ＭＳ Ｐゴシック" panose="020B0600070205080204" pitchFamily="34" charset="-128"/>
              </a:rPr>
              <a:t> su </a:t>
            </a:r>
            <a:r>
              <a:rPr lang="en-US" altLang="en-US" sz="3200" dirty="0" err="1">
                <a:ea typeface="ＭＳ Ｐゴシック" panose="020B0600070205080204" pitchFamily="34" charset="-128"/>
              </a:rPr>
              <a:t>prisutne</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na</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manje-više</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svim</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računalnim</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čipovima</a:t>
            </a:r>
            <a:r>
              <a:rPr lang="en-US" altLang="en-US" sz="3200" dirty="0">
                <a:ea typeface="ＭＳ Ｐゴシック" panose="020B0600070205080204" pitchFamily="34" charset="-128"/>
              </a:rPr>
              <a:t> koji su </a:t>
            </a:r>
            <a:r>
              <a:rPr lang="en-US" altLang="en-US" sz="3200" dirty="0" err="1">
                <a:ea typeface="ＭＳ Ｐゴシック" panose="020B0600070205080204" pitchFamily="34" charset="-128"/>
              </a:rPr>
              <a:t>proizvedeni</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unatrag</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dva</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desetljeća</a:t>
            </a:r>
            <a:endParaRPr lang="en-US" altLang="en-US" sz="3200" dirty="0">
              <a:ea typeface="ＭＳ Ｐゴシック" panose="020B0600070205080204" pitchFamily="34" charset="-128"/>
            </a:endParaRPr>
          </a:p>
          <a:p>
            <a:r>
              <a:rPr lang="en-US" altLang="en-US" sz="3200" dirty="0" err="1">
                <a:ea typeface="ＭＳ Ｐゴシック" panose="020B0600070205080204" pitchFamily="34" charset="-128"/>
              </a:rPr>
              <a:t>Iskorištavaju</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spekulativno</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izvršavanje</a:t>
            </a:r>
            <a:endParaRPr lang="en-US" altLang="en-US" sz="3200" dirty="0">
              <a:ea typeface="ＭＳ Ｐゴシック" panose="020B0600070205080204" pitchFamily="34" charset="-128"/>
            </a:endParaRPr>
          </a:p>
          <a:p>
            <a:pPr lvl="1"/>
            <a:r>
              <a:rPr lang="en-US" altLang="en-US" sz="2800" dirty="0">
                <a:ea typeface="ＭＳ Ｐゴシック" panose="020B0600070205080204" pitchFamily="34" charset="-128"/>
              </a:rPr>
              <a:t>Reminder: </a:t>
            </a:r>
            <a:r>
              <a:rPr lang="en-US" altLang="en-US" sz="2800" dirty="0" err="1">
                <a:ea typeface="ＭＳ Ｐゴシック" panose="020B0600070205080204" pitchFamily="34" charset="-128"/>
              </a:rPr>
              <a:t>tehnologija</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koju</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moderni</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procesori</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koriste</a:t>
            </a:r>
            <a:r>
              <a:rPr lang="en-US" altLang="en-US" sz="2800" dirty="0">
                <a:ea typeface="ＭＳ Ｐゴシック" panose="020B0600070205080204" pitchFamily="34" charset="-128"/>
              </a:rPr>
              <a:t> za </a:t>
            </a:r>
            <a:r>
              <a:rPr lang="en-US" altLang="en-US" sz="2800" dirty="0" err="1">
                <a:ea typeface="ＭＳ Ｐゴシック" panose="020B0600070205080204" pitchFamily="34" charset="-128"/>
              </a:rPr>
              <a:t>dostizanje</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boljih</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performansi</a:t>
            </a:r>
            <a:endParaRPr lang="en-US" altLang="en-US" sz="2800" dirty="0">
              <a:ea typeface="ＭＳ Ｐゴシック" panose="020B0600070205080204" pitchFamily="34" charset="-128"/>
            </a:endParaRPr>
          </a:p>
          <a:p>
            <a:pPr lvl="1"/>
            <a:r>
              <a:rPr lang="en-US" altLang="en-US" sz="2800" dirty="0" err="1">
                <a:ea typeface="ＭＳ Ｐゴシック" panose="020B0600070205080204" pitchFamily="34" charset="-128"/>
              </a:rPr>
              <a:t>Izvršava</a:t>
            </a:r>
            <a:r>
              <a:rPr lang="en-US" altLang="en-US" sz="2800" dirty="0">
                <a:ea typeface="ＭＳ Ｐゴシック" panose="020B0600070205080204" pitchFamily="34" charset="-128"/>
              </a:rPr>
              <a:t> se </a:t>
            </a:r>
            <a:r>
              <a:rPr lang="en-US" altLang="en-US" sz="2800" dirty="0" err="1">
                <a:ea typeface="ＭＳ Ｐゴシック" panose="020B0600070205080204" pitchFamily="34" charset="-128"/>
              </a:rPr>
              <a:t>dio</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koda</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prije</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nego</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što</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znamo</a:t>
            </a:r>
            <a:r>
              <a:rPr lang="en-US" altLang="en-US" sz="2800" dirty="0">
                <a:ea typeface="ＭＳ Ｐゴシック" panose="020B0600070205080204" pitchFamily="34" charset="-128"/>
              </a:rPr>
              <a:t> da li je to </a:t>
            </a:r>
            <a:r>
              <a:rPr lang="en-US" altLang="en-US" sz="2800" dirty="0" err="1">
                <a:ea typeface="ＭＳ Ｐゴシック" panose="020B0600070205080204" pitchFamily="34" charset="-128"/>
              </a:rPr>
              <a:t>potrebno</a:t>
            </a:r>
            <a:endParaRPr lang="en-US" altLang="en-US" sz="2800" dirty="0">
              <a:ea typeface="ＭＳ Ｐゴシック" panose="020B0600070205080204" pitchFamily="34" charset="-128"/>
            </a:endParaRPr>
          </a:p>
          <a:p>
            <a:pPr lvl="2"/>
            <a:r>
              <a:rPr lang="en-US" altLang="en-US" sz="2400" dirty="0">
                <a:ea typeface="ＭＳ Ｐゴシック" panose="020B0600070205080204" pitchFamily="34" charset="-128"/>
              </a:rPr>
              <a:t>I </a:t>
            </a:r>
            <a:r>
              <a:rPr lang="en-US" altLang="en-US" sz="2400" dirty="0" err="1">
                <a:ea typeface="ＭＳ Ｐゴシック" panose="020B0600070205080204" pitchFamily="34" charset="-128"/>
              </a:rPr>
              <a:t>sami</a:t>
            </a:r>
            <a:r>
              <a:rPr lang="en-US" altLang="en-US" sz="2400" dirty="0">
                <a:ea typeface="ＭＳ Ｐゴシック" panose="020B0600070205080204" pitchFamily="34" charset="-128"/>
              </a:rPr>
              <a:t> to </a:t>
            </a:r>
            <a:r>
              <a:rPr lang="en-US" altLang="en-US" sz="2400" dirty="0" err="1">
                <a:ea typeface="ＭＳ Ｐゴシック" panose="020B0600070205080204" pitchFamily="34" charset="-128"/>
              </a:rPr>
              <a:t>radimo</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vrlo</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često</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jer</a:t>
            </a:r>
            <a:r>
              <a:rPr lang="en-US" altLang="en-US" sz="2400" dirty="0">
                <a:ea typeface="ＭＳ Ｐゴシック" panose="020B0600070205080204" pitchFamily="34" charset="-128"/>
              </a:rPr>
              <a:t> to </a:t>
            </a:r>
            <a:r>
              <a:rPr lang="en-US" altLang="en-US" sz="2400" dirty="0" err="1">
                <a:ea typeface="ＭＳ Ｐゴシック" panose="020B0600070205080204" pitchFamily="34" charset="-128"/>
              </a:rPr>
              <a:t>štedi</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vrijeme</a:t>
            </a:r>
            <a:endParaRPr lang="en-US" altLang="en-US" sz="2400" dirty="0">
              <a:ea typeface="ＭＳ Ｐゴシック" panose="020B0600070205080204" pitchFamily="34" charset="-128"/>
            </a:endParaRPr>
          </a:p>
          <a:p>
            <a:pPr lvl="2"/>
            <a:r>
              <a:rPr lang="en-US" altLang="en-US" sz="2400" dirty="0">
                <a:ea typeface="ＭＳ Ｐゴシック" panose="020B0600070205080204" pitchFamily="34" charset="-128"/>
              </a:rPr>
              <a:t>I </a:t>
            </a:r>
            <a:r>
              <a:rPr lang="en-US" altLang="en-US" sz="2400" dirty="0" err="1">
                <a:ea typeface="ＭＳ Ｐゴシック" panose="020B0600070205080204" pitchFamily="34" charset="-128"/>
              </a:rPr>
              <a:t>procesori</a:t>
            </a:r>
            <a:r>
              <a:rPr lang="en-US" altLang="en-US" sz="2400" dirty="0">
                <a:ea typeface="ＭＳ Ｐゴシック" panose="020B0600070205080204" pitchFamily="34" charset="-128"/>
              </a:rPr>
              <a:t> to </a:t>
            </a:r>
            <a:r>
              <a:rPr lang="en-US" altLang="en-US" sz="2400" dirty="0" err="1">
                <a:ea typeface="ＭＳ Ｐゴシック" panose="020B0600070205080204" pitchFamily="34" charset="-128"/>
              </a:rPr>
              <a:t>rade</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iz</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istog</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razloga</a:t>
            </a:r>
            <a:endParaRPr lang="en-US" altLang="en-US" sz="2400" dirty="0">
              <a:ea typeface="ＭＳ Ｐゴシック" panose="020B0600070205080204" pitchFamily="34" charset="-128"/>
            </a:endParaRPr>
          </a:p>
        </p:txBody>
      </p:sp>
      <p:sp>
        <p:nvSpPr>
          <p:cNvPr id="128003" name="Slide Number Placeholder 3">
            <a:extLst>
              <a:ext uri="{FF2B5EF4-FFF2-40B4-BE49-F238E27FC236}">
                <a16:creationId xmlns:a16="http://schemas.microsoft.com/office/drawing/2014/main" id="{B1839731-F901-7149-9261-555BDDF10FA8}"/>
              </a:ext>
            </a:extLst>
          </p:cNvPr>
          <p:cNvSpPr>
            <a:spLocks noGrp="1" noChangeArrowheads="1"/>
          </p:cNvSpPr>
          <p:nvPr>
            <p:ph type="sldNum" sz="quarter" idx="4294967295"/>
          </p:nvPr>
        </p:nvSpPr>
        <p:spPr bwMode="auto">
          <a:xfrm>
            <a:off x="10058400" y="631825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600" kern="1200">
                <a:solidFill>
                  <a:srgbClr val="000000"/>
                </a:solidFill>
                <a:latin typeface="Garamond" panose="02020404030301010803" pitchFamily="18"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fontAlgn="base">
              <a:spcBef>
                <a:spcPct val="0"/>
              </a:spcBef>
              <a:spcAft>
                <a:spcPct val="0"/>
              </a:spcAft>
              <a:defRPr/>
            </a:pPr>
            <a:fld id="{0A1A696D-AE0C-9446-A38B-FCAFD25E7DF6}" type="slidenum">
              <a:rPr lang="en-US" altLang="en-US" smtClean="0"/>
              <a:pPr algn="r" fontAlgn="base">
                <a:spcBef>
                  <a:spcPct val="0"/>
                </a:spcBef>
                <a:spcAft>
                  <a:spcPct val="0"/>
                </a:spcAft>
                <a:defRPr/>
              </a:pPr>
              <a:t>16</a:t>
            </a:fld>
            <a:endParaRPr lang="en-US" altLang="en-US" sz="1600">
              <a:solidFill>
                <a:srgbClr val="0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47641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D2450F35-1375-2B47-B6E1-BBEE40C7F0DC}"/>
              </a:ext>
            </a:extLst>
          </p:cNvPr>
          <p:cNvSpPr>
            <a:spLocks noGrp="1" noChangeArrowheads="1"/>
          </p:cNvSpPr>
          <p:nvPr>
            <p:ph type="title"/>
          </p:nvPr>
        </p:nvSpPr>
        <p:spPr/>
        <p:txBody>
          <a:bodyPr/>
          <a:lstStyle/>
          <a:p>
            <a:r>
              <a:rPr lang="en-US" altLang="en-US" dirty="0" err="1">
                <a:ea typeface="ＭＳ Ｐゴシック" panose="020B0600070205080204" pitchFamily="34" charset="-128"/>
              </a:rPr>
              <a:t>Spekulativno</a:t>
            </a:r>
            <a:r>
              <a:rPr lang="en-US" altLang="en-US" dirty="0">
                <a:ea typeface="ＭＳ Ｐゴシック" panose="020B0600070205080204" pitchFamily="34" charset="-128"/>
              </a:rPr>
              <a:t> </a:t>
            </a:r>
            <a:r>
              <a:rPr lang="en-US" altLang="en-US" dirty="0" err="1">
                <a:ea typeface="ＭＳ Ｐゴシック" panose="020B0600070205080204" pitchFamily="34" charset="-128"/>
              </a:rPr>
              <a:t>izvršavanje</a:t>
            </a: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133862E2-F860-B84F-9DD7-9DBB9E0D4F0E}"/>
              </a:ext>
            </a:extLst>
          </p:cNvPr>
          <p:cNvSpPr>
            <a:spLocks noGrp="1"/>
          </p:cNvSpPr>
          <p:nvPr>
            <p:ph idx="1"/>
          </p:nvPr>
        </p:nvSpPr>
        <p:spPr>
          <a:xfrm>
            <a:off x="838200" y="1825625"/>
            <a:ext cx="10515600" cy="3295015"/>
          </a:xfrm>
        </p:spPr>
        <p:txBody>
          <a:bodyPr>
            <a:normAutofit fontScale="77500" lnSpcReduction="20000"/>
          </a:bodyPr>
          <a:lstStyle/>
          <a:p>
            <a:pPr>
              <a:defRPr/>
            </a:pPr>
            <a:r>
              <a:rPr lang="en-US" dirty="0" err="1"/>
              <a:t>Razmatrajmo</a:t>
            </a:r>
            <a:r>
              <a:rPr lang="en-US" dirty="0"/>
              <a:t> </a:t>
            </a:r>
            <a:r>
              <a:rPr lang="en-US" dirty="0" err="1"/>
              <a:t>ovaj</a:t>
            </a:r>
            <a:r>
              <a:rPr lang="en-US" dirty="0"/>
              <a:t> </a:t>
            </a:r>
            <a:r>
              <a:rPr lang="en-US" dirty="0" err="1"/>
              <a:t>kod</a:t>
            </a:r>
            <a:endParaRPr lang="en-US" dirty="0"/>
          </a:p>
          <a:p>
            <a:pPr>
              <a:defRPr/>
            </a:pPr>
            <a:endParaRPr lang="en-US" dirty="0"/>
          </a:p>
          <a:p>
            <a:pPr marL="0" indent="0">
              <a:buNone/>
              <a:defRPr/>
            </a:pPr>
            <a:r>
              <a:rPr lang="en-US" dirty="0">
                <a:latin typeface="Consolas" panose="020B0609020204030204" pitchFamily="49" charset="0"/>
                <a:cs typeface="Consolas" panose="020B0609020204030204" pitchFamily="49" charset="0"/>
              </a:rPr>
              <a:t>if (account-balance &lt;= 0) { </a:t>
            </a:r>
          </a:p>
          <a:p>
            <a:pPr marL="0" indent="0">
              <a:buNone/>
              <a:defRPr/>
            </a:pPr>
            <a:r>
              <a:rPr lang="en-US" dirty="0">
                <a:latin typeface="Consolas" panose="020B0609020204030204" pitchFamily="49" charset="0"/>
                <a:cs typeface="Consolas" panose="020B0609020204030204" pitchFamily="49" charset="0"/>
              </a:rPr>
              <a:t>    // do something</a:t>
            </a:r>
          </a:p>
          <a:p>
            <a:pPr marL="0" indent="0">
              <a:buNone/>
              <a:defRPr/>
            </a:pPr>
            <a:r>
              <a:rPr lang="en-US" dirty="0">
                <a:latin typeface="Consolas" panose="020B0609020204030204" pitchFamily="49" charset="0"/>
                <a:cs typeface="Consolas" panose="020B0609020204030204" pitchFamily="49" charset="0"/>
              </a:rPr>
              <a:t>} else if (account-balance &lt; 1M) {</a:t>
            </a:r>
          </a:p>
          <a:p>
            <a:pPr marL="0" indent="0">
              <a:buNone/>
              <a:defRPr/>
            </a:pPr>
            <a:r>
              <a:rPr lang="en-US" dirty="0">
                <a:latin typeface="Consolas" panose="020B0609020204030204" pitchFamily="49" charset="0"/>
                <a:cs typeface="Consolas" panose="020B0609020204030204" pitchFamily="49" charset="0"/>
              </a:rPr>
              <a:t>    // do something else</a:t>
            </a:r>
          </a:p>
          <a:p>
            <a:pPr marL="0" indent="0">
              <a:buNone/>
              <a:defRPr/>
            </a:pPr>
            <a:r>
              <a:rPr lang="en-US" dirty="0">
                <a:latin typeface="Consolas" panose="020B0609020204030204" pitchFamily="49" charset="0"/>
                <a:cs typeface="Consolas" panose="020B0609020204030204" pitchFamily="49" charset="0"/>
              </a:rPr>
              <a:t>} else {</a:t>
            </a:r>
          </a:p>
          <a:p>
            <a:pPr marL="0" indent="0">
              <a:buNone/>
              <a:defRPr/>
            </a:pPr>
            <a:r>
              <a:rPr lang="en-US" dirty="0">
                <a:latin typeface="Consolas" panose="020B0609020204030204" pitchFamily="49" charset="0"/>
                <a:cs typeface="Consolas" panose="020B0609020204030204" pitchFamily="49" charset="0"/>
              </a:rPr>
              <a:t>    // do something else</a:t>
            </a:r>
          </a:p>
          <a:p>
            <a:pPr marL="0" indent="0">
              <a:buNone/>
              <a:defRPr/>
            </a:pPr>
            <a:r>
              <a:rPr lang="en-US" dirty="0">
                <a:latin typeface="Consolas" panose="020B0609020204030204" pitchFamily="49" charset="0"/>
                <a:cs typeface="Consolas" panose="020B0609020204030204" pitchFamily="49" charset="0"/>
              </a:rPr>
              <a:t>}</a:t>
            </a:r>
          </a:p>
        </p:txBody>
      </p:sp>
      <p:sp>
        <p:nvSpPr>
          <p:cNvPr id="129027" name="Slide Number Placeholder 3">
            <a:extLst>
              <a:ext uri="{FF2B5EF4-FFF2-40B4-BE49-F238E27FC236}">
                <a16:creationId xmlns:a16="http://schemas.microsoft.com/office/drawing/2014/main" id="{3DC8870A-D3F0-C24A-8CC5-51DD19596C65}"/>
              </a:ext>
            </a:extLst>
          </p:cNvPr>
          <p:cNvSpPr>
            <a:spLocks noGrp="1" noChangeArrowheads="1"/>
          </p:cNvSpPr>
          <p:nvPr>
            <p:ph type="sldNum" sz="quarter" idx="4294967295"/>
          </p:nvPr>
        </p:nvSpPr>
        <p:spPr bwMode="auto">
          <a:xfrm>
            <a:off x="10058400" y="631825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600" kern="1200">
                <a:solidFill>
                  <a:srgbClr val="000000"/>
                </a:solidFill>
                <a:latin typeface="Garamond" panose="02020404030301010803" pitchFamily="18"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fontAlgn="base">
              <a:spcBef>
                <a:spcPct val="0"/>
              </a:spcBef>
              <a:spcAft>
                <a:spcPct val="0"/>
              </a:spcAft>
              <a:defRPr/>
            </a:pPr>
            <a:fld id="{0A1A696D-AE0C-9446-A38B-FCAFD25E7DF6}" type="slidenum">
              <a:rPr lang="en-US" altLang="en-US" smtClean="0"/>
              <a:pPr algn="r" fontAlgn="base">
                <a:spcBef>
                  <a:spcPct val="0"/>
                </a:spcBef>
                <a:spcAft>
                  <a:spcPct val="0"/>
                </a:spcAft>
                <a:defRPr/>
              </a:pPr>
              <a:t>17</a:t>
            </a:fld>
            <a:endParaRPr lang="en-US" altLang="en-US" sz="1600">
              <a:solidFill>
                <a:srgbClr val="000000"/>
              </a:solidFill>
              <a:latin typeface="Garamond" panose="02020404030301010803" pitchFamily="18" charset="0"/>
              <a:cs typeface="Arial" panose="020B0604020202020204" pitchFamily="34" charset="0"/>
            </a:endParaRPr>
          </a:p>
        </p:txBody>
      </p:sp>
      <p:sp>
        <p:nvSpPr>
          <p:cNvPr id="5" name="TextBox 4">
            <a:extLst>
              <a:ext uri="{FF2B5EF4-FFF2-40B4-BE49-F238E27FC236}">
                <a16:creationId xmlns:a16="http://schemas.microsoft.com/office/drawing/2014/main" id="{8F097FAA-075E-C64B-A9AF-EE1D7524DE85}"/>
              </a:ext>
            </a:extLst>
          </p:cNvPr>
          <p:cNvSpPr txBox="1">
            <a:spLocks noChangeArrowheads="1"/>
          </p:cNvSpPr>
          <p:nvPr/>
        </p:nvSpPr>
        <p:spPr bwMode="auto">
          <a:xfrm>
            <a:off x="1842293" y="5095876"/>
            <a:ext cx="81740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US" altLang="en-US" dirty="0" err="1">
                <a:solidFill>
                  <a:srgbClr val="0432FF"/>
                </a:solidFill>
              </a:rPr>
              <a:t>Pogađa</a:t>
            </a:r>
            <a:r>
              <a:rPr lang="en-US" altLang="en-US" dirty="0">
                <a:solidFill>
                  <a:srgbClr val="0432FF"/>
                </a:solidFill>
              </a:rPr>
              <a:t> se koji </a:t>
            </a:r>
            <a:r>
              <a:rPr lang="en-US" altLang="en-US" dirty="0" err="1">
                <a:solidFill>
                  <a:srgbClr val="0432FF"/>
                </a:solidFill>
              </a:rPr>
              <a:t>kod</a:t>
            </a:r>
            <a:r>
              <a:rPr lang="en-US" altLang="en-US" dirty="0">
                <a:solidFill>
                  <a:srgbClr val="0432FF"/>
                </a:solidFill>
              </a:rPr>
              <a:t> </a:t>
            </a:r>
            <a:r>
              <a:rPr lang="en-US" altLang="en-US" dirty="0" err="1">
                <a:solidFill>
                  <a:srgbClr val="0432FF"/>
                </a:solidFill>
              </a:rPr>
              <a:t>će</a:t>
            </a:r>
            <a:r>
              <a:rPr lang="en-US" altLang="en-US" dirty="0">
                <a:solidFill>
                  <a:srgbClr val="0432FF"/>
                </a:solidFill>
              </a:rPr>
              <a:t> </a:t>
            </a:r>
            <a:r>
              <a:rPr lang="en-US" altLang="en-US" dirty="0" err="1">
                <a:solidFill>
                  <a:srgbClr val="0432FF"/>
                </a:solidFill>
              </a:rPr>
              <a:t>biti</a:t>
            </a:r>
            <a:r>
              <a:rPr lang="en-US" altLang="en-US" dirty="0">
                <a:solidFill>
                  <a:srgbClr val="0432FF"/>
                </a:solidFill>
              </a:rPr>
              <a:t> </a:t>
            </a:r>
            <a:r>
              <a:rPr lang="en-US" altLang="en-US" dirty="0" err="1">
                <a:solidFill>
                  <a:srgbClr val="0432FF"/>
                </a:solidFill>
              </a:rPr>
              <a:t>izvršen</a:t>
            </a:r>
            <a:r>
              <a:rPr lang="en-US" altLang="en-US" dirty="0">
                <a:solidFill>
                  <a:srgbClr val="0432FF"/>
                </a:solidFill>
              </a:rPr>
              <a:t> I </a:t>
            </a:r>
            <a:r>
              <a:rPr lang="en-US" altLang="en-US" dirty="0" err="1">
                <a:solidFill>
                  <a:srgbClr val="0432FF"/>
                </a:solidFill>
              </a:rPr>
              <a:t>izvršava</a:t>
            </a:r>
            <a:r>
              <a:rPr lang="en-US" altLang="en-US" dirty="0">
                <a:solidFill>
                  <a:srgbClr val="0432FF"/>
                </a:solidFill>
              </a:rPr>
              <a:t> se</a:t>
            </a:r>
          </a:p>
          <a:p>
            <a:pPr fontAlgn="base">
              <a:spcBef>
                <a:spcPct val="0"/>
              </a:spcBef>
              <a:spcAft>
                <a:spcPct val="0"/>
              </a:spcAft>
              <a:defRPr/>
            </a:pPr>
            <a:r>
              <a:rPr lang="en-US" altLang="en-US" dirty="0"/>
              <a:t>- </a:t>
            </a:r>
            <a:r>
              <a:rPr lang="en-US" altLang="en-US" dirty="0" err="1"/>
              <a:t>Poboljšanje</a:t>
            </a:r>
            <a:r>
              <a:rPr lang="en-US" altLang="en-US" dirty="0"/>
              <a:t> </a:t>
            </a:r>
            <a:r>
              <a:rPr lang="en-US" altLang="en-US" dirty="0" err="1"/>
              <a:t>performansi</a:t>
            </a:r>
            <a:r>
              <a:rPr lang="en-US" altLang="en-US" dirty="0"/>
              <a:t>, </a:t>
            </a:r>
            <a:r>
              <a:rPr lang="en-US" altLang="en-US" dirty="0" err="1"/>
              <a:t>zato</a:t>
            </a:r>
            <a:r>
              <a:rPr lang="en-US" altLang="en-US" dirty="0"/>
              <a:t> </a:t>
            </a:r>
            <a:r>
              <a:rPr lang="en-US" altLang="en-US" dirty="0" err="1"/>
              <a:t>što</a:t>
            </a:r>
            <a:r>
              <a:rPr lang="en-US" altLang="en-US" dirty="0"/>
              <a:t> </a:t>
            </a:r>
            <a:r>
              <a:rPr lang="en-US" altLang="en-US" dirty="0" err="1"/>
              <a:t>treba</a:t>
            </a:r>
            <a:r>
              <a:rPr lang="en-US" altLang="en-US" dirty="0"/>
              <a:t> </a:t>
            </a:r>
            <a:r>
              <a:rPr lang="en-US" altLang="en-US" dirty="0" err="1"/>
              <a:t>puno</a:t>
            </a:r>
            <a:r>
              <a:rPr lang="en-US" altLang="en-US" dirty="0"/>
              <a:t> </a:t>
            </a:r>
            <a:r>
              <a:rPr lang="en-US" altLang="en-US" dirty="0" err="1"/>
              <a:t>vremena</a:t>
            </a:r>
            <a:r>
              <a:rPr lang="en-US" altLang="en-US" dirty="0"/>
              <a:t> za </a:t>
            </a:r>
            <a:r>
              <a:rPr lang="en-US" altLang="en-US" dirty="0" err="1"/>
              <a:t>pristup</a:t>
            </a:r>
            <a:r>
              <a:rPr lang="en-US" altLang="en-US" dirty="0"/>
              <a:t> </a:t>
            </a:r>
            <a:r>
              <a:rPr lang="en-US" altLang="en-US" dirty="0" err="1"/>
              <a:t>memoriji</a:t>
            </a:r>
            <a:endParaRPr lang="en-US" altLang="en-US" dirty="0"/>
          </a:p>
          <a:p>
            <a:pPr fontAlgn="base">
              <a:spcBef>
                <a:spcPct val="0"/>
              </a:spcBef>
              <a:spcAft>
                <a:spcPct val="0"/>
              </a:spcAft>
              <a:defRPr/>
            </a:pPr>
            <a:endParaRPr lang="en-US" altLang="en-US" dirty="0">
              <a:solidFill>
                <a:srgbClr val="000000"/>
              </a:solidFill>
            </a:endParaRPr>
          </a:p>
          <a:p>
            <a:pPr fontAlgn="base">
              <a:spcBef>
                <a:spcPct val="0"/>
              </a:spcBef>
              <a:spcAft>
                <a:spcPct val="0"/>
              </a:spcAft>
              <a:defRPr/>
            </a:pPr>
            <a:r>
              <a:rPr lang="en-US" altLang="en-US" dirty="0" err="1">
                <a:solidFill>
                  <a:srgbClr val="0432FF"/>
                </a:solidFill>
              </a:rPr>
              <a:t>Ako</a:t>
            </a:r>
            <a:r>
              <a:rPr lang="en-US" altLang="en-US" dirty="0">
                <a:solidFill>
                  <a:srgbClr val="0432FF"/>
                </a:solidFill>
              </a:rPr>
              <a:t> je </a:t>
            </a:r>
            <a:r>
              <a:rPr lang="en-US" altLang="en-US" dirty="0" err="1">
                <a:solidFill>
                  <a:srgbClr val="0432FF"/>
                </a:solidFill>
              </a:rPr>
              <a:t>pogađanje</a:t>
            </a:r>
            <a:r>
              <a:rPr lang="en-US" altLang="en-US" dirty="0">
                <a:solidFill>
                  <a:srgbClr val="0432FF"/>
                </a:solidFill>
              </a:rPr>
              <a:t> </a:t>
            </a:r>
            <a:r>
              <a:rPr lang="en-US" altLang="en-US" dirty="0" err="1">
                <a:solidFill>
                  <a:srgbClr val="0432FF"/>
                </a:solidFill>
              </a:rPr>
              <a:t>pogrešno</a:t>
            </a:r>
            <a:r>
              <a:rPr lang="en-US" altLang="en-US" dirty="0">
                <a:solidFill>
                  <a:srgbClr val="0432FF"/>
                </a:solidFill>
              </a:rPr>
              <a:t>, </a:t>
            </a:r>
            <a:r>
              <a:rPr lang="en-US" altLang="en-US" dirty="0" err="1">
                <a:solidFill>
                  <a:srgbClr val="0432FF"/>
                </a:solidFill>
              </a:rPr>
              <a:t>brišu</a:t>
            </a:r>
            <a:r>
              <a:rPr lang="en-US" altLang="en-US" dirty="0">
                <a:solidFill>
                  <a:srgbClr val="0432FF"/>
                </a:solidFill>
              </a:rPr>
              <a:t> se </a:t>
            </a:r>
            <a:r>
              <a:rPr lang="en-US" altLang="en-US" dirty="0" err="1">
                <a:solidFill>
                  <a:srgbClr val="0432FF"/>
                </a:solidFill>
              </a:rPr>
              <a:t>krive</a:t>
            </a:r>
            <a:r>
              <a:rPr lang="en-US" altLang="en-US" dirty="0">
                <a:solidFill>
                  <a:srgbClr val="0432FF"/>
                </a:solidFill>
              </a:rPr>
              <a:t> </a:t>
            </a:r>
            <a:r>
              <a:rPr lang="en-US" altLang="en-US" dirty="0" err="1">
                <a:solidFill>
                  <a:srgbClr val="0432FF"/>
                </a:solidFill>
              </a:rPr>
              <a:t>instrukcije</a:t>
            </a:r>
            <a:r>
              <a:rPr lang="en-US" altLang="en-US" dirty="0">
                <a:solidFill>
                  <a:srgbClr val="0432FF"/>
                </a:solidFill>
              </a:rPr>
              <a:t> I </a:t>
            </a:r>
            <a:r>
              <a:rPr lang="en-US" altLang="en-US" dirty="0" err="1">
                <a:solidFill>
                  <a:srgbClr val="0432FF"/>
                </a:solidFill>
              </a:rPr>
              <a:t>izvršava</a:t>
            </a:r>
            <a:r>
              <a:rPr lang="en-US" altLang="en-US" dirty="0">
                <a:solidFill>
                  <a:srgbClr val="0432FF"/>
                </a:solidFill>
              </a:rPr>
              <a:t> </a:t>
            </a:r>
            <a:r>
              <a:rPr lang="en-US" altLang="en-US" dirty="0" err="1">
                <a:solidFill>
                  <a:srgbClr val="0432FF"/>
                </a:solidFill>
              </a:rPr>
              <a:t>ispravan</a:t>
            </a:r>
            <a:r>
              <a:rPr lang="en-US" altLang="en-US" dirty="0">
                <a:solidFill>
                  <a:srgbClr val="0432FF"/>
                </a:solidFill>
              </a:rPr>
              <a:t> </a:t>
            </a:r>
            <a:r>
              <a:rPr lang="en-US" altLang="en-US" dirty="0" err="1">
                <a:solidFill>
                  <a:srgbClr val="0432FF"/>
                </a:solidFill>
              </a:rPr>
              <a:t>kod</a:t>
            </a:r>
            <a:r>
              <a:rPr lang="en-US" altLang="en-US" dirty="0">
                <a:solidFill>
                  <a:srgbClr val="0432FF"/>
                </a:solidFill>
              </a:rPr>
              <a:t> </a:t>
            </a:r>
          </a:p>
          <a:p>
            <a:pPr fontAlgn="base">
              <a:spcBef>
                <a:spcPct val="0"/>
              </a:spcBef>
              <a:spcAft>
                <a:spcPct val="0"/>
              </a:spcAft>
              <a:defRPr/>
            </a:pPr>
            <a:endParaRPr lang="en-US" altLang="en-US" dirty="0">
              <a:solidFill>
                <a:srgbClr val="000000"/>
              </a:solidFill>
            </a:endParaRPr>
          </a:p>
        </p:txBody>
      </p:sp>
    </p:spTree>
    <p:extLst>
      <p:ext uri="{BB962C8B-B14F-4D97-AF65-F5344CB8AC3E}">
        <p14:creationId xmlns:p14="http://schemas.microsoft.com/office/powerpoint/2010/main" val="1231345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5F8502AA-86D4-2F47-91F6-ECB13E04C4E3}"/>
              </a:ext>
            </a:extLst>
          </p:cNvPr>
          <p:cNvSpPr>
            <a:spLocks noGrp="1" noChangeArrowheads="1"/>
          </p:cNvSpPr>
          <p:nvPr>
            <p:ph type="title"/>
          </p:nvPr>
        </p:nvSpPr>
        <p:spPr/>
        <p:txBody>
          <a:bodyPr/>
          <a:lstStyle/>
          <a:p>
            <a:r>
              <a:rPr lang="en-US" altLang="en-US" sz="3600" dirty="0">
                <a:ea typeface="ＭＳ Ｐゴシック" panose="020B0600070205080204" pitchFamily="34" charset="-128"/>
              </a:rPr>
              <a:t>Korisnik ne </a:t>
            </a:r>
            <a:r>
              <a:rPr lang="en-US" altLang="en-US" sz="3600" dirty="0" err="1">
                <a:ea typeface="ＭＳ Ｐゴシック" panose="020B0600070205080204" pitchFamily="34" charset="-128"/>
              </a:rPr>
              <a:t>vidi</a:t>
            </a:r>
            <a:r>
              <a:rPr lang="en-US" altLang="en-US" sz="3600" dirty="0">
                <a:ea typeface="ＭＳ Ｐゴシック" panose="020B0600070205080204" pitchFamily="34" charset="-128"/>
              </a:rPr>
              <a:t> </a:t>
            </a:r>
            <a:r>
              <a:rPr lang="en-US" altLang="en-US" sz="3600" dirty="0" err="1">
                <a:ea typeface="ＭＳ Ｐゴシック" panose="020B0600070205080204" pitchFamily="34" charset="-128"/>
              </a:rPr>
              <a:t>spekulativno</a:t>
            </a:r>
            <a:r>
              <a:rPr lang="en-US" altLang="en-US" sz="3600" dirty="0">
                <a:ea typeface="ＭＳ Ｐゴシック" panose="020B0600070205080204" pitchFamily="34" charset="-128"/>
              </a:rPr>
              <a:t> </a:t>
            </a:r>
            <a:r>
              <a:rPr lang="en-US" altLang="en-US" sz="3600" dirty="0" err="1">
                <a:ea typeface="ＭＳ Ｐゴシック" panose="020B0600070205080204" pitchFamily="34" charset="-128"/>
              </a:rPr>
              <a:t>izvršavanje</a:t>
            </a:r>
            <a:endParaRPr lang="en-US" altLang="en-US" sz="3600" dirty="0">
              <a:ea typeface="ＭＳ Ｐゴシック" panose="020B0600070205080204" pitchFamily="34" charset="-128"/>
            </a:endParaRPr>
          </a:p>
        </p:txBody>
      </p:sp>
      <p:sp>
        <p:nvSpPr>
          <p:cNvPr id="130051" name="Slide Number Placeholder 3">
            <a:extLst>
              <a:ext uri="{FF2B5EF4-FFF2-40B4-BE49-F238E27FC236}">
                <a16:creationId xmlns:a16="http://schemas.microsoft.com/office/drawing/2014/main" id="{3C1D8F92-5A85-D74B-AEFF-30756105C4DC}"/>
              </a:ext>
            </a:extLst>
          </p:cNvPr>
          <p:cNvSpPr>
            <a:spLocks noGrp="1" noChangeArrowheads="1"/>
          </p:cNvSpPr>
          <p:nvPr>
            <p:ph type="sldNum" sz="quarter" idx="4294967295"/>
          </p:nvPr>
        </p:nvSpPr>
        <p:spPr bwMode="auto">
          <a:xfrm>
            <a:off x="10058400" y="631825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600" kern="1200">
                <a:solidFill>
                  <a:srgbClr val="000000"/>
                </a:solidFill>
                <a:latin typeface="Garamond" panose="02020404030301010803" pitchFamily="18"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fontAlgn="base">
              <a:spcBef>
                <a:spcPct val="0"/>
              </a:spcBef>
              <a:spcAft>
                <a:spcPct val="0"/>
              </a:spcAft>
              <a:defRPr/>
            </a:pPr>
            <a:fld id="{0A1A696D-AE0C-9446-A38B-FCAFD25E7DF6}" type="slidenum">
              <a:rPr lang="en-US" altLang="en-US" smtClean="0"/>
              <a:pPr algn="r" fontAlgn="base">
                <a:spcBef>
                  <a:spcPct val="0"/>
                </a:spcBef>
                <a:spcAft>
                  <a:spcPct val="0"/>
                </a:spcAft>
                <a:defRPr/>
              </a:pPr>
              <a:t>18</a:t>
            </a:fld>
            <a:endParaRPr lang="en-US" altLang="en-US" sz="1600">
              <a:solidFill>
                <a:srgbClr val="000000"/>
              </a:solidFill>
              <a:latin typeface="Garamond" panose="02020404030301010803" pitchFamily="18" charset="0"/>
              <a:cs typeface="Arial" panose="020B0604020202020204" pitchFamily="34" charset="0"/>
            </a:endParaRPr>
          </a:p>
        </p:txBody>
      </p:sp>
      <p:sp>
        <p:nvSpPr>
          <p:cNvPr id="130052" name="Text Box 17">
            <a:extLst>
              <a:ext uri="{FF2B5EF4-FFF2-40B4-BE49-F238E27FC236}">
                <a16:creationId xmlns:a16="http://schemas.microsoft.com/office/drawing/2014/main" id="{EC6D7D8C-1877-844B-A3E7-8BFA44EDC53D}"/>
              </a:ext>
            </a:extLst>
          </p:cNvPr>
          <p:cNvSpPr txBox="1">
            <a:spLocks noChangeArrowheads="1"/>
          </p:cNvSpPr>
          <p:nvPr/>
        </p:nvSpPr>
        <p:spPr bwMode="auto">
          <a:xfrm>
            <a:off x="4772026" y="3690938"/>
            <a:ext cx="2041525" cy="368300"/>
          </a:xfrm>
          <a:prstGeom prst="rect">
            <a:avLst/>
          </a:prstGeom>
          <a:solidFill>
            <a:srgbClr val="00FF00"/>
          </a:solidFill>
          <a:ln w="9525">
            <a:solidFill>
              <a:schemeClr val="tx1"/>
            </a:solidFill>
            <a:miter lim="800000"/>
            <a:headEnd/>
            <a:tailEnd/>
          </a:ln>
        </p:spPr>
        <p:txBody>
          <a:bodyPr wrap="none">
            <a:spAutoFit/>
          </a:bodyPr>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Micro-architecture</a:t>
            </a:r>
          </a:p>
        </p:txBody>
      </p:sp>
      <p:sp>
        <p:nvSpPr>
          <p:cNvPr id="130053" name="Text Box 18">
            <a:extLst>
              <a:ext uri="{FF2B5EF4-FFF2-40B4-BE49-F238E27FC236}">
                <a16:creationId xmlns:a16="http://schemas.microsoft.com/office/drawing/2014/main" id="{5C5E2CAE-936F-844B-A32F-C354DE1C9832}"/>
              </a:ext>
            </a:extLst>
          </p:cNvPr>
          <p:cNvSpPr txBox="1">
            <a:spLocks noChangeAspect="1" noChangeArrowheads="1"/>
          </p:cNvSpPr>
          <p:nvPr/>
        </p:nvSpPr>
        <p:spPr bwMode="auto">
          <a:xfrm>
            <a:off x="4772026" y="3319463"/>
            <a:ext cx="2041525" cy="366712"/>
          </a:xfrm>
          <a:prstGeom prst="rect">
            <a:avLst/>
          </a:prstGeom>
          <a:solidFill>
            <a:srgbClr val="FF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SW/HW Interface</a:t>
            </a:r>
          </a:p>
        </p:txBody>
      </p:sp>
      <p:sp>
        <p:nvSpPr>
          <p:cNvPr id="130054" name="Text Box 19">
            <a:extLst>
              <a:ext uri="{FF2B5EF4-FFF2-40B4-BE49-F238E27FC236}">
                <a16:creationId xmlns:a16="http://schemas.microsoft.com/office/drawing/2014/main" id="{FE39ADA1-F4A9-8040-A6B3-19B7106AC244}"/>
              </a:ext>
            </a:extLst>
          </p:cNvPr>
          <p:cNvSpPr txBox="1">
            <a:spLocks noChangeAspect="1" noChangeArrowheads="1"/>
          </p:cNvSpPr>
          <p:nvPr/>
        </p:nvSpPr>
        <p:spPr bwMode="auto">
          <a:xfrm>
            <a:off x="4768851" y="2654300"/>
            <a:ext cx="2043113" cy="368300"/>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Program/Language</a:t>
            </a:r>
          </a:p>
        </p:txBody>
      </p:sp>
      <p:sp>
        <p:nvSpPr>
          <p:cNvPr id="130055" name="Text Box 20">
            <a:extLst>
              <a:ext uri="{FF2B5EF4-FFF2-40B4-BE49-F238E27FC236}">
                <a16:creationId xmlns:a16="http://schemas.microsoft.com/office/drawing/2014/main" id="{601AD6DC-58A9-B94A-97DF-3CD836087EE6}"/>
              </a:ext>
            </a:extLst>
          </p:cNvPr>
          <p:cNvSpPr txBox="1">
            <a:spLocks noChangeAspect="1" noChangeArrowheads="1"/>
          </p:cNvSpPr>
          <p:nvPr/>
        </p:nvSpPr>
        <p:spPr bwMode="auto">
          <a:xfrm>
            <a:off x="4768851" y="2282825"/>
            <a:ext cx="2043113" cy="368300"/>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Algorithm</a:t>
            </a:r>
          </a:p>
        </p:txBody>
      </p:sp>
      <p:sp>
        <p:nvSpPr>
          <p:cNvPr id="130056" name="Text Box 21">
            <a:extLst>
              <a:ext uri="{FF2B5EF4-FFF2-40B4-BE49-F238E27FC236}">
                <a16:creationId xmlns:a16="http://schemas.microsoft.com/office/drawing/2014/main" id="{F6C3D882-27B1-1847-9208-E1627F3E09C6}"/>
              </a:ext>
            </a:extLst>
          </p:cNvPr>
          <p:cNvSpPr txBox="1">
            <a:spLocks noChangeAspect="1" noChangeArrowheads="1"/>
          </p:cNvSpPr>
          <p:nvPr/>
        </p:nvSpPr>
        <p:spPr bwMode="auto">
          <a:xfrm>
            <a:off x="4768851" y="1916113"/>
            <a:ext cx="2043113" cy="366712"/>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Problem</a:t>
            </a:r>
          </a:p>
        </p:txBody>
      </p:sp>
      <p:sp>
        <p:nvSpPr>
          <p:cNvPr id="10" name="Text Box 22">
            <a:extLst>
              <a:ext uri="{FF2B5EF4-FFF2-40B4-BE49-F238E27FC236}">
                <a16:creationId xmlns:a16="http://schemas.microsoft.com/office/drawing/2014/main" id="{5AD7A5FA-64CE-DF41-80C9-6F1FFAB7878E}"/>
              </a:ext>
            </a:extLst>
          </p:cNvPr>
          <p:cNvSpPr txBox="1">
            <a:spLocks noChangeAspect="1" noChangeArrowheads="1"/>
          </p:cNvSpPr>
          <p:nvPr/>
        </p:nvSpPr>
        <p:spPr bwMode="auto">
          <a:xfrm>
            <a:off x="4772025" y="4064001"/>
            <a:ext cx="2039938" cy="373063"/>
          </a:xfrm>
          <a:prstGeom prst="rect">
            <a:avLst/>
          </a:prstGeom>
          <a:solidFill>
            <a:srgbClr val="00FF00"/>
          </a:solidFill>
          <a:ln w="9525">
            <a:solidFill>
              <a:schemeClr val="tx1"/>
            </a:solidFill>
            <a:miter lim="800000"/>
            <a:headEnd/>
            <a:tailEnd/>
          </a:ln>
        </p:spPr>
        <p:txBody>
          <a:bodyPr wrap="none"/>
          <a:lstStyle/>
          <a:p>
            <a:pPr>
              <a:defRPr/>
            </a:pPr>
            <a:r>
              <a:rPr lang="en-US" sz="1750" dirty="0">
                <a:solidFill>
                  <a:srgbClr val="000000"/>
                </a:solidFill>
                <a:latin typeface="Tahoma" pitchFamily="34" charset="0"/>
                <a:ea typeface="ＭＳ Ｐゴシック" panose="020B0600070205080204" pitchFamily="34" charset="-128"/>
                <a:cs typeface="Arial" charset="0"/>
              </a:rPr>
              <a:t>Logic</a:t>
            </a:r>
          </a:p>
          <a:p>
            <a:pPr>
              <a:defRPr/>
            </a:pPr>
            <a:endParaRPr lang="en-US" sz="1750" dirty="0">
              <a:solidFill>
                <a:srgbClr val="000000"/>
              </a:solidFill>
              <a:latin typeface="Tahoma" pitchFamily="34" charset="0"/>
              <a:ea typeface="ＭＳ Ｐゴシック" panose="020B0600070205080204" pitchFamily="34" charset="-128"/>
              <a:cs typeface="Arial" charset="0"/>
            </a:endParaRPr>
          </a:p>
        </p:txBody>
      </p:sp>
      <p:sp>
        <p:nvSpPr>
          <p:cNvPr id="130058" name="Text Box 23">
            <a:extLst>
              <a:ext uri="{FF2B5EF4-FFF2-40B4-BE49-F238E27FC236}">
                <a16:creationId xmlns:a16="http://schemas.microsoft.com/office/drawing/2014/main" id="{5EAB5044-0AB4-EF47-AD6F-BF5F2DB34B00}"/>
              </a:ext>
            </a:extLst>
          </p:cNvPr>
          <p:cNvSpPr txBox="1">
            <a:spLocks noChangeAspect="1" noChangeArrowheads="1"/>
          </p:cNvSpPr>
          <p:nvPr/>
        </p:nvSpPr>
        <p:spPr bwMode="auto">
          <a:xfrm>
            <a:off x="4772026" y="4435475"/>
            <a:ext cx="2041525" cy="368300"/>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Devices</a:t>
            </a:r>
          </a:p>
        </p:txBody>
      </p:sp>
      <p:sp>
        <p:nvSpPr>
          <p:cNvPr id="130059" name="Text Box 24">
            <a:extLst>
              <a:ext uri="{FF2B5EF4-FFF2-40B4-BE49-F238E27FC236}">
                <a16:creationId xmlns:a16="http://schemas.microsoft.com/office/drawing/2014/main" id="{4C7FEE34-1DBF-5B4A-ADD4-5A7A7AA9CA11}"/>
              </a:ext>
            </a:extLst>
          </p:cNvPr>
          <p:cNvSpPr txBox="1">
            <a:spLocks noChangeAspect="1" noChangeArrowheads="1"/>
          </p:cNvSpPr>
          <p:nvPr/>
        </p:nvSpPr>
        <p:spPr bwMode="auto">
          <a:xfrm>
            <a:off x="4772026" y="2997201"/>
            <a:ext cx="2041525" cy="327025"/>
          </a:xfrm>
          <a:prstGeom prst="rect">
            <a:avLst/>
          </a:prstGeom>
          <a:solidFill>
            <a:srgbClr val="35F6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System Software</a:t>
            </a:r>
          </a:p>
        </p:txBody>
      </p:sp>
      <p:sp>
        <p:nvSpPr>
          <p:cNvPr id="13" name="Rounded Rectangle 12">
            <a:extLst>
              <a:ext uri="{FF2B5EF4-FFF2-40B4-BE49-F238E27FC236}">
                <a16:creationId xmlns:a16="http://schemas.microsoft.com/office/drawing/2014/main" id="{7E1E9942-2F03-B243-B192-E34C7A7A00BC}"/>
              </a:ext>
            </a:extLst>
          </p:cNvPr>
          <p:cNvSpPr>
            <a:spLocks noChangeArrowheads="1"/>
          </p:cNvSpPr>
          <p:nvPr/>
        </p:nvSpPr>
        <p:spPr bwMode="auto">
          <a:xfrm rot="5400000">
            <a:off x="5388769" y="2537619"/>
            <a:ext cx="792162" cy="2286000"/>
          </a:xfrm>
          <a:prstGeom prst="roundRect">
            <a:avLst>
              <a:gd name="adj" fmla="val 16667"/>
            </a:avLst>
          </a:prstGeom>
          <a:noFill/>
          <a:ln w="44450">
            <a:solidFill>
              <a:srgbClr val="FF6600"/>
            </a:solidFill>
            <a:round/>
            <a:headEnd/>
            <a:tailEnd/>
          </a:ln>
        </p:spPr>
        <p:txBody>
          <a:bodyPr/>
          <a:lstStyle/>
          <a:p>
            <a:pPr>
              <a:defRPr/>
            </a:pPr>
            <a:endParaRPr lang="en-US">
              <a:solidFill>
                <a:srgbClr val="FF6600"/>
              </a:solidFill>
              <a:latin typeface="Tahoma"/>
              <a:ea typeface="ＭＳ Ｐゴシック" panose="020B0600070205080204" pitchFamily="34" charset="-128"/>
            </a:endParaRPr>
          </a:p>
        </p:txBody>
      </p:sp>
      <p:sp>
        <p:nvSpPr>
          <p:cNvPr id="130061" name="Text Box 23">
            <a:extLst>
              <a:ext uri="{FF2B5EF4-FFF2-40B4-BE49-F238E27FC236}">
                <a16:creationId xmlns:a16="http://schemas.microsoft.com/office/drawing/2014/main" id="{ADC49AF1-F651-3746-AC98-75F17BBF0775}"/>
              </a:ext>
            </a:extLst>
          </p:cNvPr>
          <p:cNvSpPr txBox="1">
            <a:spLocks noChangeAspect="1" noChangeArrowheads="1"/>
          </p:cNvSpPr>
          <p:nvPr/>
        </p:nvSpPr>
        <p:spPr bwMode="auto">
          <a:xfrm>
            <a:off x="4773613" y="4791076"/>
            <a:ext cx="2043112" cy="366713"/>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a:solidFill>
                  <a:srgbClr val="000000"/>
                </a:solidFill>
              </a:rPr>
              <a:t>Electrons</a:t>
            </a:r>
          </a:p>
        </p:txBody>
      </p:sp>
      <p:sp>
        <p:nvSpPr>
          <p:cNvPr id="17" name="TextBox 16">
            <a:extLst>
              <a:ext uri="{FF2B5EF4-FFF2-40B4-BE49-F238E27FC236}">
                <a16:creationId xmlns:a16="http://schemas.microsoft.com/office/drawing/2014/main" id="{3F31292D-527D-7D4C-BB5B-E1287F973965}"/>
              </a:ext>
            </a:extLst>
          </p:cNvPr>
          <p:cNvSpPr txBox="1">
            <a:spLocks noChangeArrowheads="1"/>
          </p:cNvSpPr>
          <p:nvPr/>
        </p:nvSpPr>
        <p:spPr bwMode="auto">
          <a:xfrm>
            <a:off x="7137400" y="1331914"/>
            <a:ext cx="3124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dirty="0">
                <a:solidFill>
                  <a:srgbClr val="0000FF"/>
                </a:solidFill>
                <a:latin typeface="Arial" panose="020B0604020202020204" pitchFamily="34" charset="0"/>
              </a:rPr>
              <a:t>ISA</a:t>
            </a:r>
          </a:p>
          <a:p>
            <a:pPr fontAlgn="base">
              <a:spcBef>
                <a:spcPct val="0"/>
              </a:spcBef>
              <a:spcAft>
                <a:spcPct val="0"/>
              </a:spcAft>
              <a:buClrTx/>
              <a:buSzTx/>
              <a:buNone/>
              <a:defRPr/>
            </a:pPr>
            <a:r>
              <a:rPr lang="en-US" altLang="en-US" sz="1800" dirty="0">
                <a:solidFill>
                  <a:srgbClr val="0000FF"/>
                </a:solidFill>
                <a:latin typeface="Arial" panose="020B0604020202020204" pitchFamily="34" charset="0"/>
              </a:rPr>
              <a:t>(Instruction Set Architecture)</a:t>
            </a:r>
          </a:p>
          <a:p>
            <a:pPr fontAlgn="base">
              <a:spcBef>
                <a:spcPct val="0"/>
              </a:spcBef>
              <a:spcAft>
                <a:spcPct val="0"/>
              </a:spcAft>
              <a:buClrTx/>
              <a:buSzTx/>
              <a:buNone/>
              <a:defRPr/>
            </a:pPr>
            <a:endParaRPr lang="en-US" altLang="en-US" sz="1800" dirty="0">
              <a:solidFill>
                <a:srgbClr val="000000"/>
              </a:solidFill>
              <a:latin typeface="Arial" panose="020B0604020202020204" pitchFamily="34" charset="0"/>
            </a:endParaRPr>
          </a:p>
          <a:p>
            <a:pPr fontAlgn="base">
              <a:spcBef>
                <a:spcPct val="0"/>
              </a:spcBef>
              <a:spcAft>
                <a:spcPct val="0"/>
              </a:spcAft>
              <a:buClrTx/>
              <a:buSzTx/>
              <a:buNone/>
              <a:defRPr/>
            </a:pPr>
            <a:r>
              <a:rPr lang="en-US" altLang="en-US" sz="1800" dirty="0" err="1">
                <a:solidFill>
                  <a:srgbClr val="000000"/>
                </a:solidFill>
                <a:latin typeface="Arial" panose="020B0604020202020204" pitchFamily="34" charset="0"/>
              </a:rPr>
              <a:t>Sučelje</a:t>
            </a:r>
            <a:r>
              <a:rPr lang="en-US" altLang="en-US" sz="1800" dirty="0">
                <a:solidFill>
                  <a:srgbClr val="000000"/>
                </a:solidFill>
                <a:latin typeface="Arial" panose="020B0604020202020204" pitchFamily="34" charset="0"/>
              </a:rPr>
              <a:t>/”</a:t>
            </a:r>
            <a:r>
              <a:rPr lang="en-US" altLang="en-US" sz="1800" dirty="0" err="1">
                <a:solidFill>
                  <a:srgbClr val="000000"/>
                </a:solidFill>
                <a:latin typeface="Arial" panose="020B0604020202020204" pitchFamily="34" charset="0"/>
              </a:rPr>
              <a:t>ugovor</a:t>
            </a:r>
            <a:r>
              <a:rPr lang="en-US" altLang="en-US" sz="1800" dirty="0">
                <a:solidFill>
                  <a:srgbClr val="000000"/>
                </a:solidFill>
                <a:latin typeface="Arial" panose="020B0604020202020204" pitchFamily="34" charset="0"/>
              </a:rPr>
              <a:t>” </a:t>
            </a:r>
            <a:r>
              <a:rPr lang="en-US" altLang="en-US" sz="1800" dirty="0" err="1">
                <a:solidFill>
                  <a:srgbClr val="000000"/>
                </a:solidFill>
                <a:latin typeface="Arial" panose="020B0604020202020204" pitchFamily="34" charset="0"/>
              </a:rPr>
              <a:t>između</a:t>
            </a:r>
            <a:r>
              <a:rPr lang="en-US" altLang="en-US" sz="1800" dirty="0">
                <a:solidFill>
                  <a:srgbClr val="000000"/>
                </a:solidFill>
                <a:latin typeface="Arial" panose="020B0604020202020204" pitchFamily="34" charset="0"/>
              </a:rPr>
              <a:t> </a:t>
            </a:r>
            <a:r>
              <a:rPr lang="en-US" altLang="en-US" sz="1800" dirty="0" err="1">
                <a:solidFill>
                  <a:srgbClr val="000000"/>
                </a:solidFill>
                <a:latin typeface="Arial" panose="020B0604020202020204" pitchFamily="34" charset="0"/>
              </a:rPr>
              <a:t>softvera</a:t>
            </a:r>
            <a:r>
              <a:rPr lang="en-US" altLang="en-US" sz="1800" dirty="0">
                <a:solidFill>
                  <a:srgbClr val="000000"/>
                </a:solidFill>
                <a:latin typeface="Arial" panose="020B0604020202020204" pitchFamily="34" charset="0"/>
              </a:rPr>
              <a:t> I </a:t>
            </a:r>
            <a:r>
              <a:rPr lang="en-US" altLang="en-US" sz="1800" dirty="0" err="1">
                <a:solidFill>
                  <a:srgbClr val="000000"/>
                </a:solidFill>
                <a:latin typeface="Arial" panose="020B0604020202020204" pitchFamily="34" charset="0"/>
              </a:rPr>
              <a:t>hardvera</a:t>
            </a:r>
            <a:r>
              <a:rPr lang="en-US" altLang="en-US" sz="1800" dirty="0">
                <a:solidFill>
                  <a:srgbClr val="000000"/>
                </a:solidFill>
                <a:latin typeface="Arial" panose="020B0604020202020204" pitchFamily="34" charset="0"/>
              </a:rPr>
              <a:t>.</a:t>
            </a:r>
          </a:p>
          <a:p>
            <a:pPr fontAlgn="base">
              <a:spcBef>
                <a:spcPct val="0"/>
              </a:spcBef>
              <a:spcAft>
                <a:spcPct val="0"/>
              </a:spcAft>
              <a:buClrTx/>
              <a:buSzTx/>
              <a:buNone/>
              <a:defRPr/>
            </a:pPr>
            <a:endParaRPr lang="en-US" altLang="en-US" sz="1800" dirty="0">
              <a:solidFill>
                <a:srgbClr val="000000"/>
              </a:solidFill>
              <a:latin typeface="Arial" panose="020B0604020202020204" pitchFamily="34" charset="0"/>
            </a:endParaRPr>
          </a:p>
          <a:p>
            <a:pPr fontAlgn="base">
              <a:spcBef>
                <a:spcPct val="0"/>
              </a:spcBef>
              <a:spcAft>
                <a:spcPct val="0"/>
              </a:spcAft>
              <a:buClrTx/>
              <a:buSzTx/>
              <a:buNone/>
              <a:defRPr/>
            </a:pPr>
            <a:r>
              <a:rPr lang="en-US" altLang="en-US" sz="1800" dirty="0" err="1">
                <a:solidFill>
                  <a:srgbClr val="000000"/>
                </a:solidFill>
                <a:latin typeface="Arial" panose="020B0604020202020204" pitchFamily="34" charset="0"/>
              </a:rPr>
              <a:t>Programer</a:t>
            </a:r>
            <a:r>
              <a:rPr lang="en-US" altLang="en-US" sz="1800" dirty="0">
                <a:solidFill>
                  <a:srgbClr val="000000"/>
                </a:solidFill>
                <a:latin typeface="Arial" panose="020B0604020202020204" pitchFamily="34" charset="0"/>
              </a:rPr>
              <a:t> </a:t>
            </a:r>
            <a:r>
              <a:rPr lang="en-US" altLang="en-US" sz="1800" dirty="0" err="1">
                <a:solidFill>
                  <a:srgbClr val="000000"/>
                </a:solidFill>
                <a:latin typeface="Arial" panose="020B0604020202020204" pitchFamily="34" charset="0"/>
              </a:rPr>
              <a:t>pretpostavlja</a:t>
            </a:r>
            <a:r>
              <a:rPr lang="en-US" altLang="en-US" sz="1800" dirty="0">
                <a:solidFill>
                  <a:srgbClr val="000000"/>
                </a:solidFill>
                <a:latin typeface="Arial" panose="020B0604020202020204" pitchFamily="34" charset="0"/>
              </a:rPr>
              <a:t> da hardware </a:t>
            </a:r>
            <a:r>
              <a:rPr lang="en-US" altLang="en-US" sz="1800" dirty="0" err="1">
                <a:solidFill>
                  <a:srgbClr val="000000"/>
                </a:solidFill>
                <a:latin typeface="Arial" panose="020B0604020202020204" pitchFamily="34" charset="0"/>
              </a:rPr>
              <a:t>zadovoljava</a:t>
            </a:r>
            <a:r>
              <a:rPr lang="en-US" altLang="en-US" sz="1800" dirty="0">
                <a:solidFill>
                  <a:srgbClr val="000000"/>
                </a:solidFill>
                <a:latin typeface="Arial" panose="020B0604020202020204" pitchFamily="34" charset="0"/>
              </a:rPr>
              <a:t> </a:t>
            </a:r>
            <a:r>
              <a:rPr lang="en-US" altLang="en-US" sz="1800" dirty="0" err="1">
                <a:solidFill>
                  <a:srgbClr val="000000"/>
                </a:solidFill>
                <a:latin typeface="Arial" panose="020B0604020202020204" pitchFamily="34" charset="0"/>
              </a:rPr>
              <a:t>uvjete</a:t>
            </a:r>
            <a:r>
              <a:rPr lang="en-US" altLang="en-US" sz="1800" dirty="0">
                <a:solidFill>
                  <a:srgbClr val="000000"/>
                </a:solidFill>
                <a:latin typeface="Arial" panose="020B0604020202020204" pitchFamily="34" charset="0"/>
              </a:rPr>
              <a:t> ISA-e..</a:t>
            </a:r>
          </a:p>
        </p:txBody>
      </p:sp>
      <p:sp>
        <p:nvSpPr>
          <p:cNvPr id="18" name="TextBox 17">
            <a:extLst>
              <a:ext uri="{FF2B5EF4-FFF2-40B4-BE49-F238E27FC236}">
                <a16:creationId xmlns:a16="http://schemas.microsoft.com/office/drawing/2014/main" id="{DDEEE732-9924-C14D-BD77-7EE568F72F4F}"/>
              </a:ext>
            </a:extLst>
          </p:cNvPr>
          <p:cNvSpPr txBox="1">
            <a:spLocks noChangeArrowheads="1"/>
          </p:cNvSpPr>
          <p:nvPr/>
        </p:nvSpPr>
        <p:spPr bwMode="auto">
          <a:xfrm>
            <a:off x="1543050" y="3730626"/>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buClrTx/>
              <a:buSzTx/>
              <a:buNone/>
              <a:defRPr/>
            </a:pPr>
            <a:r>
              <a:rPr lang="en-US" altLang="en-US" sz="1800" dirty="0" err="1">
                <a:solidFill>
                  <a:srgbClr val="0000FF"/>
                </a:solidFill>
                <a:latin typeface="Arial" panose="020B0604020202020204" pitchFamily="34" charset="0"/>
              </a:rPr>
              <a:t>Mikroarhitektura</a:t>
            </a:r>
            <a:endParaRPr lang="en-US" altLang="en-US" sz="1800" dirty="0">
              <a:solidFill>
                <a:srgbClr val="0000FF"/>
              </a:solidFill>
              <a:latin typeface="Arial" panose="020B0604020202020204" pitchFamily="34" charset="0"/>
            </a:endParaRPr>
          </a:p>
          <a:p>
            <a:pPr fontAlgn="base">
              <a:spcBef>
                <a:spcPct val="0"/>
              </a:spcBef>
              <a:spcAft>
                <a:spcPct val="0"/>
              </a:spcAft>
              <a:buClrTx/>
              <a:buSzTx/>
              <a:buNone/>
              <a:defRPr/>
            </a:pPr>
            <a:r>
              <a:rPr lang="en-US" altLang="en-US" sz="1800" dirty="0" err="1">
                <a:solidFill>
                  <a:srgbClr val="000000"/>
                </a:solidFill>
                <a:latin typeface="Arial" panose="020B0604020202020204" pitchFamily="34" charset="0"/>
              </a:rPr>
              <a:t>Implementacija</a:t>
            </a:r>
            <a:r>
              <a:rPr lang="en-US" altLang="en-US" sz="1800" dirty="0">
                <a:solidFill>
                  <a:srgbClr val="000000"/>
                </a:solidFill>
                <a:latin typeface="Arial" panose="020B0604020202020204" pitchFamily="34" charset="0"/>
              </a:rPr>
              <a:t> ISA-e</a:t>
            </a:r>
          </a:p>
        </p:txBody>
      </p:sp>
      <p:sp>
        <p:nvSpPr>
          <p:cNvPr id="2" name="TextBox 1">
            <a:extLst>
              <a:ext uri="{FF2B5EF4-FFF2-40B4-BE49-F238E27FC236}">
                <a16:creationId xmlns:a16="http://schemas.microsoft.com/office/drawing/2014/main" id="{EAE0EA75-0E9C-A74D-B796-1C6FB5BE846F}"/>
              </a:ext>
            </a:extLst>
          </p:cNvPr>
          <p:cNvSpPr txBox="1">
            <a:spLocks noChangeArrowheads="1"/>
          </p:cNvSpPr>
          <p:nvPr/>
        </p:nvSpPr>
        <p:spPr bwMode="auto">
          <a:xfrm>
            <a:off x="6956426" y="4270376"/>
            <a:ext cx="48013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defRPr/>
            </a:pPr>
            <a:r>
              <a:rPr lang="en-US" altLang="en-US" dirty="0" err="1">
                <a:solidFill>
                  <a:srgbClr val="FF0000"/>
                </a:solidFill>
              </a:rPr>
              <a:t>Programer</a:t>
            </a:r>
            <a:r>
              <a:rPr lang="en-US" altLang="en-US" dirty="0">
                <a:solidFill>
                  <a:srgbClr val="FF0000"/>
                </a:solidFill>
              </a:rPr>
              <a:t>(ka) </a:t>
            </a:r>
            <a:r>
              <a:rPr lang="en-US" altLang="en-US" dirty="0" err="1">
                <a:solidFill>
                  <a:srgbClr val="FF0000"/>
                </a:solidFill>
              </a:rPr>
              <a:t>također</a:t>
            </a:r>
            <a:r>
              <a:rPr lang="en-US" altLang="en-US" dirty="0">
                <a:solidFill>
                  <a:srgbClr val="FF0000"/>
                </a:solidFill>
              </a:rPr>
              <a:t> </a:t>
            </a:r>
            <a:r>
              <a:rPr lang="en-US" altLang="en-US" dirty="0" err="1">
                <a:solidFill>
                  <a:srgbClr val="FF0000"/>
                </a:solidFill>
              </a:rPr>
              <a:t>pretpostavlja</a:t>
            </a:r>
            <a:r>
              <a:rPr lang="en-US" altLang="en-US" dirty="0">
                <a:solidFill>
                  <a:srgbClr val="FF0000"/>
                </a:solidFill>
              </a:rPr>
              <a:t> da </a:t>
            </a:r>
            <a:r>
              <a:rPr lang="en-US" altLang="en-US" dirty="0" err="1">
                <a:solidFill>
                  <a:srgbClr val="FF0000"/>
                </a:solidFill>
              </a:rPr>
              <a:t>će</a:t>
            </a:r>
            <a:endParaRPr lang="en-US" altLang="en-US" dirty="0">
              <a:solidFill>
                <a:srgbClr val="FF0000"/>
              </a:solidFill>
            </a:endParaRPr>
          </a:p>
          <a:p>
            <a:pPr eaLnBrk="0" fontAlgn="base" hangingPunct="0">
              <a:spcBef>
                <a:spcPct val="0"/>
              </a:spcBef>
              <a:spcAft>
                <a:spcPct val="0"/>
              </a:spcAft>
              <a:defRPr/>
            </a:pPr>
            <a:r>
              <a:rPr lang="en-US" altLang="en-US" dirty="0" err="1">
                <a:solidFill>
                  <a:srgbClr val="FF0000"/>
                </a:solidFill>
              </a:rPr>
              <a:t>kod</a:t>
            </a:r>
            <a:r>
              <a:rPr lang="en-US" altLang="en-US" dirty="0">
                <a:solidFill>
                  <a:srgbClr val="FF0000"/>
                </a:solidFill>
              </a:rPr>
              <a:t> </a:t>
            </a:r>
            <a:r>
              <a:rPr lang="en-US" altLang="en-US" dirty="0" err="1">
                <a:solidFill>
                  <a:srgbClr val="FF0000"/>
                </a:solidFill>
              </a:rPr>
              <a:t>biti</a:t>
            </a:r>
            <a:r>
              <a:rPr lang="en-US" altLang="en-US" dirty="0">
                <a:solidFill>
                  <a:srgbClr val="FF0000"/>
                </a:solidFill>
              </a:rPr>
              <a:t> </a:t>
            </a:r>
            <a:r>
              <a:rPr lang="en-US" altLang="en-US" dirty="0" err="1">
                <a:solidFill>
                  <a:srgbClr val="FF0000"/>
                </a:solidFill>
              </a:rPr>
              <a:t>izvršen</a:t>
            </a:r>
            <a:r>
              <a:rPr lang="en-US" altLang="en-US" dirty="0">
                <a:solidFill>
                  <a:srgbClr val="FF0000"/>
                </a:solidFill>
              </a:rPr>
              <a:t> KAKO JE NAPISAN (</a:t>
            </a:r>
            <a:r>
              <a:rPr lang="en-US" altLang="en-US" dirty="0" err="1">
                <a:solidFill>
                  <a:srgbClr val="FF0000"/>
                </a:solidFill>
              </a:rPr>
              <a:t>potpuno</a:t>
            </a:r>
            <a:endParaRPr lang="en-US" altLang="en-US" dirty="0">
              <a:solidFill>
                <a:srgbClr val="FF0000"/>
              </a:solidFill>
            </a:endParaRPr>
          </a:p>
          <a:p>
            <a:pPr eaLnBrk="0" fontAlgn="base" hangingPunct="0">
              <a:spcBef>
                <a:spcPct val="0"/>
              </a:spcBef>
              <a:spcAft>
                <a:spcPct val="0"/>
              </a:spcAft>
              <a:defRPr/>
            </a:pPr>
            <a:r>
              <a:rPr lang="en-US" altLang="en-US" dirty="0" err="1">
                <a:solidFill>
                  <a:srgbClr val="FF0000"/>
                </a:solidFill>
              </a:rPr>
              <a:t>pogrešno</a:t>
            </a:r>
            <a:r>
              <a:rPr lang="en-US" altLang="en-US" dirty="0">
                <a:solidFill>
                  <a:srgbClr val="FF0000"/>
                </a:solidFill>
              </a:rPr>
              <a:t>)</a:t>
            </a:r>
          </a:p>
        </p:txBody>
      </p:sp>
      <p:sp>
        <p:nvSpPr>
          <p:cNvPr id="19" name="TextBox 18">
            <a:extLst>
              <a:ext uri="{FF2B5EF4-FFF2-40B4-BE49-F238E27FC236}">
                <a16:creationId xmlns:a16="http://schemas.microsoft.com/office/drawing/2014/main" id="{EEB5E794-478D-2144-99B5-85791DD4E7AB}"/>
              </a:ext>
            </a:extLst>
          </p:cNvPr>
          <p:cNvSpPr txBox="1">
            <a:spLocks noChangeArrowheads="1"/>
          </p:cNvSpPr>
          <p:nvPr/>
        </p:nvSpPr>
        <p:spPr bwMode="auto">
          <a:xfrm>
            <a:off x="1054100" y="4927601"/>
            <a:ext cx="41472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defRPr/>
            </a:pPr>
            <a:r>
              <a:rPr lang="en-US" altLang="en-US" dirty="0" err="1">
                <a:solidFill>
                  <a:srgbClr val="FF0000"/>
                </a:solidFill>
              </a:rPr>
              <a:t>Mikroarhitektura</a:t>
            </a:r>
            <a:r>
              <a:rPr lang="en-US" altLang="en-US" dirty="0">
                <a:solidFill>
                  <a:srgbClr val="FF0000"/>
                </a:solidFill>
              </a:rPr>
              <a:t> </a:t>
            </a:r>
            <a:r>
              <a:rPr lang="en-US" altLang="en-US" dirty="0" err="1">
                <a:solidFill>
                  <a:srgbClr val="FF0000"/>
                </a:solidFill>
              </a:rPr>
              <a:t>instrukcije</a:t>
            </a:r>
            <a:r>
              <a:rPr lang="en-US" altLang="en-US" dirty="0">
                <a:solidFill>
                  <a:srgbClr val="FF0000"/>
                </a:solidFill>
              </a:rPr>
              <a:t> </a:t>
            </a:r>
            <a:r>
              <a:rPr lang="en-US" altLang="en-US" dirty="0" err="1">
                <a:solidFill>
                  <a:srgbClr val="FF0000"/>
                </a:solidFill>
              </a:rPr>
              <a:t>izvršava</a:t>
            </a:r>
            <a:endParaRPr lang="en-US" altLang="en-US" dirty="0">
              <a:solidFill>
                <a:srgbClr val="FF0000"/>
              </a:solidFill>
            </a:endParaRPr>
          </a:p>
          <a:p>
            <a:pPr eaLnBrk="0" fontAlgn="base" hangingPunct="0">
              <a:spcBef>
                <a:spcPct val="0"/>
              </a:spcBef>
              <a:spcAft>
                <a:spcPct val="0"/>
              </a:spcAft>
              <a:defRPr/>
            </a:pPr>
            <a:r>
              <a:rPr lang="en-US" altLang="en-US" dirty="0" err="1">
                <a:solidFill>
                  <a:srgbClr val="FF0000"/>
                </a:solidFill>
              </a:rPr>
              <a:t>Drugačijim</a:t>
            </a:r>
            <a:r>
              <a:rPr lang="en-US" altLang="en-US" dirty="0">
                <a:solidFill>
                  <a:srgbClr val="FF0000"/>
                </a:solidFill>
              </a:rPr>
              <a:t> </a:t>
            </a:r>
            <a:r>
              <a:rPr lang="en-US" altLang="en-US" dirty="0" err="1">
                <a:solidFill>
                  <a:srgbClr val="FF0000"/>
                </a:solidFill>
              </a:rPr>
              <a:t>redoslijedom</a:t>
            </a:r>
            <a:r>
              <a:rPr lang="en-US" altLang="en-US" dirty="0">
                <a:solidFill>
                  <a:srgbClr val="FF0000"/>
                </a:solidFill>
              </a:rPr>
              <a:t> (</a:t>
            </a:r>
            <a:r>
              <a:rPr lang="en-US" altLang="en-US" dirty="0" err="1">
                <a:solidFill>
                  <a:srgbClr val="FF0000"/>
                </a:solidFill>
              </a:rPr>
              <a:t>spekulativno</a:t>
            </a:r>
            <a:r>
              <a:rPr lang="en-US" altLang="en-US" dirty="0">
                <a:solidFill>
                  <a:srgbClr val="FF0000"/>
                </a:solidFill>
              </a:rPr>
              <a:t>)</a:t>
            </a:r>
          </a:p>
          <a:p>
            <a:pPr eaLnBrk="0" fontAlgn="base" hangingPunct="0">
              <a:spcBef>
                <a:spcPct val="0"/>
              </a:spcBef>
              <a:spcAft>
                <a:spcPct val="0"/>
              </a:spcAft>
              <a:defRPr/>
            </a:pPr>
            <a:r>
              <a:rPr lang="en-US" altLang="en-US" dirty="0" err="1">
                <a:solidFill>
                  <a:srgbClr val="FF0000"/>
                </a:solidFill>
              </a:rPr>
              <a:t>ali</a:t>
            </a:r>
            <a:r>
              <a:rPr lang="en-US" altLang="en-US" dirty="0">
                <a:solidFill>
                  <a:srgbClr val="FF0000"/>
                </a:solidFill>
              </a:rPr>
              <a:t> </a:t>
            </a:r>
            <a:r>
              <a:rPr lang="en-US" altLang="en-US" dirty="0" err="1">
                <a:solidFill>
                  <a:srgbClr val="FF0000"/>
                </a:solidFill>
              </a:rPr>
              <a:t>daje</a:t>
            </a:r>
            <a:r>
              <a:rPr lang="en-US" altLang="en-US" dirty="0">
                <a:solidFill>
                  <a:srgbClr val="FF0000"/>
                </a:solidFill>
              </a:rPr>
              <a:t> </a:t>
            </a:r>
            <a:r>
              <a:rPr lang="en-US" altLang="en-US" dirty="0" err="1">
                <a:solidFill>
                  <a:srgbClr val="FF0000"/>
                </a:solidFill>
              </a:rPr>
              <a:t>identične</a:t>
            </a:r>
            <a:r>
              <a:rPr lang="en-US" altLang="en-US" dirty="0">
                <a:solidFill>
                  <a:srgbClr val="FF0000"/>
                </a:solidFill>
              </a:rPr>
              <a:t> </a:t>
            </a:r>
            <a:r>
              <a:rPr lang="en-US" altLang="en-US" dirty="0" err="1">
                <a:solidFill>
                  <a:srgbClr val="FF0000"/>
                </a:solidFill>
              </a:rPr>
              <a:t>rezultate</a:t>
            </a:r>
            <a:r>
              <a:rPr lang="en-US" altLang="en-US" dirty="0">
                <a:solidFill>
                  <a:srgbClr val="FF0000"/>
                </a:solidFill>
              </a:rPr>
              <a:t> </a:t>
            </a:r>
            <a:r>
              <a:rPr lang="en-US" altLang="en-US" dirty="0" err="1">
                <a:solidFill>
                  <a:srgbClr val="FF0000"/>
                </a:solidFill>
              </a:rPr>
              <a:t>koje</a:t>
            </a:r>
            <a:endParaRPr lang="en-US" altLang="en-US" dirty="0">
              <a:solidFill>
                <a:srgbClr val="FF0000"/>
              </a:solidFill>
            </a:endParaRPr>
          </a:p>
          <a:p>
            <a:pPr eaLnBrk="0" fontAlgn="base" hangingPunct="0">
              <a:spcBef>
                <a:spcPct val="0"/>
              </a:spcBef>
              <a:spcAft>
                <a:spcPct val="0"/>
              </a:spcAft>
              <a:defRPr/>
            </a:pPr>
            <a:r>
              <a:rPr lang="en-US" altLang="en-US" dirty="0" err="1">
                <a:solidFill>
                  <a:srgbClr val="FF0000"/>
                </a:solidFill>
              </a:rPr>
              <a:t>programer</a:t>
            </a:r>
            <a:r>
              <a:rPr lang="en-US" altLang="en-US" dirty="0">
                <a:solidFill>
                  <a:srgbClr val="FF0000"/>
                </a:solidFill>
              </a:rPr>
              <a:t>(ka) </a:t>
            </a:r>
            <a:r>
              <a:rPr lang="en-US" altLang="en-US" dirty="0" err="1">
                <a:solidFill>
                  <a:srgbClr val="FF0000"/>
                </a:solidFill>
              </a:rPr>
              <a:t>očekuje</a:t>
            </a:r>
            <a:r>
              <a:rPr lang="en-US" altLang="en-US" dirty="0">
                <a:solidFill>
                  <a:srgbClr val="FF0000"/>
                </a:solidFill>
              </a:rPr>
              <a:t>.</a:t>
            </a:r>
          </a:p>
        </p:txBody>
      </p:sp>
    </p:spTree>
    <p:extLst>
      <p:ext uri="{BB962C8B-B14F-4D97-AF65-F5344CB8AC3E}">
        <p14:creationId xmlns:p14="http://schemas.microsoft.com/office/powerpoint/2010/main" val="1911602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728D6BC2-B82F-B048-BF69-CB32B7BF4AD1}"/>
              </a:ext>
            </a:extLst>
          </p:cNvPr>
          <p:cNvSpPr>
            <a:spLocks noGrp="1" noChangeArrowheads="1"/>
          </p:cNvSpPr>
          <p:nvPr>
            <p:ph type="title"/>
          </p:nvPr>
        </p:nvSpPr>
        <p:spPr/>
        <p:txBody>
          <a:bodyPr/>
          <a:lstStyle/>
          <a:p>
            <a:r>
              <a:rPr lang="en-US" altLang="en-US">
                <a:ea typeface="ＭＳ Ｐゴシック" panose="020B0600070205080204" pitchFamily="34" charset="-128"/>
              </a:rPr>
              <a:t>Meltdown and Spectre</a:t>
            </a:r>
          </a:p>
        </p:txBody>
      </p:sp>
      <p:sp>
        <p:nvSpPr>
          <p:cNvPr id="3" name="Content Placeholder 2">
            <a:extLst>
              <a:ext uri="{FF2B5EF4-FFF2-40B4-BE49-F238E27FC236}">
                <a16:creationId xmlns:a16="http://schemas.microsoft.com/office/drawing/2014/main" id="{D05FD6B0-04B1-214B-9BE5-FA9653A85939}"/>
              </a:ext>
            </a:extLst>
          </p:cNvPr>
          <p:cNvSpPr>
            <a:spLocks noGrp="1"/>
          </p:cNvSpPr>
          <p:nvPr>
            <p:ph idx="1"/>
          </p:nvPr>
        </p:nvSpPr>
        <p:spPr/>
        <p:txBody>
          <a:bodyPr>
            <a:normAutofit fontScale="92500" lnSpcReduction="10000"/>
          </a:bodyPr>
          <a:lstStyle/>
          <a:p>
            <a:pPr>
              <a:defRPr/>
            </a:pPr>
            <a:r>
              <a:rPr lang="en-US" dirty="0" err="1"/>
              <a:t>Netko</a:t>
            </a:r>
            <a:r>
              <a:rPr lang="en-US" dirty="0"/>
              <a:t> </a:t>
            </a:r>
            <a:r>
              <a:rPr lang="en-US" dirty="0" err="1"/>
              <a:t>nam</a:t>
            </a:r>
            <a:r>
              <a:rPr lang="en-US" dirty="0"/>
              <a:t> </a:t>
            </a:r>
            <a:r>
              <a:rPr lang="en-US" dirty="0" err="1"/>
              <a:t>može</a:t>
            </a:r>
            <a:r>
              <a:rPr lang="en-US" dirty="0"/>
              <a:t> </a:t>
            </a:r>
            <a:r>
              <a:rPr lang="en-US" dirty="0" err="1"/>
              <a:t>pokrasti</a:t>
            </a:r>
            <a:r>
              <a:rPr lang="en-US" dirty="0"/>
              <a:t> </a:t>
            </a:r>
            <a:r>
              <a:rPr lang="en-US" dirty="0" err="1"/>
              <a:t>tajne</a:t>
            </a:r>
            <a:r>
              <a:rPr lang="en-US" dirty="0"/>
              <a:t> </a:t>
            </a:r>
            <a:r>
              <a:rPr lang="en-US" dirty="0" err="1"/>
              <a:t>podatke</a:t>
            </a:r>
            <a:r>
              <a:rPr lang="en-US" dirty="0"/>
              <a:t> </a:t>
            </a:r>
            <a:r>
              <a:rPr lang="en-US" dirty="0" err="1"/>
              <a:t>sa</a:t>
            </a:r>
            <a:r>
              <a:rPr lang="en-US" dirty="0"/>
              <a:t> </a:t>
            </a:r>
            <a:r>
              <a:rPr lang="en-US" dirty="0" err="1"/>
              <a:t>sustava</a:t>
            </a:r>
            <a:r>
              <a:rPr lang="en-US" dirty="0"/>
              <a:t>, </a:t>
            </a:r>
            <a:r>
              <a:rPr lang="en-US" dirty="0" err="1"/>
              <a:t>iako</a:t>
            </a:r>
            <a:r>
              <a:rPr lang="en-US" dirty="0"/>
              <a:t>:</a:t>
            </a:r>
          </a:p>
          <a:p>
            <a:pPr lvl="1">
              <a:defRPr/>
            </a:pPr>
            <a:r>
              <a:rPr lang="en-US" dirty="0"/>
              <a:t>Program I </a:t>
            </a:r>
            <a:r>
              <a:rPr lang="en-US" dirty="0" err="1"/>
              <a:t>podaci</a:t>
            </a:r>
            <a:r>
              <a:rPr lang="en-US" dirty="0"/>
              <a:t> </a:t>
            </a:r>
            <a:r>
              <a:rPr lang="en-US" dirty="0" err="1"/>
              <a:t>rade</a:t>
            </a:r>
            <a:r>
              <a:rPr lang="en-US" dirty="0"/>
              <a:t> u </a:t>
            </a:r>
            <a:r>
              <a:rPr lang="en-US" dirty="0" err="1"/>
              <a:t>skladu</a:t>
            </a:r>
            <a:r>
              <a:rPr lang="en-US" dirty="0"/>
              <a:t> </a:t>
            </a:r>
            <a:r>
              <a:rPr lang="en-US" dirty="0" err="1"/>
              <a:t>sa</a:t>
            </a:r>
            <a:r>
              <a:rPr lang="en-US" dirty="0"/>
              <a:t> </a:t>
            </a:r>
            <a:r>
              <a:rPr lang="en-US" dirty="0" err="1"/>
              <a:t>pravilima</a:t>
            </a:r>
            <a:endParaRPr lang="en-US" dirty="0"/>
          </a:p>
          <a:p>
            <a:pPr lvl="1">
              <a:defRPr/>
            </a:pPr>
            <a:r>
              <a:rPr lang="en-US" dirty="0" err="1"/>
              <a:t>Hardver</a:t>
            </a:r>
            <a:r>
              <a:rPr lang="en-US" dirty="0"/>
              <a:t> </a:t>
            </a:r>
            <a:r>
              <a:rPr lang="en-US" dirty="0" err="1"/>
              <a:t>radi</a:t>
            </a:r>
            <a:r>
              <a:rPr lang="en-US" dirty="0"/>
              <a:t> </a:t>
            </a:r>
            <a:r>
              <a:rPr lang="en-US" dirty="0" err="1"/>
              <a:t>kako</a:t>
            </a:r>
            <a:r>
              <a:rPr lang="en-US" dirty="0"/>
              <a:t> </a:t>
            </a:r>
            <a:r>
              <a:rPr lang="en-US" dirty="0" err="1"/>
              <a:t>treba</a:t>
            </a:r>
            <a:endParaRPr lang="en-US" dirty="0"/>
          </a:p>
          <a:p>
            <a:pPr lvl="1">
              <a:defRPr/>
            </a:pPr>
            <a:r>
              <a:rPr lang="en-US" dirty="0"/>
              <a:t>Ne </a:t>
            </a:r>
            <a:r>
              <a:rPr lang="en-US" dirty="0" err="1"/>
              <a:t>postoje</a:t>
            </a:r>
            <a:r>
              <a:rPr lang="en-US" dirty="0"/>
              <a:t> </a:t>
            </a:r>
            <a:r>
              <a:rPr lang="en-US" dirty="0" err="1"/>
              <a:t>softverske</a:t>
            </a:r>
            <a:r>
              <a:rPr lang="en-US" dirty="0"/>
              <a:t> </a:t>
            </a:r>
            <a:r>
              <a:rPr lang="en-US" dirty="0" err="1"/>
              <a:t>ranjivosti</a:t>
            </a:r>
            <a:r>
              <a:rPr lang="en-US" dirty="0"/>
              <a:t> </a:t>
            </a:r>
            <a:r>
              <a:rPr lang="en-US" dirty="0" err="1"/>
              <a:t>aplikacije</a:t>
            </a:r>
            <a:r>
              <a:rPr lang="en-US" dirty="0"/>
              <a:t> </a:t>
            </a:r>
            <a:r>
              <a:rPr lang="en-US" dirty="0" err="1"/>
              <a:t>ili</a:t>
            </a:r>
            <a:r>
              <a:rPr lang="en-US" dirty="0"/>
              <a:t> </a:t>
            </a:r>
            <a:r>
              <a:rPr lang="en-US" dirty="0" err="1"/>
              <a:t>operacijskog</a:t>
            </a:r>
            <a:r>
              <a:rPr lang="en-US" dirty="0"/>
              <a:t> </a:t>
            </a:r>
            <a:r>
              <a:rPr lang="en-US" dirty="0" err="1"/>
              <a:t>sustava</a:t>
            </a:r>
            <a:endParaRPr lang="en-US" dirty="0"/>
          </a:p>
          <a:p>
            <a:pPr marL="457200" lvl="1" indent="0">
              <a:buNone/>
              <a:defRPr/>
            </a:pPr>
            <a:endParaRPr lang="en-US" dirty="0"/>
          </a:p>
          <a:p>
            <a:pPr>
              <a:defRPr/>
            </a:pPr>
            <a:r>
              <a:rPr lang="en-US" dirty="0" err="1"/>
              <a:t>Zašto</a:t>
            </a:r>
            <a:r>
              <a:rPr lang="en-US" dirty="0"/>
              <a:t>?</a:t>
            </a:r>
          </a:p>
          <a:p>
            <a:pPr lvl="1">
              <a:defRPr/>
            </a:pPr>
            <a:r>
              <a:rPr lang="en-US" dirty="0" err="1">
                <a:solidFill>
                  <a:srgbClr val="FF0000"/>
                </a:solidFill>
              </a:rPr>
              <a:t>Spekulativno</a:t>
            </a:r>
            <a:r>
              <a:rPr lang="en-US" dirty="0">
                <a:solidFill>
                  <a:srgbClr val="FF0000"/>
                </a:solidFill>
              </a:rPr>
              <a:t> </a:t>
            </a:r>
            <a:r>
              <a:rPr lang="en-US" dirty="0" err="1">
                <a:solidFill>
                  <a:srgbClr val="FF0000"/>
                </a:solidFill>
              </a:rPr>
              <a:t>izvršavanje</a:t>
            </a:r>
            <a:r>
              <a:rPr lang="en-US" dirty="0">
                <a:solidFill>
                  <a:srgbClr val="FF0000"/>
                </a:solidFill>
              </a:rPr>
              <a:t> </a:t>
            </a:r>
            <a:r>
              <a:rPr lang="en-US" dirty="0" err="1">
                <a:solidFill>
                  <a:srgbClr val="FF0000"/>
                </a:solidFill>
              </a:rPr>
              <a:t>ostavlja</a:t>
            </a:r>
            <a:r>
              <a:rPr lang="en-US" dirty="0">
                <a:solidFill>
                  <a:srgbClr val="FF0000"/>
                </a:solidFill>
              </a:rPr>
              <a:t> </a:t>
            </a:r>
            <a:r>
              <a:rPr lang="en-US" dirty="0" err="1">
                <a:solidFill>
                  <a:srgbClr val="FF0000"/>
                </a:solidFill>
              </a:rPr>
              <a:t>tragove</a:t>
            </a:r>
            <a:r>
              <a:rPr lang="en-US" dirty="0">
                <a:solidFill>
                  <a:srgbClr val="FF0000"/>
                </a:solidFill>
              </a:rPr>
              <a:t> </a:t>
            </a:r>
            <a:r>
              <a:rPr lang="en-US" dirty="0" err="1">
                <a:solidFill>
                  <a:srgbClr val="FF0000"/>
                </a:solidFill>
              </a:rPr>
              <a:t>tajnih</a:t>
            </a:r>
            <a:r>
              <a:rPr lang="en-US" dirty="0">
                <a:solidFill>
                  <a:srgbClr val="FF0000"/>
                </a:solidFill>
              </a:rPr>
              <a:t> </a:t>
            </a:r>
            <a:r>
              <a:rPr lang="en-US" dirty="0" err="1">
                <a:solidFill>
                  <a:srgbClr val="FF0000"/>
                </a:solidFill>
              </a:rPr>
              <a:t>podataka</a:t>
            </a:r>
            <a:r>
              <a:rPr lang="en-US" dirty="0">
                <a:solidFill>
                  <a:srgbClr val="FF0000"/>
                </a:solidFill>
              </a:rPr>
              <a:t> u cache </a:t>
            </a:r>
            <a:r>
              <a:rPr lang="en-US" dirty="0" err="1">
                <a:solidFill>
                  <a:srgbClr val="FF0000"/>
                </a:solidFill>
              </a:rPr>
              <a:t>memoriji</a:t>
            </a:r>
            <a:r>
              <a:rPr lang="en-US" dirty="0">
                <a:solidFill>
                  <a:srgbClr val="FF0000"/>
                </a:solidFill>
              </a:rPr>
              <a:t> </a:t>
            </a:r>
            <a:r>
              <a:rPr lang="en-US" dirty="0" err="1">
                <a:solidFill>
                  <a:srgbClr val="FF0000"/>
                </a:solidFill>
              </a:rPr>
              <a:t>procesora</a:t>
            </a:r>
            <a:endParaRPr lang="en-US" dirty="0">
              <a:solidFill>
                <a:srgbClr val="FF0000"/>
              </a:solidFill>
            </a:endParaRPr>
          </a:p>
          <a:p>
            <a:pPr lvl="2">
              <a:defRPr/>
            </a:pPr>
            <a:r>
              <a:rPr lang="en-US" dirty="0" err="1"/>
              <a:t>Podaci</a:t>
            </a:r>
            <a:r>
              <a:rPr lang="en-US" dirty="0"/>
              <a:t> </a:t>
            </a:r>
            <a:r>
              <a:rPr lang="en-US" dirty="0" err="1"/>
              <a:t>kojima</a:t>
            </a:r>
            <a:r>
              <a:rPr lang="en-US" dirty="0"/>
              <a:t> se ne bi </a:t>
            </a:r>
            <a:r>
              <a:rPr lang="en-US" dirty="0" err="1"/>
              <a:t>trebalo</a:t>
            </a:r>
            <a:r>
              <a:rPr lang="en-US" dirty="0"/>
              <a:t> </a:t>
            </a:r>
            <a:r>
              <a:rPr lang="en-US" dirty="0" err="1"/>
              <a:t>pristupiti</a:t>
            </a:r>
            <a:r>
              <a:rPr lang="en-US" dirty="0"/>
              <a:t> da </a:t>
            </a:r>
            <a:r>
              <a:rPr lang="en-US" dirty="0" err="1"/>
              <a:t>nema</a:t>
            </a:r>
            <a:r>
              <a:rPr lang="en-US" dirty="0"/>
              <a:t> </a:t>
            </a:r>
            <a:r>
              <a:rPr lang="en-US" dirty="0" err="1"/>
              <a:t>spekulativnog</a:t>
            </a:r>
            <a:r>
              <a:rPr lang="en-US" dirty="0"/>
              <a:t> </a:t>
            </a:r>
            <a:r>
              <a:rPr lang="en-US" dirty="0" err="1"/>
              <a:t>izvršavanja</a:t>
            </a:r>
            <a:endParaRPr lang="en-US" dirty="0"/>
          </a:p>
          <a:p>
            <a:pPr lvl="1">
              <a:defRPr/>
            </a:pPr>
            <a:r>
              <a:rPr lang="en-US" dirty="0" err="1">
                <a:solidFill>
                  <a:srgbClr val="FF0000"/>
                </a:solidFill>
              </a:rPr>
              <a:t>Maliciozni</a:t>
            </a:r>
            <a:r>
              <a:rPr lang="en-US" dirty="0">
                <a:solidFill>
                  <a:srgbClr val="FF0000"/>
                </a:solidFill>
              </a:rPr>
              <a:t> program </a:t>
            </a:r>
            <a:r>
              <a:rPr lang="en-US" dirty="0" err="1">
                <a:solidFill>
                  <a:srgbClr val="FF0000"/>
                </a:solidFill>
              </a:rPr>
              <a:t>može</a:t>
            </a:r>
            <a:r>
              <a:rPr lang="en-US" dirty="0">
                <a:solidFill>
                  <a:srgbClr val="FF0000"/>
                </a:solidFill>
              </a:rPr>
              <a:t> </a:t>
            </a:r>
            <a:r>
              <a:rPr lang="en-US" dirty="0" err="1">
                <a:solidFill>
                  <a:srgbClr val="FF0000"/>
                </a:solidFill>
              </a:rPr>
              <a:t>provjeravati</a:t>
            </a:r>
            <a:r>
              <a:rPr lang="en-US" dirty="0">
                <a:solidFill>
                  <a:srgbClr val="FF0000"/>
                </a:solidFill>
              </a:rPr>
              <a:t> </a:t>
            </a:r>
            <a:r>
              <a:rPr lang="en-US" dirty="0" err="1">
                <a:solidFill>
                  <a:srgbClr val="FF0000"/>
                </a:solidFill>
              </a:rPr>
              <a:t>sadržaj</a:t>
            </a:r>
            <a:r>
              <a:rPr lang="en-US" dirty="0">
                <a:solidFill>
                  <a:srgbClr val="FF0000"/>
                </a:solidFill>
              </a:rPr>
              <a:t> cache </a:t>
            </a:r>
            <a:r>
              <a:rPr lang="en-US" dirty="0" err="1">
                <a:solidFill>
                  <a:srgbClr val="FF0000"/>
                </a:solidFill>
              </a:rPr>
              <a:t>memorije</a:t>
            </a:r>
            <a:r>
              <a:rPr lang="en-US" dirty="0">
                <a:solidFill>
                  <a:srgbClr val="FF0000"/>
                </a:solidFill>
              </a:rPr>
              <a:t> da bi </a:t>
            </a:r>
            <a:r>
              <a:rPr lang="en-US" dirty="0" err="1">
                <a:solidFill>
                  <a:srgbClr val="FF0000"/>
                </a:solidFill>
              </a:rPr>
              <a:t>došao</a:t>
            </a:r>
            <a:r>
              <a:rPr lang="en-US" dirty="0">
                <a:solidFill>
                  <a:srgbClr val="FF0000"/>
                </a:solidFill>
              </a:rPr>
              <a:t> do </a:t>
            </a:r>
            <a:r>
              <a:rPr lang="en-US" dirty="0" err="1">
                <a:solidFill>
                  <a:srgbClr val="FF0000"/>
                </a:solidFill>
              </a:rPr>
              <a:t>zaključka</a:t>
            </a:r>
            <a:r>
              <a:rPr lang="en-US" dirty="0">
                <a:solidFill>
                  <a:srgbClr val="FF0000"/>
                </a:solidFill>
              </a:rPr>
              <a:t> </a:t>
            </a:r>
            <a:r>
              <a:rPr lang="en-US" dirty="0" err="1">
                <a:solidFill>
                  <a:srgbClr val="FF0000"/>
                </a:solidFill>
              </a:rPr>
              <a:t>gdje</a:t>
            </a:r>
            <a:r>
              <a:rPr lang="en-US" dirty="0">
                <a:solidFill>
                  <a:srgbClr val="FF0000"/>
                </a:solidFill>
              </a:rPr>
              <a:t> se </a:t>
            </a:r>
            <a:r>
              <a:rPr lang="en-US" dirty="0" err="1">
                <a:solidFill>
                  <a:srgbClr val="FF0000"/>
                </a:solidFill>
              </a:rPr>
              <a:t>nalaze</a:t>
            </a:r>
            <a:r>
              <a:rPr lang="en-US" dirty="0">
                <a:solidFill>
                  <a:srgbClr val="FF0000"/>
                </a:solidFill>
              </a:rPr>
              <a:t> </a:t>
            </a:r>
            <a:r>
              <a:rPr lang="en-US" dirty="0" err="1">
                <a:solidFill>
                  <a:srgbClr val="FF0000"/>
                </a:solidFill>
              </a:rPr>
              <a:t>tajni</a:t>
            </a:r>
            <a:r>
              <a:rPr lang="en-US" dirty="0">
                <a:solidFill>
                  <a:srgbClr val="FF0000"/>
                </a:solidFill>
              </a:rPr>
              <a:t> </a:t>
            </a:r>
            <a:r>
              <a:rPr lang="en-US" dirty="0" err="1">
                <a:solidFill>
                  <a:srgbClr val="FF0000"/>
                </a:solidFill>
              </a:rPr>
              <a:t>podaci</a:t>
            </a:r>
            <a:r>
              <a:rPr lang="en-US" dirty="0">
                <a:solidFill>
                  <a:srgbClr val="FF0000"/>
                </a:solidFill>
              </a:rPr>
              <a:t> </a:t>
            </a:r>
            <a:r>
              <a:rPr lang="en-US" dirty="0" err="1">
                <a:solidFill>
                  <a:srgbClr val="FF0000"/>
                </a:solidFill>
              </a:rPr>
              <a:t>kojima</a:t>
            </a:r>
            <a:r>
              <a:rPr lang="en-US" dirty="0">
                <a:solidFill>
                  <a:srgbClr val="FF0000"/>
                </a:solidFill>
              </a:rPr>
              <a:t> ne bi </a:t>
            </a:r>
            <a:r>
              <a:rPr lang="en-US" dirty="0" err="1">
                <a:solidFill>
                  <a:srgbClr val="FF0000"/>
                </a:solidFill>
              </a:rPr>
              <a:t>smio</a:t>
            </a:r>
            <a:r>
              <a:rPr lang="en-US" dirty="0">
                <a:solidFill>
                  <a:srgbClr val="FF0000"/>
                </a:solidFill>
              </a:rPr>
              <a:t> </a:t>
            </a:r>
            <a:r>
              <a:rPr lang="en-US" dirty="0" err="1">
                <a:solidFill>
                  <a:srgbClr val="FF0000"/>
                </a:solidFill>
              </a:rPr>
              <a:t>moći</a:t>
            </a:r>
            <a:r>
              <a:rPr lang="en-US" dirty="0">
                <a:solidFill>
                  <a:srgbClr val="FF0000"/>
                </a:solidFill>
              </a:rPr>
              <a:t> </a:t>
            </a:r>
            <a:r>
              <a:rPr lang="en-US" dirty="0" err="1">
                <a:solidFill>
                  <a:srgbClr val="FF0000"/>
                </a:solidFill>
              </a:rPr>
              <a:t>pristupiti</a:t>
            </a:r>
            <a:endParaRPr lang="en-US" dirty="0"/>
          </a:p>
          <a:p>
            <a:pPr lvl="1">
              <a:defRPr/>
            </a:pPr>
            <a:r>
              <a:rPr lang="en-US" dirty="0" err="1">
                <a:solidFill>
                  <a:srgbClr val="FF0000"/>
                </a:solidFill>
              </a:rPr>
              <a:t>Maliciozni</a:t>
            </a:r>
            <a:r>
              <a:rPr lang="en-US" dirty="0">
                <a:solidFill>
                  <a:srgbClr val="FF0000"/>
                </a:solidFill>
              </a:rPr>
              <a:t> program </a:t>
            </a:r>
            <a:r>
              <a:rPr lang="en-US" dirty="0" err="1">
                <a:solidFill>
                  <a:srgbClr val="FF0000"/>
                </a:solidFill>
              </a:rPr>
              <a:t>također</a:t>
            </a:r>
            <a:r>
              <a:rPr lang="en-US" dirty="0">
                <a:solidFill>
                  <a:srgbClr val="FF0000"/>
                </a:solidFill>
              </a:rPr>
              <a:t> </a:t>
            </a:r>
            <a:r>
              <a:rPr lang="en-US" dirty="0" err="1">
                <a:solidFill>
                  <a:srgbClr val="FF0000"/>
                </a:solidFill>
              </a:rPr>
              <a:t>može</a:t>
            </a:r>
            <a:r>
              <a:rPr lang="en-US" dirty="0">
                <a:solidFill>
                  <a:srgbClr val="FF0000"/>
                </a:solidFill>
              </a:rPr>
              <a:t> </a:t>
            </a:r>
            <a:r>
              <a:rPr lang="en-US" dirty="0" err="1">
                <a:solidFill>
                  <a:srgbClr val="FF0000"/>
                </a:solidFill>
              </a:rPr>
              <a:t>prisiliti</a:t>
            </a:r>
            <a:r>
              <a:rPr lang="en-US" dirty="0">
                <a:solidFill>
                  <a:srgbClr val="FF0000"/>
                </a:solidFill>
              </a:rPr>
              <a:t> </a:t>
            </a:r>
            <a:r>
              <a:rPr lang="en-US" dirty="0" err="1">
                <a:solidFill>
                  <a:srgbClr val="FF0000"/>
                </a:solidFill>
              </a:rPr>
              <a:t>drugi</a:t>
            </a:r>
            <a:r>
              <a:rPr lang="en-US" dirty="0">
                <a:solidFill>
                  <a:srgbClr val="FF0000"/>
                </a:solidFill>
              </a:rPr>
              <a:t> program da </a:t>
            </a:r>
            <a:r>
              <a:rPr lang="en-US" dirty="0" err="1">
                <a:solidFill>
                  <a:srgbClr val="FF0000"/>
                </a:solidFill>
              </a:rPr>
              <a:t>spekulativno</a:t>
            </a:r>
            <a:r>
              <a:rPr lang="en-US" dirty="0">
                <a:solidFill>
                  <a:srgbClr val="FF0000"/>
                </a:solidFill>
              </a:rPr>
              <a:t> </a:t>
            </a:r>
            <a:r>
              <a:rPr lang="en-US" dirty="0" err="1">
                <a:solidFill>
                  <a:srgbClr val="FF0000"/>
                </a:solidFill>
              </a:rPr>
              <a:t>izvrši</a:t>
            </a:r>
            <a:r>
              <a:rPr lang="en-US" dirty="0">
                <a:solidFill>
                  <a:srgbClr val="FF0000"/>
                </a:solidFill>
              </a:rPr>
              <a:t> </a:t>
            </a:r>
            <a:r>
              <a:rPr lang="en-US" dirty="0" err="1">
                <a:solidFill>
                  <a:srgbClr val="FF0000"/>
                </a:solidFill>
              </a:rPr>
              <a:t>kod</a:t>
            </a:r>
            <a:r>
              <a:rPr lang="en-US" dirty="0">
                <a:solidFill>
                  <a:srgbClr val="FF0000"/>
                </a:solidFill>
              </a:rPr>
              <a:t> koji </a:t>
            </a:r>
            <a:r>
              <a:rPr lang="en-US" dirty="0" err="1">
                <a:solidFill>
                  <a:srgbClr val="FF0000"/>
                </a:solidFill>
              </a:rPr>
              <a:t>ostavlja</a:t>
            </a:r>
            <a:r>
              <a:rPr lang="en-US" dirty="0">
                <a:solidFill>
                  <a:srgbClr val="FF0000"/>
                </a:solidFill>
              </a:rPr>
              <a:t> </a:t>
            </a:r>
            <a:r>
              <a:rPr lang="en-US" dirty="0" err="1">
                <a:solidFill>
                  <a:srgbClr val="FF0000"/>
                </a:solidFill>
              </a:rPr>
              <a:t>tragove</a:t>
            </a:r>
            <a:r>
              <a:rPr lang="en-US" dirty="0">
                <a:solidFill>
                  <a:srgbClr val="FF0000"/>
                </a:solidFill>
              </a:rPr>
              <a:t> (</a:t>
            </a:r>
            <a:r>
              <a:rPr lang="en-US" dirty="0" err="1">
                <a:solidFill>
                  <a:srgbClr val="FF0000"/>
                </a:solidFill>
              </a:rPr>
              <a:t>tajne</a:t>
            </a:r>
            <a:r>
              <a:rPr lang="en-US" dirty="0">
                <a:solidFill>
                  <a:srgbClr val="FF0000"/>
                </a:solidFill>
              </a:rPr>
              <a:t> </a:t>
            </a:r>
            <a:r>
              <a:rPr lang="en-US" dirty="0" err="1">
                <a:solidFill>
                  <a:srgbClr val="FF0000"/>
                </a:solidFill>
              </a:rPr>
              <a:t>podatke</a:t>
            </a:r>
            <a:r>
              <a:rPr lang="en-US" dirty="0">
                <a:solidFill>
                  <a:srgbClr val="FF0000"/>
                </a:solidFill>
              </a:rPr>
              <a:t>)</a:t>
            </a:r>
          </a:p>
          <a:p>
            <a:pPr>
              <a:defRPr/>
            </a:pPr>
            <a:endParaRPr lang="en-US" dirty="0"/>
          </a:p>
          <a:p>
            <a:pPr>
              <a:defRPr/>
            </a:pPr>
            <a:endParaRPr lang="en-US" dirty="0"/>
          </a:p>
        </p:txBody>
      </p:sp>
      <p:sp>
        <p:nvSpPr>
          <p:cNvPr id="131075" name="Slide Number Placeholder 3">
            <a:extLst>
              <a:ext uri="{FF2B5EF4-FFF2-40B4-BE49-F238E27FC236}">
                <a16:creationId xmlns:a16="http://schemas.microsoft.com/office/drawing/2014/main" id="{DB7F02DF-5A37-4541-B105-B52A9CDBB608}"/>
              </a:ext>
            </a:extLst>
          </p:cNvPr>
          <p:cNvSpPr>
            <a:spLocks noGrp="1" noChangeArrowheads="1"/>
          </p:cNvSpPr>
          <p:nvPr>
            <p:ph type="sldNum" sz="quarter" idx="4294967295"/>
          </p:nvPr>
        </p:nvSpPr>
        <p:spPr bwMode="auto">
          <a:xfrm>
            <a:off x="10058400" y="631825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600" kern="1200">
                <a:solidFill>
                  <a:srgbClr val="000000"/>
                </a:solidFill>
                <a:latin typeface="Garamond" panose="02020404030301010803" pitchFamily="18"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fontAlgn="base">
              <a:spcBef>
                <a:spcPct val="0"/>
              </a:spcBef>
              <a:spcAft>
                <a:spcPct val="0"/>
              </a:spcAft>
              <a:defRPr/>
            </a:pPr>
            <a:fld id="{0A1A696D-AE0C-9446-A38B-FCAFD25E7DF6}" type="slidenum">
              <a:rPr lang="en-US" altLang="en-US" smtClean="0"/>
              <a:pPr algn="r" fontAlgn="base">
                <a:spcBef>
                  <a:spcPct val="0"/>
                </a:spcBef>
                <a:spcAft>
                  <a:spcPct val="0"/>
                </a:spcAft>
                <a:defRPr/>
              </a:pPr>
              <a:t>19</a:t>
            </a:fld>
            <a:endParaRPr lang="en-US" altLang="en-US" sz="1600">
              <a:solidFill>
                <a:srgbClr val="0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2249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5AE0-C484-4C3B-B47D-32E9A8D3AE71}"/>
              </a:ext>
            </a:extLst>
          </p:cNvPr>
          <p:cNvSpPr>
            <a:spLocks noGrp="1"/>
          </p:cNvSpPr>
          <p:nvPr>
            <p:ph type="title"/>
          </p:nvPr>
        </p:nvSpPr>
        <p:spPr/>
        <p:txBody>
          <a:bodyPr>
            <a:normAutofit fontScale="90000"/>
          </a:bodyPr>
          <a:lstStyle/>
          <a:p>
            <a:r>
              <a:rPr lang="en-US" dirty="0" err="1"/>
              <a:t>Generalna</a:t>
            </a:r>
            <a:r>
              <a:rPr lang="en-US" dirty="0"/>
              <a:t> </a:t>
            </a:r>
            <a:r>
              <a:rPr lang="en-US" dirty="0" err="1"/>
              <a:t>sigurnost</a:t>
            </a:r>
            <a:r>
              <a:rPr lang="en-US" dirty="0"/>
              <a:t> </a:t>
            </a:r>
            <a:r>
              <a:rPr lang="en-US" dirty="0" err="1"/>
              <a:t>hardvera</a:t>
            </a:r>
            <a:r>
              <a:rPr lang="en-US" dirty="0"/>
              <a:t> (The semiconductor security war)</a:t>
            </a:r>
            <a:endParaRPr lang="hr-HR" dirty="0"/>
          </a:p>
        </p:txBody>
      </p:sp>
      <p:sp>
        <p:nvSpPr>
          <p:cNvPr id="3" name="Text Placeholder 2">
            <a:extLst>
              <a:ext uri="{FF2B5EF4-FFF2-40B4-BE49-F238E27FC236}">
                <a16:creationId xmlns:a16="http://schemas.microsoft.com/office/drawing/2014/main" id="{94974020-2AFB-49AC-8DF8-DAFC9BD9508F}"/>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13212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9754DF78-E3E1-5C4B-8325-F33CDAE23BD2}"/>
              </a:ext>
            </a:extLst>
          </p:cNvPr>
          <p:cNvSpPr>
            <a:spLocks noGrp="1" noChangeArrowheads="1"/>
          </p:cNvSpPr>
          <p:nvPr>
            <p:ph type="title"/>
          </p:nvPr>
        </p:nvSpPr>
        <p:spPr/>
        <p:txBody>
          <a:bodyPr/>
          <a:lstStyle/>
          <a:p>
            <a:r>
              <a:rPr lang="en-US" altLang="en-US" dirty="0">
                <a:ea typeface="ＭＳ Ｐゴシック" panose="020B0600070205080204" pitchFamily="34" charset="-128"/>
              </a:rPr>
              <a:t>Cache </a:t>
            </a:r>
            <a:r>
              <a:rPr lang="en-US" altLang="en-US" dirty="0" err="1">
                <a:ea typeface="ＭＳ Ｐゴシック" panose="020B0600070205080204" pitchFamily="34" charset="-128"/>
              </a:rPr>
              <a:t>memorija</a:t>
            </a:r>
            <a:r>
              <a:rPr lang="en-US" altLang="en-US" dirty="0">
                <a:ea typeface="ＭＳ Ｐゴシック" panose="020B0600070205080204" pitchFamily="34" charset="-128"/>
              </a:rPr>
              <a:t> </a:t>
            </a:r>
            <a:r>
              <a:rPr lang="en-US" altLang="en-US" dirty="0" err="1">
                <a:ea typeface="ＭＳ Ｐゴシック" panose="020B0600070205080204" pitchFamily="34" charset="-128"/>
              </a:rPr>
              <a:t>procesora</a:t>
            </a:r>
            <a:r>
              <a:rPr lang="en-US" altLang="en-US" dirty="0">
                <a:ea typeface="ＭＳ Ｐゴシック" panose="020B0600070205080204" pitchFamily="34" charset="-128"/>
              </a:rPr>
              <a:t> </a:t>
            </a:r>
            <a:r>
              <a:rPr lang="en-US" altLang="en-US" dirty="0" err="1">
                <a:ea typeface="ＭＳ Ｐゴシック" panose="020B0600070205080204" pitchFamily="34" charset="-128"/>
              </a:rPr>
              <a:t>kao</a:t>
            </a:r>
            <a:r>
              <a:rPr lang="en-US" altLang="en-US" dirty="0">
                <a:ea typeface="ＭＳ Ｐゴシック" panose="020B0600070205080204" pitchFamily="34" charset="-128"/>
              </a:rPr>
              <a:t> side-channel za </a:t>
            </a:r>
            <a:r>
              <a:rPr lang="en-US" altLang="en-US" dirty="0" err="1">
                <a:ea typeface="ＭＳ Ｐゴシック" panose="020B0600070205080204" pitchFamily="34" charset="-128"/>
              </a:rPr>
              <a:t>napade</a:t>
            </a: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B873784-D0A3-9847-8B53-9B21B8FD6B17}"/>
              </a:ext>
            </a:extLst>
          </p:cNvPr>
          <p:cNvSpPr>
            <a:spLocks noGrp="1"/>
          </p:cNvSpPr>
          <p:nvPr>
            <p:ph idx="1"/>
          </p:nvPr>
        </p:nvSpPr>
        <p:spPr/>
        <p:txBody>
          <a:bodyPr>
            <a:normAutofit/>
          </a:bodyPr>
          <a:lstStyle/>
          <a:p>
            <a:pPr>
              <a:defRPr/>
            </a:pPr>
            <a:r>
              <a:rPr lang="en-US" dirty="0" err="1">
                <a:solidFill>
                  <a:srgbClr val="0432FF"/>
                </a:solidFill>
              </a:rPr>
              <a:t>Spekulativno</a:t>
            </a:r>
            <a:r>
              <a:rPr lang="en-US" dirty="0">
                <a:solidFill>
                  <a:srgbClr val="0432FF"/>
                </a:solidFill>
              </a:rPr>
              <a:t> </a:t>
            </a:r>
            <a:r>
              <a:rPr lang="en-US" dirty="0" err="1">
                <a:solidFill>
                  <a:srgbClr val="0432FF"/>
                </a:solidFill>
              </a:rPr>
              <a:t>izvršavanje</a:t>
            </a:r>
            <a:r>
              <a:rPr lang="en-US" dirty="0">
                <a:solidFill>
                  <a:srgbClr val="0432FF"/>
                </a:solidFill>
              </a:rPr>
              <a:t> </a:t>
            </a:r>
            <a:r>
              <a:rPr lang="en-US" dirty="0" err="1">
                <a:solidFill>
                  <a:srgbClr val="0432FF"/>
                </a:solidFill>
              </a:rPr>
              <a:t>ostavlja</a:t>
            </a:r>
            <a:r>
              <a:rPr lang="en-US" dirty="0">
                <a:solidFill>
                  <a:srgbClr val="0432FF"/>
                </a:solidFill>
              </a:rPr>
              <a:t> </a:t>
            </a:r>
            <a:r>
              <a:rPr lang="en-US" dirty="0" err="1">
                <a:solidFill>
                  <a:srgbClr val="0432FF"/>
                </a:solidFill>
              </a:rPr>
              <a:t>podatke</a:t>
            </a:r>
            <a:r>
              <a:rPr lang="en-US" dirty="0">
                <a:solidFill>
                  <a:srgbClr val="0432FF"/>
                </a:solidFill>
              </a:rPr>
              <a:t> u cache </a:t>
            </a:r>
            <a:r>
              <a:rPr lang="en-US" dirty="0" err="1">
                <a:solidFill>
                  <a:srgbClr val="0432FF"/>
                </a:solidFill>
              </a:rPr>
              <a:t>memoriji</a:t>
            </a:r>
            <a:r>
              <a:rPr lang="en-US" dirty="0">
                <a:solidFill>
                  <a:srgbClr val="0432FF"/>
                </a:solidFill>
              </a:rPr>
              <a:t> </a:t>
            </a:r>
            <a:r>
              <a:rPr lang="en-US" dirty="0" err="1">
                <a:solidFill>
                  <a:srgbClr val="0432FF"/>
                </a:solidFill>
              </a:rPr>
              <a:t>procesora</a:t>
            </a:r>
            <a:endParaRPr lang="en-US" dirty="0">
              <a:solidFill>
                <a:srgbClr val="0432FF"/>
              </a:solidFill>
            </a:endParaRPr>
          </a:p>
          <a:p>
            <a:pPr lvl="1">
              <a:defRPr/>
            </a:pPr>
            <a:r>
              <a:rPr lang="en-US" b="1" dirty="0" err="1">
                <a:solidFill>
                  <a:schemeClr val="accent6">
                    <a:lumMod val="75000"/>
                  </a:schemeClr>
                </a:solidFill>
              </a:rPr>
              <a:t>Gledano</a:t>
            </a:r>
            <a:r>
              <a:rPr lang="en-US" b="1" dirty="0">
                <a:solidFill>
                  <a:schemeClr val="accent6">
                    <a:lumMod val="75000"/>
                  </a:schemeClr>
                </a:solidFill>
              </a:rPr>
              <a:t> </a:t>
            </a:r>
            <a:r>
              <a:rPr lang="en-US" b="1" dirty="0" err="1">
                <a:solidFill>
                  <a:schemeClr val="accent6">
                    <a:lumMod val="75000"/>
                  </a:schemeClr>
                </a:solidFill>
              </a:rPr>
              <a:t>iz</a:t>
            </a:r>
            <a:r>
              <a:rPr lang="en-US" b="1" dirty="0">
                <a:solidFill>
                  <a:schemeClr val="accent6">
                    <a:lumMod val="75000"/>
                  </a:schemeClr>
                </a:solidFill>
              </a:rPr>
              <a:t> </a:t>
            </a:r>
            <a:r>
              <a:rPr lang="en-US" b="1" dirty="0" err="1">
                <a:solidFill>
                  <a:schemeClr val="accent6">
                    <a:lumMod val="75000"/>
                  </a:schemeClr>
                </a:solidFill>
              </a:rPr>
              <a:t>aspekta</a:t>
            </a:r>
            <a:r>
              <a:rPr lang="en-US" b="1" dirty="0">
                <a:solidFill>
                  <a:schemeClr val="accent6">
                    <a:lumMod val="75000"/>
                  </a:schemeClr>
                </a:solidFill>
              </a:rPr>
              <a:t> </a:t>
            </a:r>
            <a:r>
              <a:rPr lang="en-US" b="1" dirty="0" err="1">
                <a:solidFill>
                  <a:schemeClr val="accent6">
                    <a:lumMod val="75000"/>
                  </a:schemeClr>
                </a:solidFill>
              </a:rPr>
              <a:t>dizajna</a:t>
            </a:r>
            <a:r>
              <a:rPr lang="en-US" b="1" dirty="0">
                <a:solidFill>
                  <a:schemeClr val="accent6">
                    <a:lumMod val="75000"/>
                  </a:schemeClr>
                </a:solidFill>
              </a:rPr>
              <a:t> I </a:t>
            </a:r>
            <a:r>
              <a:rPr lang="en-US" b="1" dirty="0" err="1">
                <a:solidFill>
                  <a:schemeClr val="accent6">
                    <a:lumMod val="75000"/>
                  </a:schemeClr>
                </a:solidFill>
              </a:rPr>
              <a:t>arhitekture</a:t>
            </a:r>
            <a:r>
              <a:rPr lang="en-US" b="1" dirty="0">
                <a:solidFill>
                  <a:schemeClr val="accent6">
                    <a:lumMod val="75000"/>
                  </a:schemeClr>
                </a:solidFill>
              </a:rPr>
              <a:t>, </a:t>
            </a:r>
            <a:r>
              <a:rPr lang="en-US" b="1" dirty="0" err="1">
                <a:solidFill>
                  <a:schemeClr val="accent6">
                    <a:lumMod val="75000"/>
                  </a:schemeClr>
                </a:solidFill>
              </a:rPr>
              <a:t>potpuno</a:t>
            </a:r>
            <a:r>
              <a:rPr lang="en-US" b="1" dirty="0">
                <a:solidFill>
                  <a:schemeClr val="accent6">
                    <a:lumMod val="75000"/>
                  </a:schemeClr>
                </a:solidFill>
              </a:rPr>
              <a:t> </a:t>
            </a:r>
            <a:r>
              <a:rPr lang="en-US" b="1" dirty="0" err="1">
                <a:solidFill>
                  <a:schemeClr val="accent6">
                    <a:lumMod val="75000"/>
                  </a:schemeClr>
                </a:solidFill>
              </a:rPr>
              <a:t>korektno</a:t>
            </a:r>
            <a:r>
              <a:rPr lang="en-US" b="1" dirty="0">
                <a:solidFill>
                  <a:schemeClr val="accent6">
                    <a:lumMod val="75000"/>
                  </a:schemeClr>
                </a:solidFill>
              </a:rPr>
              <a:t> </a:t>
            </a:r>
            <a:r>
              <a:rPr lang="en-US" b="1" dirty="0" err="1">
                <a:solidFill>
                  <a:schemeClr val="accent6">
                    <a:lumMod val="75000"/>
                  </a:schemeClr>
                </a:solidFill>
              </a:rPr>
              <a:t>ponašanje</a:t>
            </a:r>
            <a:endParaRPr lang="en-US" b="1" dirty="0">
              <a:solidFill>
                <a:schemeClr val="accent6">
                  <a:lumMod val="75000"/>
                </a:schemeClr>
              </a:solidFill>
            </a:endParaRPr>
          </a:p>
          <a:p>
            <a:pPr lvl="1">
              <a:defRPr/>
            </a:pPr>
            <a:r>
              <a:rPr lang="en-US" b="1" dirty="0" err="1">
                <a:solidFill>
                  <a:schemeClr val="accent6">
                    <a:lumMod val="75000"/>
                  </a:schemeClr>
                </a:solidFill>
              </a:rPr>
              <a:t>Nuspojava</a:t>
            </a:r>
            <a:r>
              <a:rPr lang="en-US" b="1" dirty="0">
                <a:solidFill>
                  <a:schemeClr val="accent6">
                    <a:lumMod val="75000"/>
                  </a:schemeClr>
                </a:solidFill>
              </a:rPr>
              <a:t> je side-channel – </a:t>
            </a:r>
            <a:r>
              <a:rPr lang="en-US" b="1" dirty="0" err="1">
                <a:solidFill>
                  <a:schemeClr val="accent6">
                    <a:lumMod val="75000"/>
                  </a:schemeClr>
                </a:solidFill>
              </a:rPr>
              <a:t>kanal</a:t>
            </a:r>
            <a:r>
              <a:rPr lang="en-US" b="1" dirty="0">
                <a:solidFill>
                  <a:schemeClr val="accent6">
                    <a:lumMod val="75000"/>
                  </a:schemeClr>
                </a:solidFill>
              </a:rPr>
              <a:t> </a:t>
            </a:r>
            <a:r>
              <a:rPr lang="en-US" b="1" dirty="0" err="1">
                <a:solidFill>
                  <a:schemeClr val="accent6">
                    <a:lumMod val="75000"/>
                  </a:schemeClr>
                </a:solidFill>
              </a:rPr>
              <a:t>kroz</a:t>
            </a:r>
            <a:r>
              <a:rPr lang="en-US" b="1" dirty="0">
                <a:solidFill>
                  <a:schemeClr val="accent6">
                    <a:lumMod val="75000"/>
                  </a:schemeClr>
                </a:solidFill>
              </a:rPr>
              <a:t> koji </a:t>
            </a:r>
            <a:r>
              <a:rPr lang="en-US" b="1" dirty="0" err="1">
                <a:solidFill>
                  <a:schemeClr val="accent6">
                    <a:lumMod val="75000"/>
                  </a:schemeClr>
                </a:solidFill>
              </a:rPr>
              <a:t>netko</a:t>
            </a:r>
            <a:r>
              <a:rPr lang="en-US" b="1" dirty="0">
                <a:solidFill>
                  <a:schemeClr val="accent6">
                    <a:lumMod val="75000"/>
                  </a:schemeClr>
                </a:solidFill>
              </a:rPr>
              <a:t> </a:t>
            </a:r>
            <a:r>
              <a:rPr lang="en-US" b="1" dirty="0" err="1">
                <a:solidFill>
                  <a:schemeClr val="accent6">
                    <a:lumMod val="75000"/>
                  </a:schemeClr>
                </a:solidFill>
              </a:rPr>
              <a:t>sa</a:t>
            </a:r>
            <a:r>
              <a:rPr lang="en-US" b="1" dirty="0">
                <a:solidFill>
                  <a:schemeClr val="accent6">
                    <a:lumMod val="75000"/>
                  </a:schemeClr>
                </a:solidFill>
              </a:rPr>
              <a:t> “</a:t>
            </a:r>
            <a:r>
              <a:rPr lang="en-US" b="1" dirty="0" err="1">
                <a:solidFill>
                  <a:schemeClr val="accent6">
                    <a:lumMod val="75000"/>
                  </a:schemeClr>
                </a:solidFill>
              </a:rPr>
              <a:t>većim</a:t>
            </a:r>
            <a:r>
              <a:rPr lang="en-US" b="1" dirty="0">
                <a:solidFill>
                  <a:schemeClr val="accent6">
                    <a:lumMod val="75000"/>
                  </a:schemeClr>
                </a:solidFill>
              </a:rPr>
              <a:t> </a:t>
            </a:r>
            <a:r>
              <a:rPr lang="en-US" b="1" dirty="0" err="1">
                <a:solidFill>
                  <a:schemeClr val="accent6">
                    <a:lumMod val="75000"/>
                  </a:schemeClr>
                </a:solidFill>
              </a:rPr>
              <a:t>znanjem</a:t>
            </a:r>
            <a:r>
              <a:rPr lang="en-US" b="1" dirty="0">
                <a:solidFill>
                  <a:schemeClr val="accent6">
                    <a:lumMod val="75000"/>
                  </a:schemeClr>
                </a:solidFill>
              </a:rPr>
              <a:t>” </a:t>
            </a:r>
            <a:r>
              <a:rPr lang="en-US" b="1" dirty="0" err="1">
                <a:solidFill>
                  <a:schemeClr val="accent6">
                    <a:lumMod val="75000"/>
                  </a:schemeClr>
                </a:solidFill>
              </a:rPr>
              <a:t>može</a:t>
            </a:r>
            <a:r>
              <a:rPr lang="en-US" b="1" dirty="0">
                <a:solidFill>
                  <a:schemeClr val="accent6">
                    <a:lumMod val="75000"/>
                  </a:schemeClr>
                </a:solidFill>
              </a:rPr>
              <a:t> </a:t>
            </a:r>
            <a:r>
              <a:rPr lang="en-US" b="1" dirty="0" err="1">
                <a:solidFill>
                  <a:schemeClr val="accent6">
                    <a:lumMod val="75000"/>
                  </a:schemeClr>
                </a:solidFill>
              </a:rPr>
              <a:t>doći</a:t>
            </a:r>
            <a:r>
              <a:rPr lang="en-US" b="1" dirty="0">
                <a:solidFill>
                  <a:schemeClr val="accent6">
                    <a:lumMod val="75000"/>
                  </a:schemeClr>
                </a:solidFill>
              </a:rPr>
              <a:t> do </a:t>
            </a:r>
            <a:r>
              <a:rPr lang="en-US" b="1" dirty="0" err="1">
                <a:solidFill>
                  <a:schemeClr val="accent6">
                    <a:lumMod val="75000"/>
                  </a:schemeClr>
                </a:solidFill>
              </a:rPr>
              <a:t>tajnih</a:t>
            </a:r>
            <a:r>
              <a:rPr lang="en-US" b="1" dirty="0">
                <a:solidFill>
                  <a:schemeClr val="accent6">
                    <a:lumMod val="75000"/>
                  </a:schemeClr>
                </a:solidFill>
              </a:rPr>
              <a:t> </a:t>
            </a:r>
            <a:r>
              <a:rPr lang="en-US" b="1" dirty="0" err="1">
                <a:solidFill>
                  <a:schemeClr val="accent6">
                    <a:lumMod val="75000"/>
                  </a:schemeClr>
                </a:solidFill>
              </a:rPr>
              <a:t>podataka</a:t>
            </a:r>
            <a:endParaRPr lang="en-US" b="1" dirty="0">
              <a:solidFill>
                <a:schemeClr val="accent6">
                  <a:lumMod val="75000"/>
                </a:schemeClr>
              </a:solidFill>
            </a:endParaRPr>
          </a:p>
          <a:p>
            <a:pPr lvl="1">
              <a:defRPr/>
            </a:pPr>
            <a:endParaRPr lang="en-US" dirty="0"/>
          </a:p>
          <a:p>
            <a:pPr>
              <a:defRPr/>
            </a:pPr>
            <a:r>
              <a:rPr lang="en-US" dirty="0" err="1">
                <a:solidFill>
                  <a:srgbClr val="0432FF"/>
                </a:solidFill>
              </a:rPr>
              <a:t>Kroz</a:t>
            </a:r>
            <a:r>
              <a:rPr lang="en-US" dirty="0">
                <a:solidFill>
                  <a:srgbClr val="0432FF"/>
                </a:solidFill>
              </a:rPr>
              <a:t> cache </a:t>
            </a:r>
            <a:r>
              <a:rPr lang="en-US" dirty="0" err="1">
                <a:solidFill>
                  <a:srgbClr val="0432FF"/>
                </a:solidFill>
              </a:rPr>
              <a:t>memoriju</a:t>
            </a:r>
            <a:r>
              <a:rPr lang="en-US" dirty="0">
                <a:solidFill>
                  <a:srgbClr val="0432FF"/>
                </a:solidFill>
              </a:rPr>
              <a:t> “cure” </a:t>
            </a:r>
            <a:r>
              <a:rPr lang="en-US" dirty="0" err="1">
                <a:solidFill>
                  <a:srgbClr val="0432FF"/>
                </a:solidFill>
              </a:rPr>
              <a:t>podaci</a:t>
            </a:r>
            <a:r>
              <a:rPr lang="en-US" dirty="0">
                <a:solidFill>
                  <a:srgbClr val="0432FF"/>
                </a:solidFill>
              </a:rPr>
              <a:t>, </a:t>
            </a:r>
            <a:r>
              <a:rPr lang="en-US" dirty="0" err="1">
                <a:solidFill>
                  <a:srgbClr val="0432FF"/>
                </a:solidFill>
              </a:rPr>
              <a:t>pošto</a:t>
            </a:r>
            <a:r>
              <a:rPr lang="en-US" dirty="0">
                <a:solidFill>
                  <a:srgbClr val="0432FF"/>
                </a:solidFill>
              </a:rPr>
              <a:t> </a:t>
            </a:r>
            <a:r>
              <a:rPr lang="en-US" dirty="0" err="1">
                <a:solidFill>
                  <a:srgbClr val="0432FF"/>
                </a:solidFill>
              </a:rPr>
              <a:t>procesor</a:t>
            </a:r>
            <a:r>
              <a:rPr lang="en-US" dirty="0">
                <a:solidFill>
                  <a:srgbClr val="0432FF"/>
                </a:solidFill>
              </a:rPr>
              <a:t> u cache </a:t>
            </a:r>
            <a:r>
              <a:rPr lang="en-US" dirty="0" err="1">
                <a:solidFill>
                  <a:srgbClr val="0432FF"/>
                </a:solidFill>
              </a:rPr>
              <a:t>memoriju</a:t>
            </a:r>
            <a:r>
              <a:rPr lang="en-US" dirty="0">
                <a:solidFill>
                  <a:srgbClr val="0432FF"/>
                </a:solidFill>
              </a:rPr>
              <a:t> </a:t>
            </a:r>
            <a:r>
              <a:rPr lang="en-US" dirty="0" err="1">
                <a:solidFill>
                  <a:srgbClr val="0432FF"/>
                </a:solidFill>
              </a:rPr>
              <a:t>privremeno</a:t>
            </a:r>
            <a:r>
              <a:rPr lang="en-US" dirty="0">
                <a:solidFill>
                  <a:srgbClr val="0432FF"/>
                </a:solidFill>
              </a:rPr>
              <a:t> </a:t>
            </a:r>
            <a:r>
              <a:rPr lang="en-US" dirty="0" err="1">
                <a:solidFill>
                  <a:srgbClr val="0432FF"/>
                </a:solidFill>
              </a:rPr>
              <a:t>pohranjuje</a:t>
            </a:r>
            <a:r>
              <a:rPr lang="en-US" dirty="0">
                <a:solidFill>
                  <a:srgbClr val="0432FF"/>
                </a:solidFill>
              </a:rPr>
              <a:t> </a:t>
            </a:r>
            <a:r>
              <a:rPr lang="en-US" dirty="0" err="1">
                <a:solidFill>
                  <a:srgbClr val="0432FF"/>
                </a:solidFill>
              </a:rPr>
              <a:t>podatke</a:t>
            </a:r>
            <a:r>
              <a:rPr lang="en-US" dirty="0">
                <a:solidFill>
                  <a:srgbClr val="0432FF"/>
                </a:solidFill>
              </a:rPr>
              <a:t> </a:t>
            </a:r>
            <a:r>
              <a:rPr lang="en-US" dirty="0" err="1">
                <a:solidFill>
                  <a:srgbClr val="0432FF"/>
                </a:solidFill>
              </a:rPr>
              <a:t>sa</a:t>
            </a:r>
            <a:r>
              <a:rPr lang="en-US" dirty="0">
                <a:solidFill>
                  <a:srgbClr val="0432FF"/>
                </a:solidFill>
              </a:rPr>
              <a:t> </a:t>
            </a:r>
            <a:r>
              <a:rPr lang="en-US" dirty="0" err="1">
                <a:solidFill>
                  <a:srgbClr val="0432FF"/>
                </a:solidFill>
              </a:rPr>
              <a:t>kojima</a:t>
            </a:r>
            <a:r>
              <a:rPr lang="en-US" dirty="0">
                <a:solidFill>
                  <a:srgbClr val="0432FF"/>
                </a:solidFill>
              </a:rPr>
              <a:t> </a:t>
            </a:r>
            <a:r>
              <a:rPr lang="en-US" dirty="0" err="1">
                <a:solidFill>
                  <a:srgbClr val="0432FF"/>
                </a:solidFill>
              </a:rPr>
              <a:t>radi</a:t>
            </a:r>
            <a:r>
              <a:rPr lang="en-US" dirty="0">
                <a:solidFill>
                  <a:srgbClr val="0432FF"/>
                </a:solidFill>
              </a:rPr>
              <a:t> u </a:t>
            </a:r>
            <a:r>
              <a:rPr lang="en-US" dirty="0" err="1">
                <a:solidFill>
                  <a:srgbClr val="0432FF"/>
                </a:solidFill>
              </a:rPr>
              <a:t>fazi</a:t>
            </a:r>
            <a:r>
              <a:rPr lang="en-US" dirty="0">
                <a:solidFill>
                  <a:srgbClr val="0432FF"/>
                </a:solidFill>
              </a:rPr>
              <a:t> </a:t>
            </a:r>
            <a:r>
              <a:rPr lang="en-US" dirty="0" err="1">
                <a:solidFill>
                  <a:srgbClr val="0432FF"/>
                </a:solidFill>
              </a:rPr>
              <a:t>spekulativnog</a:t>
            </a:r>
            <a:r>
              <a:rPr lang="en-US" dirty="0">
                <a:solidFill>
                  <a:srgbClr val="0432FF"/>
                </a:solidFill>
              </a:rPr>
              <a:t> </a:t>
            </a:r>
            <a:r>
              <a:rPr lang="en-US" dirty="0" err="1">
                <a:solidFill>
                  <a:srgbClr val="0432FF"/>
                </a:solidFill>
              </a:rPr>
              <a:t>izvršavanja</a:t>
            </a:r>
            <a:endParaRPr lang="en-US" dirty="0">
              <a:solidFill>
                <a:srgbClr val="0432FF"/>
              </a:solidFill>
            </a:endParaRPr>
          </a:p>
        </p:txBody>
      </p:sp>
      <p:sp>
        <p:nvSpPr>
          <p:cNvPr id="132099" name="Slide Number Placeholder 3">
            <a:extLst>
              <a:ext uri="{FF2B5EF4-FFF2-40B4-BE49-F238E27FC236}">
                <a16:creationId xmlns:a16="http://schemas.microsoft.com/office/drawing/2014/main" id="{FB74FFA9-A9B6-6749-ACDB-72658EB3B43A}"/>
              </a:ext>
            </a:extLst>
          </p:cNvPr>
          <p:cNvSpPr>
            <a:spLocks noGrp="1" noChangeArrowheads="1"/>
          </p:cNvSpPr>
          <p:nvPr>
            <p:ph type="sldNum" sz="quarter" idx="4294967295"/>
          </p:nvPr>
        </p:nvSpPr>
        <p:spPr bwMode="auto">
          <a:xfrm>
            <a:off x="10058400" y="631825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600" kern="1200">
                <a:solidFill>
                  <a:srgbClr val="000000"/>
                </a:solidFill>
                <a:latin typeface="Garamond" panose="02020404030301010803" pitchFamily="18"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fontAlgn="base">
              <a:spcBef>
                <a:spcPct val="0"/>
              </a:spcBef>
              <a:spcAft>
                <a:spcPct val="0"/>
              </a:spcAft>
              <a:defRPr/>
            </a:pPr>
            <a:fld id="{0A1A696D-AE0C-9446-A38B-FCAFD25E7DF6}" type="slidenum">
              <a:rPr lang="en-US" altLang="en-US" smtClean="0"/>
              <a:pPr algn="r" fontAlgn="base">
                <a:spcBef>
                  <a:spcPct val="0"/>
                </a:spcBef>
                <a:spcAft>
                  <a:spcPct val="0"/>
                </a:spcAft>
                <a:defRPr/>
              </a:pPr>
              <a:t>20</a:t>
            </a:fld>
            <a:endParaRPr lang="en-US" altLang="en-US" sz="1600">
              <a:solidFill>
                <a:srgbClr val="0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65347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A0F77968-17EB-264E-9484-0ECA5F08637F}"/>
              </a:ext>
            </a:extLst>
          </p:cNvPr>
          <p:cNvSpPr>
            <a:spLocks noGrp="1" noChangeArrowheads="1"/>
          </p:cNvSpPr>
          <p:nvPr>
            <p:ph type="title"/>
          </p:nvPr>
        </p:nvSpPr>
        <p:spPr/>
        <p:txBody>
          <a:bodyPr>
            <a:normAutofit/>
          </a:bodyPr>
          <a:lstStyle/>
          <a:p>
            <a:r>
              <a:rPr lang="en-US" altLang="en-US" dirty="0" err="1">
                <a:ea typeface="ＭＳ Ｐゴシック" panose="020B0600070205080204" pitchFamily="34" charset="-128"/>
              </a:rPr>
              <a:t>Više</a:t>
            </a:r>
            <a:r>
              <a:rPr lang="en-US" altLang="en-US" dirty="0">
                <a:ea typeface="ＭＳ Ｐゴシック" panose="020B0600070205080204" pitchFamily="34" charset="-128"/>
              </a:rPr>
              <a:t> o </a:t>
            </a:r>
            <a:r>
              <a:rPr lang="en-US" altLang="en-US" dirty="0" err="1">
                <a:ea typeface="ＭＳ Ｐゴシック" panose="020B0600070205080204" pitchFamily="34" charset="-128"/>
              </a:rPr>
              <a:t>Spectre</a:t>
            </a:r>
            <a:r>
              <a:rPr lang="en-US" altLang="en-US" dirty="0">
                <a:ea typeface="ＭＳ Ｐゴシック" panose="020B0600070205080204" pitchFamily="34" charset="-128"/>
              </a:rPr>
              <a:t> I Meltdown </a:t>
            </a:r>
            <a:r>
              <a:rPr lang="en-US" altLang="en-US" dirty="0" err="1">
                <a:ea typeface="ＭＳ Ｐゴシック" panose="020B0600070205080204" pitchFamily="34" charset="-128"/>
              </a:rPr>
              <a:t>napadima</a:t>
            </a:r>
            <a:endParaRPr lang="en-US" altLang="en-US" dirty="0">
              <a:ea typeface="ＭＳ Ｐゴシック" panose="020B0600070205080204" pitchFamily="34" charset="-128"/>
            </a:endParaRPr>
          </a:p>
        </p:txBody>
      </p:sp>
      <p:sp>
        <p:nvSpPr>
          <p:cNvPr id="133123" name="Slide Number Placeholder 3">
            <a:extLst>
              <a:ext uri="{FF2B5EF4-FFF2-40B4-BE49-F238E27FC236}">
                <a16:creationId xmlns:a16="http://schemas.microsoft.com/office/drawing/2014/main" id="{EA3EDD9F-59C1-ED45-89E9-7C05F959D33A}"/>
              </a:ext>
            </a:extLst>
          </p:cNvPr>
          <p:cNvSpPr>
            <a:spLocks noGrp="1" noChangeArrowheads="1"/>
          </p:cNvSpPr>
          <p:nvPr>
            <p:ph type="sldNum" sz="quarter" idx="4294967295"/>
          </p:nvPr>
        </p:nvSpPr>
        <p:spPr bwMode="auto">
          <a:xfrm>
            <a:off x="10058400" y="631825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600" kern="1200">
                <a:solidFill>
                  <a:srgbClr val="000000"/>
                </a:solidFill>
                <a:latin typeface="Garamond" panose="02020404030301010803" pitchFamily="18"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fontAlgn="base">
              <a:spcBef>
                <a:spcPct val="0"/>
              </a:spcBef>
              <a:spcAft>
                <a:spcPct val="0"/>
              </a:spcAft>
              <a:defRPr/>
            </a:pPr>
            <a:fld id="{0A1A696D-AE0C-9446-A38B-FCAFD25E7DF6}" type="slidenum">
              <a:rPr lang="en-US" altLang="en-US" smtClean="0"/>
              <a:pPr algn="r" fontAlgn="base">
                <a:spcBef>
                  <a:spcPct val="0"/>
                </a:spcBef>
                <a:spcAft>
                  <a:spcPct val="0"/>
                </a:spcAft>
                <a:defRPr/>
              </a:pPr>
              <a:t>21</a:t>
            </a:fld>
            <a:endParaRPr lang="en-US" altLang="en-US" sz="1600">
              <a:solidFill>
                <a:srgbClr val="000000"/>
              </a:solidFill>
              <a:latin typeface="Garamond" panose="02020404030301010803" pitchFamily="18" charset="0"/>
              <a:cs typeface="Arial" panose="020B0604020202020204" pitchFamily="34" charset="0"/>
            </a:endParaRPr>
          </a:p>
        </p:txBody>
      </p:sp>
      <p:pic>
        <p:nvPicPr>
          <p:cNvPr id="133124" name="Picture 4">
            <a:extLst>
              <a:ext uri="{FF2B5EF4-FFF2-40B4-BE49-F238E27FC236}">
                <a16:creationId xmlns:a16="http://schemas.microsoft.com/office/drawing/2014/main" id="{F06C876E-820E-E247-BA6C-C1A3FACCD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105" y="1690688"/>
            <a:ext cx="8225790" cy="426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TextBox 5">
            <a:extLst>
              <a:ext uri="{FF2B5EF4-FFF2-40B4-BE49-F238E27FC236}">
                <a16:creationId xmlns:a16="http://schemas.microsoft.com/office/drawing/2014/main" id="{5482E6E4-6134-684F-BAC3-222285D9E709}"/>
              </a:ext>
            </a:extLst>
          </p:cNvPr>
          <p:cNvSpPr txBox="1">
            <a:spLocks noChangeArrowheads="1"/>
          </p:cNvSpPr>
          <p:nvPr/>
        </p:nvSpPr>
        <p:spPr bwMode="auto">
          <a:xfrm>
            <a:off x="1673226" y="6553201"/>
            <a:ext cx="785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US" altLang="en-US" sz="1400">
                <a:solidFill>
                  <a:srgbClr val="000000"/>
                </a:solidFill>
              </a:rPr>
              <a:t>Source: </a:t>
            </a:r>
            <a:r>
              <a:rPr lang="en-US" altLang="en-US" sz="1400">
                <a:solidFill>
                  <a:srgbClr val="000000"/>
                </a:solidFill>
                <a:hlinkClick r:id="rId4"/>
              </a:rPr>
              <a:t>https://googleprojectzero.blogspot.ch/2018/01/reading-privileged-memory-with-side.html</a:t>
            </a:r>
            <a:r>
              <a:rPr lang="en-US" altLang="en-US" sz="1400">
                <a:solidFill>
                  <a:srgbClr val="000000"/>
                </a:solidFill>
              </a:rPr>
              <a:t> </a:t>
            </a:r>
          </a:p>
        </p:txBody>
      </p:sp>
    </p:spTree>
    <p:extLst>
      <p:ext uri="{BB962C8B-B14F-4D97-AF65-F5344CB8AC3E}">
        <p14:creationId xmlns:p14="http://schemas.microsoft.com/office/powerpoint/2010/main" val="131223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335293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E088E-D750-4910-9DAB-D9D5EA8F3880}"/>
              </a:ext>
            </a:extLst>
          </p:cNvPr>
          <p:cNvSpPr>
            <a:spLocks noGrp="1"/>
          </p:cNvSpPr>
          <p:nvPr>
            <p:ph type="title"/>
          </p:nvPr>
        </p:nvSpPr>
        <p:spPr/>
        <p:txBody>
          <a:bodyPr/>
          <a:lstStyle/>
          <a:p>
            <a:r>
              <a:rPr lang="en-US" dirty="0" err="1"/>
              <a:t>RowHammer</a:t>
            </a:r>
            <a:r>
              <a:rPr lang="en-US" dirty="0"/>
              <a:t> </a:t>
            </a:r>
            <a:r>
              <a:rPr lang="en-US" dirty="0" err="1"/>
              <a:t>napadi</a:t>
            </a:r>
            <a:endParaRPr lang="hr-HR" dirty="0"/>
          </a:p>
        </p:txBody>
      </p:sp>
      <p:sp>
        <p:nvSpPr>
          <p:cNvPr id="4" name="Text Placeholder 3">
            <a:extLst>
              <a:ext uri="{FF2B5EF4-FFF2-40B4-BE49-F238E27FC236}">
                <a16:creationId xmlns:a16="http://schemas.microsoft.com/office/drawing/2014/main" id="{EDD6ADA1-D8F2-4D51-B580-95D6AAD62F2E}"/>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390085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E53D-B51E-474F-A430-A6ED6D093980}"/>
              </a:ext>
            </a:extLst>
          </p:cNvPr>
          <p:cNvSpPr>
            <a:spLocks noGrp="1"/>
          </p:cNvSpPr>
          <p:nvPr>
            <p:ph type="title"/>
          </p:nvPr>
        </p:nvSpPr>
        <p:spPr/>
        <p:txBody>
          <a:bodyPr/>
          <a:lstStyle/>
          <a:p>
            <a:r>
              <a:rPr lang="en-US" dirty="0" err="1"/>
              <a:t>Uobičajene</a:t>
            </a:r>
            <a:r>
              <a:rPr lang="en-US" dirty="0"/>
              <a:t> </a:t>
            </a:r>
            <a:r>
              <a:rPr lang="en-US" dirty="0" err="1"/>
              <a:t>floskule</a:t>
            </a:r>
            <a:endParaRPr lang="hr-HR" dirty="0"/>
          </a:p>
        </p:txBody>
      </p:sp>
      <p:sp>
        <p:nvSpPr>
          <p:cNvPr id="3" name="Content Placeholder 2">
            <a:extLst>
              <a:ext uri="{FF2B5EF4-FFF2-40B4-BE49-F238E27FC236}">
                <a16:creationId xmlns:a16="http://schemas.microsoft.com/office/drawing/2014/main" id="{14733E06-8B7B-4B43-AFED-8E5B97AACD6E}"/>
              </a:ext>
            </a:extLst>
          </p:cNvPr>
          <p:cNvSpPr>
            <a:spLocks noGrp="1"/>
          </p:cNvSpPr>
          <p:nvPr>
            <p:ph idx="1"/>
          </p:nvPr>
        </p:nvSpPr>
        <p:spPr/>
        <p:txBody>
          <a:bodyPr/>
          <a:lstStyle/>
          <a:p>
            <a:r>
              <a:rPr lang="en-US" dirty="0"/>
              <a:t>“</a:t>
            </a:r>
            <a:r>
              <a:rPr lang="en-US" dirty="0" err="1"/>
              <a:t>Zaaaašto</a:t>
            </a:r>
            <a:r>
              <a:rPr lang="en-US" dirty="0"/>
              <a:t> </a:t>
            </a:r>
            <a:r>
              <a:rPr lang="en-US" dirty="0" err="1"/>
              <a:t>kompliciramo</a:t>
            </a:r>
            <a:r>
              <a:rPr lang="en-US" dirty="0"/>
              <a:t> – </a:t>
            </a:r>
            <a:r>
              <a:rPr lang="en-US" dirty="0" err="1"/>
              <a:t>idemo</a:t>
            </a:r>
            <a:r>
              <a:rPr lang="en-US" dirty="0"/>
              <a:t> </a:t>
            </a:r>
            <a:r>
              <a:rPr lang="en-US" dirty="0" err="1"/>
              <a:t>rješiti</a:t>
            </a:r>
            <a:r>
              <a:rPr lang="en-US" dirty="0"/>
              <a:t> problem </a:t>
            </a:r>
            <a:r>
              <a:rPr lang="en-US" dirty="0" err="1"/>
              <a:t>memorije</a:t>
            </a:r>
            <a:r>
              <a:rPr lang="en-US" dirty="0"/>
              <a:t> </a:t>
            </a:r>
            <a:r>
              <a:rPr lang="en-US" dirty="0" err="1"/>
              <a:t>tako</a:t>
            </a:r>
            <a:r>
              <a:rPr lang="en-US" dirty="0"/>
              <a:t> da </a:t>
            </a:r>
            <a:r>
              <a:rPr lang="en-US" dirty="0" err="1"/>
              <a:t>maknemo</a:t>
            </a:r>
            <a:r>
              <a:rPr lang="en-US" dirty="0"/>
              <a:t> “</a:t>
            </a:r>
            <a:r>
              <a:rPr lang="en-US" dirty="0" err="1"/>
              <a:t>sporu</a:t>
            </a:r>
            <a:r>
              <a:rPr lang="en-US" dirty="0"/>
              <a:t>” DRAM </a:t>
            </a:r>
            <a:r>
              <a:rPr lang="en-US" dirty="0" err="1"/>
              <a:t>memoriju</a:t>
            </a:r>
            <a:r>
              <a:rPr lang="en-US" dirty="0"/>
              <a:t>, I </a:t>
            </a:r>
            <a:r>
              <a:rPr lang="en-US" dirty="0" err="1"/>
              <a:t>idemo</a:t>
            </a:r>
            <a:r>
              <a:rPr lang="en-US" dirty="0"/>
              <a:t> </a:t>
            </a:r>
            <a:r>
              <a:rPr lang="en-US" dirty="0" err="1"/>
              <a:t>sve</a:t>
            </a:r>
            <a:r>
              <a:rPr lang="en-US" dirty="0"/>
              <a:t> </a:t>
            </a:r>
            <a:r>
              <a:rPr lang="en-US" dirty="0" err="1"/>
              <a:t>držati</a:t>
            </a:r>
            <a:r>
              <a:rPr lang="en-US" dirty="0"/>
              <a:t> u </a:t>
            </a:r>
            <a:r>
              <a:rPr lang="en-US" dirty="0" err="1"/>
              <a:t>brzoj</a:t>
            </a:r>
            <a:r>
              <a:rPr lang="en-US" dirty="0"/>
              <a:t>, SRAM </a:t>
            </a:r>
            <a:r>
              <a:rPr lang="en-US" dirty="0" err="1"/>
              <a:t>memoriji</a:t>
            </a:r>
            <a:r>
              <a:rPr lang="en-US" dirty="0"/>
              <a:t> I cache </a:t>
            </a:r>
            <a:r>
              <a:rPr lang="en-US" dirty="0" err="1"/>
              <a:t>memoriji</a:t>
            </a:r>
            <a:r>
              <a:rPr lang="en-US" dirty="0"/>
              <a:t>”</a:t>
            </a:r>
          </a:p>
          <a:p>
            <a:r>
              <a:rPr lang="en-US" dirty="0" err="1"/>
              <a:t>Razmislimo</a:t>
            </a:r>
            <a:r>
              <a:rPr lang="en-US" dirty="0"/>
              <a:t> </a:t>
            </a:r>
            <a:r>
              <a:rPr lang="en-US" dirty="0" err="1"/>
              <a:t>zašto</a:t>
            </a:r>
            <a:r>
              <a:rPr lang="en-US" dirty="0"/>
              <a:t> je </a:t>
            </a:r>
            <a:r>
              <a:rPr lang="en-US" dirty="0" err="1"/>
              <a:t>ovo</a:t>
            </a:r>
            <a:r>
              <a:rPr lang="en-US" dirty="0"/>
              <a:t> </a:t>
            </a:r>
            <a:r>
              <a:rPr lang="en-US" dirty="0" err="1"/>
              <a:t>nepraktično</a:t>
            </a:r>
            <a:r>
              <a:rPr lang="en-US" dirty="0"/>
              <a:t> I </a:t>
            </a:r>
            <a:r>
              <a:rPr lang="en-US" dirty="0" err="1"/>
              <a:t>nemoguće</a:t>
            </a:r>
            <a:r>
              <a:rPr lang="en-US" dirty="0"/>
              <a:t> za </a:t>
            </a:r>
            <a:r>
              <a:rPr lang="en-US" dirty="0" err="1"/>
              <a:t>izvesti</a:t>
            </a:r>
            <a:endParaRPr lang="hr-HR" dirty="0"/>
          </a:p>
        </p:txBody>
      </p:sp>
    </p:spTree>
    <p:extLst>
      <p:ext uri="{BB962C8B-B14F-4D97-AF65-F5344CB8AC3E}">
        <p14:creationId xmlns:p14="http://schemas.microsoft.com/office/powerpoint/2010/main" val="6121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E53D-B51E-474F-A430-A6ED6D093980}"/>
              </a:ext>
            </a:extLst>
          </p:cNvPr>
          <p:cNvSpPr>
            <a:spLocks noGrp="1"/>
          </p:cNvSpPr>
          <p:nvPr>
            <p:ph type="title"/>
          </p:nvPr>
        </p:nvSpPr>
        <p:spPr/>
        <p:txBody>
          <a:bodyPr/>
          <a:lstStyle/>
          <a:p>
            <a:r>
              <a:rPr lang="en-US"/>
              <a:t>SRAM vs DRAM</a:t>
            </a:r>
            <a:endParaRPr lang="hr-HR" dirty="0"/>
          </a:p>
        </p:txBody>
      </p:sp>
      <p:pic>
        <p:nvPicPr>
          <p:cNvPr id="1026" name="Picture 2">
            <a:extLst>
              <a:ext uri="{FF2B5EF4-FFF2-40B4-BE49-F238E27FC236}">
                <a16:creationId xmlns:a16="http://schemas.microsoft.com/office/drawing/2014/main" id="{D774B25E-9806-4E5B-B513-87582638E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831" y="1610678"/>
            <a:ext cx="3070781" cy="2303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5A3FB4-B040-42EE-B418-0B86A4117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831" y="3729892"/>
            <a:ext cx="3070781" cy="2303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E1C7F22-98A9-4F7A-85B1-B9EAE9680433}"/>
              </a:ext>
            </a:extLst>
          </p:cNvPr>
          <p:cNvPicPr>
            <a:picLocks noChangeAspect="1"/>
          </p:cNvPicPr>
          <p:nvPr/>
        </p:nvPicPr>
        <p:blipFill>
          <a:blip r:embed="rId5"/>
          <a:stretch>
            <a:fillRect/>
          </a:stretch>
        </p:blipFill>
        <p:spPr>
          <a:xfrm>
            <a:off x="6880389" y="2019300"/>
            <a:ext cx="3276600" cy="2819400"/>
          </a:xfrm>
          <a:prstGeom prst="rect">
            <a:avLst/>
          </a:prstGeom>
        </p:spPr>
      </p:pic>
    </p:spTree>
    <p:extLst>
      <p:ext uri="{BB962C8B-B14F-4D97-AF65-F5344CB8AC3E}">
        <p14:creationId xmlns:p14="http://schemas.microsoft.com/office/powerpoint/2010/main" val="128958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9252-AAB2-44D3-ACDA-06C9215DF050}"/>
              </a:ext>
            </a:extLst>
          </p:cNvPr>
          <p:cNvSpPr>
            <a:spLocks noGrp="1"/>
          </p:cNvSpPr>
          <p:nvPr>
            <p:ph type="title"/>
          </p:nvPr>
        </p:nvSpPr>
        <p:spPr/>
        <p:txBody>
          <a:bodyPr/>
          <a:lstStyle/>
          <a:p>
            <a:r>
              <a:rPr lang="en-US" dirty="0"/>
              <a:t>SRAM</a:t>
            </a:r>
            <a:endParaRPr lang="hr-HR" dirty="0"/>
          </a:p>
        </p:txBody>
      </p:sp>
      <p:pic>
        <p:nvPicPr>
          <p:cNvPr id="4" name="Picture 2">
            <a:extLst>
              <a:ext uri="{FF2B5EF4-FFF2-40B4-BE49-F238E27FC236}">
                <a16:creationId xmlns:a16="http://schemas.microsoft.com/office/drawing/2014/main" id="{393F216D-60E9-4BBB-92EC-2696B7656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831" y="1610678"/>
            <a:ext cx="5863039" cy="43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9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5DC9-B5F5-4BA8-AD6B-F6F53162A7B0}"/>
              </a:ext>
            </a:extLst>
          </p:cNvPr>
          <p:cNvSpPr>
            <a:spLocks noGrp="1"/>
          </p:cNvSpPr>
          <p:nvPr>
            <p:ph type="title"/>
          </p:nvPr>
        </p:nvSpPr>
        <p:spPr/>
        <p:txBody>
          <a:bodyPr/>
          <a:lstStyle/>
          <a:p>
            <a:r>
              <a:rPr lang="en-US" dirty="0"/>
              <a:t>DRAM</a:t>
            </a:r>
            <a:endParaRPr lang="hr-HR" dirty="0"/>
          </a:p>
        </p:txBody>
      </p:sp>
      <p:pic>
        <p:nvPicPr>
          <p:cNvPr id="4" name="Picture 3">
            <a:extLst>
              <a:ext uri="{FF2B5EF4-FFF2-40B4-BE49-F238E27FC236}">
                <a16:creationId xmlns:a16="http://schemas.microsoft.com/office/drawing/2014/main" id="{11F14B6E-B01C-4166-8D4C-DA746BF1CFE6}"/>
              </a:ext>
            </a:extLst>
          </p:cNvPr>
          <p:cNvPicPr>
            <a:picLocks noChangeAspect="1"/>
          </p:cNvPicPr>
          <p:nvPr/>
        </p:nvPicPr>
        <p:blipFill>
          <a:blip r:embed="rId3"/>
          <a:stretch>
            <a:fillRect/>
          </a:stretch>
        </p:blipFill>
        <p:spPr>
          <a:xfrm>
            <a:off x="3852145" y="1690688"/>
            <a:ext cx="4487709" cy="3861517"/>
          </a:xfrm>
          <a:prstGeom prst="rect">
            <a:avLst/>
          </a:prstGeom>
        </p:spPr>
      </p:pic>
    </p:spTree>
    <p:extLst>
      <p:ext uri="{BB962C8B-B14F-4D97-AF65-F5344CB8AC3E}">
        <p14:creationId xmlns:p14="http://schemas.microsoft.com/office/powerpoint/2010/main" val="314564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B86F-7101-41F8-8A7C-4BF7BCCA0974}"/>
              </a:ext>
            </a:extLst>
          </p:cNvPr>
          <p:cNvSpPr>
            <a:spLocks noGrp="1"/>
          </p:cNvSpPr>
          <p:nvPr>
            <p:ph type="title"/>
          </p:nvPr>
        </p:nvSpPr>
        <p:spPr/>
        <p:txBody>
          <a:bodyPr/>
          <a:lstStyle/>
          <a:p>
            <a:r>
              <a:rPr lang="en-US" dirty="0" err="1"/>
              <a:t>Primjer</a:t>
            </a:r>
            <a:r>
              <a:rPr lang="en-US" dirty="0"/>
              <a:t> (Sandy Bridge </a:t>
            </a:r>
            <a:r>
              <a:rPr lang="en-US" dirty="0" err="1"/>
              <a:t>arhitektura</a:t>
            </a:r>
            <a:r>
              <a:rPr lang="en-US" dirty="0"/>
              <a:t>)</a:t>
            </a:r>
            <a:endParaRPr lang="hr-HR" dirty="0"/>
          </a:p>
        </p:txBody>
      </p:sp>
      <p:sp>
        <p:nvSpPr>
          <p:cNvPr id="3" name="Content Placeholder 2">
            <a:extLst>
              <a:ext uri="{FF2B5EF4-FFF2-40B4-BE49-F238E27FC236}">
                <a16:creationId xmlns:a16="http://schemas.microsoft.com/office/drawing/2014/main" id="{5C9AF367-E381-4B71-99E7-B1CAAB30EB05}"/>
              </a:ext>
            </a:extLst>
          </p:cNvPr>
          <p:cNvSpPr>
            <a:spLocks noGrp="1"/>
          </p:cNvSpPr>
          <p:nvPr>
            <p:ph idx="1"/>
          </p:nvPr>
        </p:nvSpPr>
        <p:spPr/>
        <p:txBody>
          <a:bodyPr/>
          <a:lstStyle/>
          <a:p>
            <a:r>
              <a:rPr lang="en-US" dirty="0"/>
              <a:t>L1 cache size 32KB </a:t>
            </a:r>
            <a:r>
              <a:rPr lang="en-US" dirty="0" err="1"/>
              <a:t>cca</a:t>
            </a:r>
            <a:r>
              <a:rPr lang="en-US" dirty="0"/>
              <a:t> 3 cycles</a:t>
            </a:r>
          </a:p>
          <a:p>
            <a:r>
              <a:rPr lang="en-US" dirty="0"/>
              <a:t>L2 cache size 256KB </a:t>
            </a:r>
            <a:r>
              <a:rPr lang="en-US" dirty="0" err="1"/>
              <a:t>cca</a:t>
            </a:r>
            <a:r>
              <a:rPr lang="en-US" dirty="0"/>
              <a:t> 8 cycles</a:t>
            </a:r>
          </a:p>
          <a:p>
            <a:r>
              <a:rPr lang="en-US" dirty="0"/>
              <a:t>L3 cache size 10-20MB </a:t>
            </a:r>
            <a:r>
              <a:rPr lang="en-US" dirty="0" err="1"/>
              <a:t>cca</a:t>
            </a:r>
            <a:r>
              <a:rPr lang="en-US" dirty="0"/>
              <a:t> 35 cycles</a:t>
            </a:r>
          </a:p>
          <a:p>
            <a:r>
              <a:rPr lang="en-US" dirty="0"/>
              <a:t>Main memory – whatever GBs are supported/we put in, </a:t>
            </a:r>
            <a:r>
              <a:rPr lang="en-US" dirty="0" err="1"/>
              <a:t>cca</a:t>
            </a:r>
            <a:r>
              <a:rPr lang="en-US" dirty="0"/>
              <a:t> 250 cycles</a:t>
            </a:r>
          </a:p>
          <a:p>
            <a:endParaRPr lang="en-US" dirty="0"/>
          </a:p>
          <a:p>
            <a:pPr marL="0" indent="0">
              <a:buNone/>
            </a:pPr>
            <a:endParaRPr lang="hr-HR" dirty="0"/>
          </a:p>
        </p:txBody>
      </p:sp>
    </p:spTree>
    <p:extLst>
      <p:ext uri="{BB962C8B-B14F-4D97-AF65-F5344CB8AC3E}">
        <p14:creationId xmlns:p14="http://schemas.microsoft.com/office/powerpoint/2010/main" val="135045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B86F-7101-41F8-8A7C-4BF7BCCA0974}"/>
              </a:ext>
            </a:extLst>
          </p:cNvPr>
          <p:cNvSpPr>
            <a:spLocks noGrp="1"/>
          </p:cNvSpPr>
          <p:nvPr>
            <p:ph type="title"/>
          </p:nvPr>
        </p:nvSpPr>
        <p:spPr/>
        <p:txBody>
          <a:bodyPr/>
          <a:lstStyle/>
          <a:p>
            <a:pPr algn="ctr"/>
            <a:r>
              <a:rPr lang="en-US" dirty="0" err="1"/>
              <a:t>Zašto</a:t>
            </a:r>
            <a:r>
              <a:rPr lang="en-US" dirty="0"/>
              <a:t> </a:t>
            </a:r>
            <a:r>
              <a:rPr lang="en-US" dirty="0" err="1"/>
              <a:t>nas</a:t>
            </a:r>
            <a:r>
              <a:rPr lang="en-US" dirty="0"/>
              <a:t> to </a:t>
            </a:r>
            <a:r>
              <a:rPr lang="en-US" dirty="0" err="1"/>
              <a:t>zanima</a:t>
            </a:r>
            <a:r>
              <a:rPr lang="en-US" dirty="0"/>
              <a:t>?</a:t>
            </a:r>
            <a:endParaRPr lang="hr-HR" dirty="0"/>
          </a:p>
        </p:txBody>
      </p:sp>
    </p:spTree>
    <p:extLst>
      <p:ext uri="{BB962C8B-B14F-4D97-AF65-F5344CB8AC3E}">
        <p14:creationId xmlns:p14="http://schemas.microsoft.com/office/powerpoint/2010/main" val="1895908956"/>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2950</Words>
  <Application>Microsoft Office PowerPoint</Application>
  <PresentationFormat>Widescreen</PresentationFormat>
  <Paragraphs>246</Paragraphs>
  <Slides>22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Consolas</vt:lpstr>
      <vt:lpstr>Calibri</vt:lpstr>
      <vt:lpstr>Stolzl Bold</vt:lpstr>
      <vt:lpstr>Arial</vt:lpstr>
      <vt:lpstr>-apple-system</vt:lpstr>
      <vt:lpstr>Stolzl Book</vt:lpstr>
      <vt:lpstr>ＭＳ Ｐゴシック</vt:lpstr>
      <vt:lpstr>Garamond</vt:lpstr>
      <vt:lpstr>Wingdings</vt:lpstr>
      <vt:lpstr>Tahoma</vt:lpstr>
      <vt:lpstr>Office Theme</vt:lpstr>
      <vt:lpstr>Građa računala</vt:lpstr>
      <vt:lpstr>Generalna sigurnost hardvera (The semiconductor security war)</vt:lpstr>
      <vt:lpstr>RowHammer napadi</vt:lpstr>
      <vt:lpstr>Uobičajene floskule</vt:lpstr>
      <vt:lpstr>SRAM vs DRAM</vt:lpstr>
      <vt:lpstr>SRAM</vt:lpstr>
      <vt:lpstr>DRAM</vt:lpstr>
      <vt:lpstr>Primjer (Sandy Bridge arhitektura)</vt:lpstr>
      <vt:lpstr>Zašto nas to zanima?</vt:lpstr>
      <vt:lpstr>Objašnjenje je jednostavno</vt:lpstr>
      <vt:lpstr>Refresh problemi – performanse I potrošnja energije</vt:lpstr>
      <vt:lpstr>Sustavi za detekciju, neutralizaciju I eliminaciju RowHamer ranjivosti</vt:lpstr>
      <vt:lpstr>Spectre i Meltdown</vt:lpstr>
      <vt:lpstr>Kakvi su to napadi?</vt:lpstr>
      <vt:lpstr>Meltdown i Spectre napadi</vt:lpstr>
      <vt:lpstr>Meltdown i Spectre</vt:lpstr>
      <vt:lpstr>Spekulativno izvršavanje</vt:lpstr>
      <vt:lpstr>Korisnik ne vidi spekulativno izvršavanje</vt:lpstr>
      <vt:lpstr>Meltdown and Spectre</vt:lpstr>
      <vt:lpstr>Cache memorija procesora kao side-channel za napade</vt:lpstr>
      <vt:lpstr>Više o Spectre I Meltdown napadima</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VD</cp:lastModifiedBy>
  <cp:revision>84</cp:revision>
  <dcterms:created xsi:type="dcterms:W3CDTF">2018-01-24T13:33:55Z</dcterms:created>
  <dcterms:modified xsi:type="dcterms:W3CDTF">2025-04-10T14:28:43Z</dcterms:modified>
</cp:coreProperties>
</file>