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487" r:id="rId2"/>
    <p:sldId id="495" r:id="rId3"/>
    <p:sldId id="496" r:id="rId4"/>
    <p:sldId id="497" r:id="rId5"/>
    <p:sldId id="498" r:id="rId6"/>
    <p:sldId id="477" r:id="rId7"/>
    <p:sldId id="481" r:id="rId8"/>
    <p:sldId id="482" r:id="rId9"/>
    <p:sldId id="483" r:id="rId10"/>
    <p:sldId id="478" r:id="rId11"/>
    <p:sldId id="484" r:id="rId12"/>
    <p:sldId id="486" r:id="rId13"/>
    <p:sldId id="488" r:id="rId14"/>
    <p:sldId id="489" r:id="rId15"/>
    <p:sldId id="479" r:id="rId16"/>
    <p:sldId id="480" r:id="rId17"/>
    <p:sldId id="490" r:id="rId18"/>
    <p:sldId id="491" r:id="rId19"/>
    <p:sldId id="492" r:id="rId20"/>
    <p:sldId id="493" r:id="rId21"/>
    <p:sldId id="494" r:id="rId22"/>
    <p:sldId id="292" r:id="rId23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C30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59160E-5477-49BE-9B49-70B5E5601BE9}" v="1" dt="2025-05-15T06:51:18.302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rednji stil 2 - Isticanj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vijetli stil 2 - Isticanj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F1AB2-1976-4502-BF36-3FF5EA218861}" styleName="Srednji stil 4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Svijetli stil 3 - Isticanj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rednji stil 3 - Isticanj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rednji stil 4 - Isticanj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Srednji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vijetli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Svijetli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3187" autoAdjust="0"/>
  </p:normalViewPr>
  <p:slideViewPr>
    <p:cSldViewPr snapToGrid="0" snapToObjects="1">
      <p:cViewPr varScale="1">
        <p:scale>
          <a:sx n="61" d="100"/>
          <a:sy n="61" d="100"/>
        </p:scale>
        <p:origin x="152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352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 Golubić" userId="4b7da152-1437-436d-bd96-0b494f4b9ef2" providerId="ADAL" clId="{D559160E-5477-49BE-9B49-70B5E5601BE9}"/>
    <pc:docChg chg="addSld modSld">
      <pc:chgData name="Iva Golubić" userId="4b7da152-1437-436d-bd96-0b494f4b9ef2" providerId="ADAL" clId="{D559160E-5477-49BE-9B49-70B5E5601BE9}" dt="2025-05-15T06:51:18.286" v="0"/>
      <pc:docMkLst>
        <pc:docMk/>
      </pc:docMkLst>
      <pc:sldChg chg="add">
        <pc:chgData name="Iva Golubić" userId="4b7da152-1437-436d-bd96-0b494f4b9ef2" providerId="ADAL" clId="{D559160E-5477-49BE-9B49-70B5E5601BE9}" dt="2025-05-15T06:51:18.286" v="0"/>
        <pc:sldMkLst>
          <pc:docMk/>
          <pc:sldMk cId="2695778497" sldId="495"/>
        </pc:sldMkLst>
      </pc:sldChg>
      <pc:sldChg chg="add">
        <pc:chgData name="Iva Golubić" userId="4b7da152-1437-436d-bd96-0b494f4b9ef2" providerId="ADAL" clId="{D559160E-5477-49BE-9B49-70B5E5601BE9}" dt="2025-05-15T06:51:18.286" v="0"/>
        <pc:sldMkLst>
          <pc:docMk/>
          <pc:sldMk cId="2659269723" sldId="496"/>
        </pc:sldMkLst>
      </pc:sldChg>
      <pc:sldChg chg="add">
        <pc:chgData name="Iva Golubić" userId="4b7da152-1437-436d-bd96-0b494f4b9ef2" providerId="ADAL" clId="{D559160E-5477-49BE-9B49-70B5E5601BE9}" dt="2025-05-15T06:51:18.286" v="0"/>
        <pc:sldMkLst>
          <pc:docMk/>
          <pc:sldMk cId="2798864889" sldId="497"/>
        </pc:sldMkLst>
      </pc:sldChg>
      <pc:sldChg chg="add">
        <pc:chgData name="Iva Golubić" userId="4b7da152-1437-436d-bd96-0b494f4b9ef2" providerId="ADAL" clId="{D559160E-5477-49BE-9B49-70B5E5601BE9}" dt="2025-05-15T06:51:18.286" v="0"/>
        <pc:sldMkLst>
          <pc:docMk/>
          <pc:sldMk cId="2242458206" sldId="4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9625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6381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9943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9625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0244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9259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6298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9625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0244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6811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9878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2338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5775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9160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4922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9625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5500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1580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5640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2338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27857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236416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11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55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3589" y="4348862"/>
            <a:ext cx="9984817" cy="1283370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97685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866" y="1644316"/>
            <a:ext cx="8758991" cy="470835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14864" y="318754"/>
            <a:ext cx="8758991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189" y="276"/>
            <a:ext cx="218811" cy="6858000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08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92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 SVEUČILIŠTE - naslov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grafika, Font, grafički dizajn, tekst&#10;&#10;Opis je automatski generiran">
            <a:extLst>
              <a:ext uri="{FF2B5EF4-FFF2-40B4-BE49-F238E27FC236}">
                <a16:creationId xmlns:a16="http://schemas.microsoft.com/office/drawing/2014/main" id="{CC5AB3DF-7CBC-3543-882F-9BBE3FC4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6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9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2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7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6255" y="1600199"/>
            <a:ext cx="5829301" cy="5486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728663"/>
            <a:ext cx="6476999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959"/>
            <a:ext cx="11931868" cy="61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0.png"/><Relationship Id="rId4" Type="http://schemas.openxmlformats.org/officeDocument/2006/relationships/image" Target="../media/image8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0.png"/><Relationship Id="rId4" Type="http://schemas.openxmlformats.org/officeDocument/2006/relationships/image" Target="../media/image11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42.png"/><Relationship Id="rId4" Type="http://schemas.openxmlformats.org/officeDocument/2006/relationships/image" Target="../media/image1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5" Type="http://schemas.openxmlformats.org/officeDocument/2006/relationships/image" Target="../media/image182.png"/><Relationship Id="rId4" Type="http://schemas.openxmlformats.org/officeDocument/2006/relationships/image" Target="../media/image17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19A3-FEFF-B301-B3EC-6FE61C5D69CC}"/>
              </a:ext>
            </a:extLst>
          </p:cNvPr>
          <p:cNvSpPr txBox="1">
            <a:spLocks/>
          </p:cNvSpPr>
          <p:nvPr/>
        </p:nvSpPr>
        <p:spPr>
          <a:xfrm>
            <a:off x="7644550" y="2983122"/>
            <a:ext cx="4547450" cy="28185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MATEMATIČKA ANALIZA</a:t>
            </a:r>
            <a:br>
              <a:rPr lang="hr-HR" dirty="0">
                <a:solidFill>
                  <a:schemeClr val="bg1"/>
                </a:solidFill>
              </a:rPr>
            </a:br>
            <a:br>
              <a:rPr lang="hr-HR" dirty="0">
                <a:solidFill>
                  <a:schemeClr val="bg1"/>
                </a:solidFill>
              </a:rPr>
            </a:br>
            <a:r>
              <a:rPr lang="hr-HR" dirty="0">
                <a:solidFill>
                  <a:schemeClr val="bg1"/>
                </a:solidFill>
              </a:rPr>
              <a:t>Ishod 4</a:t>
            </a:r>
          </a:p>
        </p:txBody>
      </p:sp>
    </p:spTree>
    <p:extLst>
      <p:ext uri="{BB962C8B-B14F-4D97-AF65-F5344CB8AC3E}">
        <p14:creationId xmlns:p14="http://schemas.microsoft.com/office/powerpoint/2010/main" val="4065973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Površina omeđena krivuljama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niOkvir 1">
                <a:extLst>
                  <a:ext uri="{FF2B5EF4-FFF2-40B4-BE49-F238E27FC236}">
                    <a16:creationId xmlns:a16="http://schemas.microsoft.com/office/drawing/2014/main" id="{3AB68D2B-CC2C-4A70-85F0-464C15E8C271}"/>
                  </a:ext>
                </a:extLst>
              </p:cNvPr>
              <p:cNvSpPr txBox="1"/>
              <p:nvPr/>
            </p:nvSpPr>
            <p:spPr>
              <a:xfrm>
                <a:off x="975360" y="1355086"/>
                <a:ext cx="10226040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14400" indent="-914400"/>
                <a:r>
                  <a:rPr lang="hr-HR" sz="3200" dirty="0"/>
                  <a:t>13.1. </a:t>
                </a: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Odredite površinu lika omeđenog krivuljom        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-osi, između pravaca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kstniOkvir 1">
                <a:extLst>
                  <a:ext uri="{FF2B5EF4-FFF2-40B4-BE49-F238E27FC236}">
                    <a16:creationId xmlns:a16="http://schemas.microsoft.com/office/drawing/2014/main" id="{3AB68D2B-CC2C-4A70-85F0-464C15E8C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" y="1355086"/>
                <a:ext cx="10226040" cy="984885"/>
              </a:xfrm>
              <a:prstGeom prst="rect">
                <a:avLst/>
              </a:prstGeom>
              <a:blipFill>
                <a:blip r:embed="rId3"/>
                <a:stretch>
                  <a:fillRect l="-2384" t="-13580" b="-2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niOkvir 22">
                <a:extLst>
                  <a:ext uri="{FF2B5EF4-FFF2-40B4-BE49-F238E27FC236}">
                    <a16:creationId xmlns:a16="http://schemas.microsoft.com/office/drawing/2014/main" id="{5F026B85-2793-4BA6-82BC-1BA733F44CE5}"/>
                  </a:ext>
                </a:extLst>
              </p:cNvPr>
              <p:cNvSpPr txBox="1"/>
              <p:nvPr/>
            </p:nvSpPr>
            <p:spPr>
              <a:xfrm>
                <a:off x="975360" y="2948145"/>
                <a:ext cx="10226040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14400" indent="-914400"/>
                <a:r>
                  <a:rPr lang="hr-HR" sz="3200" dirty="0"/>
                  <a:t>13.2. </a:t>
                </a: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Odredite površinu između krivulje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i koordinatne osi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te pravaca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TekstniOkvir 22">
                <a:extLst>
                  <a:ext uri="{FF2B5EF4-FFF2-40B4-BE49-F238E27FC236}">
                    <a16:creationId xmlns:a16="http://schemas.microsoft.com/office/drawing/2014/main" id="{5F026B85-2793-4BA6-82BC-1BA733F44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" y="2948145"/>
                <a:ext cx="10226040" cy="984885"/>
              </a:xfrm>
              <a:prstGeom prst="rect">
                <a:avLst/>
              </a:prstGeom>
              <a:blipFill>
                <a:blip r:embed="rId4"/>
                <a:stretch>
                  <a:fillRect l="-2384" t="-14286" b="-24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niOkvir 23">
                <a:extLst>
                  <a:ext uri="{FF2B5EF4-FFF2-40B4-BE49-F238E27FC236}">
                    <a16:creationId xmlns:a16="http://schemas.microsoft.com/office/drawing/2014/main" id="{3DBDE60D-53C1-4B45-8EFA-BF5824E29FE5}"/>
                  </a:ext>
                </a:extLst>
              </p:cNvPr>
              <p:cNvSpPr txBox="1"/>
              <p:nvPr/>
            </p:nvSpPr>
            <p:spPr>
              <a:xfrm>
                <a:off x="975360" y="4541204"/>
                <a:ext cx="10226040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14400" indent="-914400"/>
                <a:r>
                  <a:rPr lang="hr-HR" sz="3200" dirty="0"/>
                  <a:t>13.3. </a:t>
                </a: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Odredite površinu između krivulje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i koordinatne osi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za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∈[−5,3]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kstniOkvir 23">
                <a:extLst>
                  <a:ext uri="{FF2B5EF4-FFF2-40B4-BE49-F238E27FC236}">
                    <a16:creationId xmlns:a16="http://schemas.microsoft.com/office/drawing/2014/main" id="{3DBDE60D-53C1-4B45-8EFA-BF5824E29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" y="4541204"/>
                <a:ext cx="10226040" cy="984885"/>
              </a:xfrm>
              <a:prstGeom prst="rect">
                <a:avLst/>
              </a:prstGeom>
              <a:blipFill>
                <a:blip r:embed="rId5"/>
                <a:stretch>
                  <a:fillRect l="-2384" t="-14198" r="-775" b="-2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821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Površina omeđena krivuljama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niOkvir 1">
                <a:extLst>
                  <a:ext uri="{FF2B5EF4-FFF2-40B4-BE49-F238E27FC236}">
                    <a16:creationId xmlns:a16="http://schemas.microsoft.com/office/drawing/2014/main" id="{3AB68D2B-CC2C-4A70-85F0-464C15E8C271}"/>
                  </a:ext>
                </a:extLst>
              </p:cNvPr>
              <p:cNvSpPr txBox="1"/>
              <p:nvPr/>
            </p:nvSpPr>
            <p:spPr>
              <a:xfrm>
                <a:off x="975360" y="1355086"/>
                <a:ext cx="10226040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14400" indent="-914400"/>
                <a:r>
                  <a:rPr lang="hr-HR" sz="3200" dirty="0"/>
                  <a:t>13.4. </a:t>
                </a: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Izračunajte površinu lika koji se nalazi između parabole 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i pravaca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kstniOkvir 1">
                <a:extLst>
                  <a:ext uri="{FF2B5EF4-FFF2-40B4-BE49-F238E27FC236}">
                    <a16:creationId xmlns:a16="http://schemas.microsoft.com/office/drawing/2014/main" id="{3AB68D2B-CC2C-4A70-85F0-464C15E8C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" y="1355086"/>
                <a:ext cx="10226040" cy="984885"/>
              </a:xfrm>
              <a:prstGeom prst="rect">
                <a:avLst/>
              </a:prstGeom>
              <a:blipFill>
                <a:blip r:embed="rId3"/>
                <a:stretch>
                  <a:fillRect l="-2384" t="-13580" b="-2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niOkvir 22">
                <a:extLst>
                  <a:ext uri="{FF2B5EF4-FFF2-40B4-BE49-F238E27FC236}">
                    <a16:creationId xmlns:a16="http://schemas.microsoft.com/office/drawing/2014/main" id="{5F026B85-2793-4BA6-82BC-1BA733F44CE5}"/>
                  </a:ext>
                </a:extLst>
              </p:cNvPr>
              <p:cNvSpPr txBox="1"/>
              <p:nvPr/>
            </p:nvSpPr>
            <p:spPr>
              <a:xfrm>
                <a:off x="975360" y="2818605"/>
                <a:ext cx="10378440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14400" indent="-914400"/>
                <a:r>
                  <a:rPr lang="hr-HR" sz="3200" dirty="0"/>
                  <a:t>13.5. </a:t>
                </a: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Izračunajte površinu lika koji je omeđen parabolama  </a:t>
                </a:r>
                <a14:m>
                  <m:oMath xmlns:m="http://schemas.openxmlformats.org/officeDocument/2006/math">
                    <m:r>
                      <a:rPr lang="hr-HR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4−</m:t>
                        </m:r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TekstniOkvir 22">
                <a:extLst>
                  <a:ext uri="{FF2B5EF4-FFF2-40B4-BE49-F238E27FC236}">
                    <a16:creationId xmlns:a16="http://schemas.microsoft.com/office/drawing/2014/main" id="{5F026B85-2793-4BA6-82BC-1BA733F44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" y="2818605"/>
                <a:ext cx="10378440" cy="984885"/>
              </a:xfrm>
              <a:prstGeom prst="rect">
                <a:avLst/>
              </a:prstGeom>
              <a:blipFill>
                <a:blip r:embed="rId4"/>
                <a:stretch>
                  <a:fillRect l="-2349" t="-13580" r="-3347" b="-2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niOkvir 23">
                <a:extLst>
                  <a:ext uri="{FF2B5EF4-FFF2-40B4-BE49-F238E27FC236}">
                    <a16:creationId xmlns:a16="http://schemas.microsoft.com/office/drawing/2014/main" id="{3DBDE60D-53C1-4B45-8EFA-BF5824E29FE5}"/>
                  </a:ext>
                </a:extLst>
              </p:cNvPr>
              <p:cNvSpPr txBox="1"/>
              <p:nvPr/>
            </p:nvSpPr>
            <p:spPr>
              <a:xfrm>
                <a:off x="975360" y="4282124"/>
                <a:ext cx="10226040" cy="19264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14400" indent="-914400"/>
                <a:r>
                  <a:rPr lang="hr-HR" sz="3200" dirty="0"/>
                  <a:t>13.6. </a:t>
                </a: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Odredite površinu lika u prvom kvadrantu, omeđenog krivuljama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14:m>
                  <m:oMath xmlns:m="http://schemas.openxmlformats.org/officeDocument/2006/math">
                    <m:r>
                      <a:rPr lang="hr-HR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3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sz="32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ako su točke presjeka tih krivulja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(0,0)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r-HR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hr-HR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hr-HR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hr-H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kstniOkvir 23">
                <a:extLst>
                  <a:ext uri="{FF2B5EF4-FFF2-40B4-BE49-F238E27FC236}">
                    <a16:creationId xmlns:a16="http://schemas.microsoft.com/office/drawing/2014/main" id="{3DBDE60D-53C1-4B45-8EFA-BF5824E29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" y="4282124"/>
                <a:ext cx="10226040" cy="1926425"/>
              </a:xfrm>
              <a:prstGeom prst="rect">
                <a:avLst/>
              </a:prstGeom>
              <a:blipFill>
                <a:blip r:embed="rId5"/>
                <a:stretch>
                  <a:fillRect l="-2384" t="-6962" r="-238" b="-5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62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Površina omeđena krivuljama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niOkvir 1">
                <a:extLst>
                  <a:ext uri="{FF2B5EF4-FFF2-40B4-BE49-F238E27FC236}">
                    <a16:creationId xmlns:a16="http://schemas.microsoft.com/office/drawing/2014/main" id="{3AB68D2B-CC2C-4A70-85F0-464C15E8C271}"/>
                  </a:ext>
                </a:extLst>
              </p:cNvPr>
              <p:cNvSpPr txBox="1"/>
              <p:nvPr/>
            </p:nvSpPr>
            <p:spPr>
              <a:xfrm>
                <a:off x="975360" y="1355086"/>
                <a:ext cx="10226040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1143000" indent="-1143000"/>
                <a:r>
                  <a:rPr lang="hr-HR" sz="3200" dirty="0"/>
                  <a:t>13.7. </a:t>
                </a: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Izračunajte površinu lika omeđenog krivuljama  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hr-HR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hr-HR" sz="32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te pravcima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kstniOkvir 1">
                <a:extLst>
                  <a:ext uri="{FF2B5EF4-FFF2-40B4-BE49-F238E27FC236}">
                    <a16:creationId xmlns:a16="http://schemas.microsoft.com/office/drawing/2014/main" id="{3AB68D2B-CC2C-4A70-85F0-464C15E8C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" y="1355086"/>
                <a:ext cx="10226040" cy="984885"/>
              </a:xfrm>
              <a:prstGeom prst="rect">
                <a:avLst/>
              </a:prstGeom>
              <a:blipFill>
                <a:blip r:embed="rId3"/>
                <a:stretch>
                  <a:fillRect l="-2384" t="-13580" b="-2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niOkvir 22">
                <a:extLst>
                  <a:ext uri="{FF2B5EF4-FFF2-40B4-BE49-F238E27FC236}">
                    <a16:creationId xmlns:a16="http://schemas.microsoft.com/office/drawing/2014/main" id="{5F026B85-2793-4BA6-82BC-1BA733F44CE5}"/>
                  </a:ext>
                </a:extLst>
              </p:cNvPr>
              <p:cNvSpPr txBox="1"/>
              <p:nvPr/>
            </p:nvSpPr>
            <p:spPr>
              <a:xfrm>
                <a:off x="975360" y="2889650"/>
                <a:ext cx="10378440" cy="12324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1143000" indent="-1143000"/>
                <a:r>
                  <a:rPr lang="hr-HR" sz="3200" dirty="0"/>
                  <a:t>13.8. </a:t>
                </a: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Izračunajte površinu lika omeđenog krivuljom </a:t>
                </a:r>
                <a14:m>
                  <m:oMath xmlns:m="http://schemas.openxmlformats.org/officeDocument/2006/math">
                    <m:r>
                      <a:rPr lang="hr-HR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i pravcima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TekstniOkvir 22">
                <a:extLst>
                  <a:ext uri="{FF2B5EF4-FFF2-40B4-BE49-F238E27FC236}">
                    <a16:creationId xmlns:a16="http://schemas.microsoft.com/office/drawing/2014/main" id="{5F026B85-2793-4BA6-82BC-1BA733F44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" y="2889650"/>
                <a:ext cx="10378440" cy="1232453"/>
              </a:xfrm>
              <a:prstGeom prst="rect">
                <a:avLst/>
              </a:prstGeom>
              <a:blipFill>
                <a:blip r:embed="rId4"/>
                <a:stretch>
                  <a:fillRect l="-2349" t="-2970" b="-15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niOkvir 23">
                <a:extLst>
                  <a:ext uri="{FF2B5EF4-FFF2-40B4-BE49-F238E27FC236}">
                    <a16:creationId xmlns:a16="http://schemas.microsoft.com/office/drawing/2014/main" id="{3DBDE60D-53C1-4B45-8EFA-BF5824E29FE5}"/>
                  </a:ext>
                </a:extLst>
              </p:cNvPr>
              <p:cNvSpPr txBox="1"/>
              <p:nvPr/>
            </p:nvSpPr>
            <p:spPr>
              <a:xfrm>
                <a:off x="975360" y="4671782"/>
                <a:ext cx="10226040" cy="11904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1082675" indent="-1082675"/>
                <a:r>
                  <a:rPr lang="hr-HR" sz="3200"/>
                  <a:t>13.9. </a:t>
                </a: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Odredite površinu lika u prvom kvadrantu, omeđe-</a:t>
                </a:r>
                <a:r>
                  <a:rPr lang="hr-HR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nog</a:t>
                </a: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krivuljom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i pravcima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kstniOkvir 23">
                <a:extLst>
                  <a:ext uri="{FF2B5EF4-FFF2-40B4-BE49-F238E27FC236}">
                    <a16:creationId xmlns:a16="http://schemas.microsoft.com/office/drawing/2014/main" id="{3DBDE60D-53C1-4B45-8EFA-BF5824E29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" y="4671782"/>
                <a:ext cx="10226040" cy="1190454"/>
              </a:xfrm>
              <a:prstGeom prst="rect">
                <a:avLst/>
              </a:prstGeom>
              <a:blipFill>
                <a:blip r:embed="rId5"/>
                <a:stretch>
                  <a:fillRect l="-2384" t="-11224" b="-9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4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1922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Separabilne diferencijalne jednadžbe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niOkvir 25">
                <a:extLst>
                  <a:ext uri="{FF2B5EF4-FFF2-40B4-BE49-F238E27FC236}">
                    <a16:creationId xmlns:a16="http://schemas.microsoft.com/office/drawing/2014/main" id="{D7265E9E-D248-408A-9EE2-E9B67273B3FE}"/>
                  </a:ext>
                </a:extLst>
              </p:cNvPr>
              <p:cNvSpPr txBox="1"/>
              <p:nvPr/>
            </p:nvSpPr>
            <p:spPr>
              <a:xfrm>
                <a:off x="838200" y="929640"/>
                <a:ext cx="10622280" cy="5387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Postupak rješavanja:</a:t>
                </a:r>
              </a:p>
              <a:p>
                <a:endParaRPr lang="hr-HR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Umjesto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pišemo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𝑑𝑦</m:t>
                        </m:r>
                      </m:num>
                      <m:den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i jednadžbu pomnožimo s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𝑑𝑥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hr-HR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Separiramo jednadžbu: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grupiramo uz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𝑑𝑥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a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uz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𝑑𝑦</m:t>
                    </m:r>
                  </m:oMath>
                </a14:m>
                <a:r>
                  <a:rPr lang="hr-HR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hr-HR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Integriramo jednadžbu (konstantu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pišemo samo na strani jednadžbe gdje se nalazi nepoznanica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hr-HR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Izrazimo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i zapišemo opće rješenje jednadžbe.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hr-HR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U opće rješenje uvrstimo početni uvjet i odredimo vrijednost nepoznate konstante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Zapišemo partikularno rješenje jednadžbe.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kstniOkvir 25">
                <a:extLst>
                  <a:ext uri="{FF2B5EF4-FFF2-40B4-BE49-F238E27FC236}">
                    <a16:creationId xmlns:a16="http://schemas.microsoft.com/office/drawing/2014/main" id="{D7265E9E-D248-408A-9EE2-E9B67273B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29640"/>
                <a:ext cx="10622280" cy="5387500"/>
              </a:xfrm>
              <a:prstGeom prst="rect">
                <a:avLst/>
              </a:prstGeom>
              <a:blipFill>
                <a:blip r:embed="rId3"/>
                <a:stretch>
                  <a:fillRect l="-1493" t="-1472" b="-2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442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1922"/>
            <a:ext cx="10515600" cy="1325563"/>
          </a:xfrm>
        </p:spPr>
        <p:txBody>
          <a:bodyPr/>
          <a:lstStyle/>
          <a:p>
            <a:pPr algn="ctr"/>
            <a:r>
              <a:rPr lang="hr-HR" dirty="0" err="1"/>
              <a:t>Separabilne</a:t>
            </a:r>
            <a:r>
              <a:rPr lang="hr-HR" dirty="0"/>
              <a:t> diferencijalne jednadžbe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niOkvir 25">
                <a:extLst>
                  <a:ext uri="{FF2B5EF4-FFF2-40B4-BE49-F238E27FC236}">
                    <a16:creationId xmlns:a16="http://schemas.microsoft.com/office/drawing/2014/main" id="{D7265E9E-D248-408A-9EE2-E9B67273B3FE}"/>
                  </a:ext>
                </a:extLst>
              </p:cNvPr>
              <p:cNvSpPr txBox="1"/>
              <p:nvPr/>
            </p:nvSpPr>
            <p:spPr>
              <a:xfrm>
                <a:off x="784860" y="1203641"/>
                <a:ext cx="10622280" cy="1352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36638" indent="-1036638"/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14.1. Odredite partikularno rješenje diferencijalne jednadžbe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sSup>
                          <m:sSupPr>
                            <m:ctrlP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uz početni uvjet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d>
                      <m:d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</m:t>
                    </m:r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kstniOkvir 25">
                <a:extLst>
                  <a:ext uri="{FF2B5EF4-FFF2-40B4-BE49-F238E27FC236}">
                    <a16:creationId xmlns:a16="http://schemas.microsoft.com/office/drawing/2014/main" id="{D7265E9E-D248-408A-9EE2-E9B67273B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" y="1203641"/>
                <a:ext cx="10622280" cy="1352550"/>
              </a:xfrm>
              <a:prstGeom prst="rect">
                <a:avLst/>
              </a:prstGeom>
              <a:blipFill>
                <a:blip r:embed="rId3"/>
                <a:stretch>
                  <a:fillRect l="-1493" t="-5856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1D114936-0555-4C94-A0C6-7E8A793F8217}"/>
                  </a:ext>
                </a:extLst>
              </p:cNvPr>
              <p:cNvSpPr txBox="1"/>
              <p:nvPr/>
            </p:nvSpPr>
            <p:spPr>
              <a:xfrm>
                <a:off x="784860" y="2945131"/>
                <a:ext cx="10622280" cy="1407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36638" indent="-1036638"/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14.2. Odredite partikularno rješenje diferencijalne jednadžbe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𝑥𝑦</m:t>
                            </m:r>
                          </m:e>
                          <m:sup>
                            <m: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den>
                    </m:f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uz početni uvjet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d>
                      <m:d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=8.</m:t>
                    </m:r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1D114936-0555-4C94-A0C6-7E8A793F8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" y="2945131"/>
                <a:ext cx="10622280" cy="1407565"/>
              </a:xfrm>
              <a:prstGeom prst="rect">
                <a:avLst/>
              </a:prstGeom>
              <a:blipFill>
                <a:blip r:embed="rId4"/>
                <a:stretch>
                  <a:fillRect l="-1493" t="-5628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0B4585B2-825C-4ABA-8218-9C1BD3394B13}"/>
                  </a:ext>
                </a:extLst>
              </p:cNvPr>
              <p:cNvSpPr txBox="1"/>
              <p:nvPr/>
            </p:nvSpPr>
            <p:spPr>
              <a:xfrm>
                <a:off x="838200" y="4741636"/>
                <a:ext cx="10622280" cy="1428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36638" indent="-1036638"/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14.3. Odredite partikularno rješenje diferencijalne jednadžbe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</m:rad>
                      </m:den>
                    </m:f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uz početni uvjet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d>
                      <m:d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</m:t>
                    </m:r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0B4585B2-825C-4ABA-8218-9C1BD3394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41636"/>
                <a:ext cx="10622280" cy="1428789"/>
              </a:xfrm>
              <a:prstGeom prst="rect">
                <a:avLst/>
              </a:prstGeom>
              <a:blipFill>
                <a:blip r:embed="rId5"/>
                <a:stretch>
                  <a:fillRect l="-1493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25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1922"/>
            <a:ext cx="10515600" cy="1325563"/>
          </a:xfrm>
        </p:spPr>
        <p:txBody>
          <a:bodyPr/>
          <a:lstStyle/>
          <a:p>
            <a:pPr algn="ctr"/>
            <a:r>
              <a:rPr lang="hr-HR" dirty="0" err="1"/>
              <a:t>Separabilne</a:t>
            </a:r>
            <a:r>
              <a:rPr lang="hr-HR" dirty="0"/>
              <a:t> diferencijalne jednadžbe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niOkvir 25">
                <a:extLst>
                  <a:ext uri="{FF2B5EF4-FFF2-40B4-BE49-F238E27FC236}">
                    <a16:creationId xmlns:a16="http://schemas.microsoft.com/office/drawing/2014/main" id="{D7265E9E-D248-408A-9EE2-E9B67273B3FE}"/>
                  </a:ext>
                </a:extLst>
              </p:cNvPr>
              <p:cNvSpPr txBox="1"/>
              <p:nvPr/>
            </p:nvSpPr>
            <p:spPr>
              <a:xfrm>
                <a:off x="784860" y="1203641"/>
                <a:ext cx="10622280" cy="1407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36638" indent="-1036638"/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14.4. Odredite partikularno rješenje diferencijalne jednadžbe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𝑥𝑦</m:t>
                        </m:r>
                      </m:den>
                    </m:f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uz početni uvjet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d>
                      <m:d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=−2.</m:t>
                    </m:r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kstniOkvir 25">
                <a:extLst>
                  <a:ext uri="{FF2B5EF4-FFF2-40B4-BE49-F238E27FC236}">
                    <a16:creationId xmlns:a16="http://schemas.microsoft.com/office/drawing/2014/main" id="{D7265E9E-D248-408A-9EE2-E9B67273B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" y="1203641"/>
                <a:ext cx="10622280" cy="1407565"/>
              </a:xfrm>
              <a:prstGeom prst="rect">
                <a:avLst/>
              </a:prstGeom>
              <a:blipFill>
                <a:blip r:embed="rId3"/>
                <a:stretch>
                  <a:fillRect l="-1493" t="-5628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1D114936-0555-4C94-A0C6-7E8A793F8217}"/>
                  </a:ext>
                </a:extLst>
              </p:cNvPr>
              <p:cNvSpPr txBox="1"/>
              <p:nvPr/>
            </p:nvSpPr>
            <p:spPr>
              <a:xfrm>
                <a:off x="784860" y="2945131"/>
                <a:ext cx="10622280" cy="1407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36638" indent="-1036638"/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14.5. Odredite partikularno rješenje diferencijalne jednadžbe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𝑥𝑦</m:t>
                            </m:r>
                          </m:e>
                          <m:sup>
                            <m: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uz početni uvjet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d>
                      <m:d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1D114936-0555-4C94-A0C6-7E8A793F8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" y="2945131"/>
                <a:ext cx="10622280" cy="1407565"/>
              </a:xfrm>
              <a:prstGeom prst="rect">
                <a:avLst/>
              </a:prstGeom>
              <a:blipFill>
                <a:blip r:embed="rId4"/>
                <a:stretch>
                  <a:fillRect l="-1493" t="-5628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0B4585B2-825C-4ABA-8218-9C1BD3394B13}"/>
                  </a:ext>
                </a:extLst>
              </p:cNvPr>
              <p:cNvSpPr txBox="1"/>
              <p:nvPr/>
            </p:nvSpPr>
            <p:spPr>
              <a:xfrm>
                <a:off x="838200" y="4741636"/>
                <a:ext cx="10622280" cy="13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36638" indent="-1036638"/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14.6. Odredite partikularno rješenje diferencijalne jednadžbe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ln</m:t>
                        </m:r>
                      </m:fName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uz početni uvjet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d>
                      <m:d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0B4585B2-825C-4ABA-8218-9C1BD3394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41636"/>
                <a:ext cx="10622280" cy="1324786"/>
              </a:xfrm>
              <a:prstGeom prst="rect">
                <a:avLst/>
              </a:prstGeom>
              <a:blipFill>
                <a:blip r:embed="rId5"/>
                <a:stretch>
                  <a:fillRect l="-1493" t="-5991" b="-2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44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1922"/>
            <a:ext cx="10515600" cy="1325563"/>
          </a:xfrm>
        </p:spPr>
        <p:txBody>
          <a:bodyPr/>
          <a:lstStyle/>
          <a:p>
            <a:pPr algn="ctr"/>
            <a:r>
              <a:rPr lang="hr-HR" dirty="0" err="1"/>
              <a:t>Separabilne</a:t>
            </a:r>
            <a:r>
              <a:rPr lang="hr-HR" dirty="0"/>
              <a:t> diferencijalne jednadžbe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niOkvir 25">
                <a:extLst>
                  <a:ext uri="{FF2B5EF4-FFF2-40B4-BE49-F238E27FC236}">
                    <a16:creationId xmlns:a16="http://schemas.microsoft.com/office/drawing/2014/main" id="{D7265E9E-D248-408A-9EE2-E9B67273B3FE}"/>
                  </a:ext>
                </a:extLst>
              </p:cNvPr>
              <p:cNvSpPr txBox="1"/>
              <p:nvPr/>
            </p:nvSpPr>
            <p:spPr>
              <a:xfrm>
                <a:off x="784860" y="1203641"/>
                <a:ext cx="10622280" cy="1584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36638" indent="-1036638"/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14.7. Odredite partikularno rješenje diferencijalne jednadžbe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rad>
                    <m:d>
                      <m:d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</m:e>
                    </m:d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𝑑𝑥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𝑑𝑦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uz početni uvjet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d>
                      <m:d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=4.</m:t>
                    </m:r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kstniOkvir 25">
                <a:extLst>
                  <a:ext uri="{FF2B5EF4-FFF2-40B4-BE49-F238E27FC236}">
                    <a16:creationId xmlns:a16="http://schemas.microsoft.com/office/drawing/2014/main" id="{D7265E9E-D248-408A-9EE2-E9B67273B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" y="1203641"/>
                <a:ext cx="10622280" cy="1584216"/>
              </a:xfrm>
              <a:prstGeom prst="rect">
                <a:avLst/>
              </a:prstGeom>
              <a:blipFill>
                <a:blip r:embed="rId3"/>
                <a:stretch>
                  <a:fillRect l="-1493"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1D114936-0555-4C94-A0C6-7E8A793F8217}"/>
                  </a:ext>
                </a:extLst>
              </p:cNvPr>
              <p:cNvSpPr txBox="1"/>
              <p:nvPr/>
            </p:nvSpPr>
            <p:spPr>
              <a:xfrm>
                <a:off x="784860" y="3226137"/>
                <a:ext cx="1062228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36638" indent="-1036638"/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14.8. Odredite partikularno rješenje diferencijalne jednadžbe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𝑥𝑦𝑑𝑦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ln</m:t>
                        </m:r>
                      </m:fName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𝑑𝑥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uz početni uvjet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d>
                      <m:d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</m:d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=2.</m:t>
                    </m:r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1D114936-0555-4C94-A0C6-7E8A793F8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" y="3226137"/>
                <a:ext cx="10622280" cy="1077218"/>
              </a:xfrm>
              <a:prstGeom prst="rect">
                <a:avLst/>
              </a:prstGeom>
              <a:blipFill>
                <a:blip r:embed="rId4"/>
                <a:stretch>
                  <a:fillRect l="-1493"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0B4585B2-825C-4ABA-8218-9C1BD3394B13}"/>
                  </a:ext>
                </a:extLst>
              </p:cNvPr>
              <p:cNvSpPr txBox="1"/>
              <p:nvPr/>
            </p:nvSpPr>
            <p:spPr>
              <a:xfrm>
                <a:off x="838200" y="4741636"/>
                <a:ext cx="10622280" cy="1385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36638" indent="-1036638"/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14.9. Odredite partikularno rješenje diferencijalne jednadžbe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den>
                    </m:f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  <m:sSup>
                      <m:sSup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uz početni uvjet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d>
                      <m:d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=2.</m:t>
                    </m:r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0B4585B2-825C-4ABA-8218-9C1BD3394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41636"/>
                <a:ext cx="10622280" cy="1385572"/>
              </a:xfrm>
              <a:prstGeom prst="rect">
                <a:avLst/>
              </a:prstGeom>
              <a:blipFill>
                <a:blip r:embed="rId5"/>
                <a:stretch>
                  <a:fillRect l="-1493" t="-5727" b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51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1922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Ekonomske funkcije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niOkvir 25">
                <a:extLst>
                  <a:ext uri="{FF2B5EF4-FFF2-40B4-BE49-F238E27FC236}">
                    <a16:creationId xmlns:a16="http://schemas.microsoft.com/office/drawing/2014/main" id="{D7265E9E-D248-408A-9EE2-E9B67273B3FE}"/>
                  </a:ext>
                </a:extLst>
              </p:cNvPr>
              <p:cNvSpPr txBox="1"/>
              <p:nvPr/>
            </p:nvSpPr>
            <p:spPr>
              <a:xfrm>
                <a:off x="838200" y="1066800"/>
                <a:ext cx="10622280" cy="5095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Za funkciju ukupnih troškova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definiramo: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funkciju prosječnih troškova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𝐴𝑇</m:t>
                    </m:r>
                    <m:d>
                      <m:d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</m:d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den>
                    </m:f>
                  </m:oMath>
                </a14:m>
                <a:endParaRPr lang="hr-HR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funkciju graničnih troškova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𝑀𝑇</m:t>
                    </m:r>
                    <m:d>
                      <m:d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</m:d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p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</m:d>
                  </m:oMath>
                </a14:m>
                <a:endParaRPr lang="hr-HR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hr-HR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Fiksni troškovi su troškovi na razini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hr-HR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Za ekonomsku funkciju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definiramo koeficijent elastičnosti: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  <m:sSup>
                      <m:sSup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hr-HR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Ekonomske veličine (troškovi, količina, cijena…) ne mogu biti negativni.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kstniOkvir 25">
                <a:extLst>
                  <a:ext uri="{FF2B5EF4-FFF2-40B4-BE49-F238E27FC236}">
                    <a16:creationId xmlns:a16="http://schemas.microsoft.com/office/drawing/2014/main" id="{D7265E9E-D248-408A-9EE2-E9B67273B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66800"/>
                <a:ext cx="10622280" cy="5095369"/>
              </a:xfrm>
              <a:prstGeom prst="rect">
                <a:avLst/>
              </a:prstGeom>
              <a:blipFill>
                <a:blip r:embed="rId3"/>
                <a:stretch>
                  <a:fillRect l="-1493" t="-1555" r="-1493" b="-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375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1922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Ekonomske funkcije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niOkvir 25">
                <a:extLst>
                  <a:ext uri="{FF2B5EF4-FFF2-40B4-BE49-F238E27FC236}">
                    <a16:creationId xmlns:a16="http://schemas.microsoft.com/office/drawing/2014/main" id="{D7265E9E-D248-408A-9EE2-E9B67273B3FE}"/>
                  </a:ext>
                </a:extLst>
              </p:cNvPr>
              <p:cNvSpPr txBox="1"/>
              <p:nvPr/>
            </p:nvSpPr>
            <p:spPr>
              <a:xfrm>
                <a:off x="784860" y="1356041"/>
                <a:ext cx="10622280" cy="1673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36638" indent="-1036638"/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15.1. Odredite funkciju ukupnih troškova, ako su granični troškovi jednaki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𝑀𝑇</m:t>
                    </m:r>
                    <m:d>
                      <m:d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</m:d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</m:t>
                    </m:r>
                    <m:rad>
                      <m:rad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g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</m:rad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+10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dok su fiksni troškovi jednaki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100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kstniOkvir 25">
                <a:extLst>
                  <a:ext uri="{FF2B5EF4-FFF2-40B4-BE49-F238E27FC236}">
                    <a16:creationId xmlns:a16="http://schemas.microsoft.com/office/drawing/2014/main" id="{D7265E9E-D248-408A-9EE2-E9B67273B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" y="1356041"/>
                <a:ext cx="10622280" cy="1673600"/>
              </a:xfrm>
              <a:prstGeom prst="rect">
                <a:avLst/>
              </a:prstGeom>
              <a:blipFill>
                <a:blip r:embed="rId3"/>
                <a:stretch>
                  <a:fillRect l="-1493" t="-4727" r="-23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4A0FCEFE-0B74-4A8D-9642-C4E2FEEFBD08}"/>
                  </a:ext>
                </a:extLst>
              </p:cNvPr>
              <p:cNvSpPr txBox="1"/>
              <p:nvPr/>
            </p:nvSpPr>
            <p:spPr>
              <a:xfrm>
                <a:off x="784860" y="3418280"/>
                <a:ext cx="1062228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36638" indent="-1036638"/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15.2. Fiksni troškovi proizvodnje nekog proizvoda jednaki su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100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Troškovi proizvodnje rastu u odnosu na proizvedenu količinu brzinom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𝑀𝑇</m:t>
                    </m:r>
                    <m:d>
                      <m:d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</m:d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Na kojoj razini proizvodnje će ukupni troškovi biti jednaki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210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4A0FCEFE-0B74-4A8D-9642-C4E2FEEFB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" y="3418280"/>
                <a:ext cx="10622280" cy="2554545"/>
              </a:xfrm>
              <a:prstGeom prst="rect">
                <a:avLst/>
              </a:prstGeom>
              <a:blipFill>
                <a:blip r:embed="rId4"/>
                <a:stretch>
                  <a:fillRect l="-1493" t="-3103" r="-861" b="-6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564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1922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Ekonomske funkcije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4A0FCEFE-0B74-4A8D-9642-C4E2FEEFBD08}"/>
                  </a:ext>
                </a:extLst>
              </p:cNvPr>
              <p:cNvSpPr txBox="1"/>
              <p:nvPr/>
            </p:nvSpPr>
            <p:spPr>
              <a:xfrm>
                <a:off x="662940" y="1203641"/>
                <a:ext cx="10866120" cy="2319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36638" indent="-1036638"/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15.3. Troškovi proizvodnje nekog proizvoda na razini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jednaki su </a:t>
                </a:r>
                <a14:m>
                  <m:oMath xmlns:m="http://schemas.openxmlformats.org/officeDocument/2006/math">
                    <m:r>
                      <a:rPr lang="hr-HR" sz="32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hr-HR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00,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a granični troškovi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𝑀𝑇</m:t>
                    </m:r>
                    <m:d>
                      <m:d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</m:d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400</m:t>
                        </m:r>
                      </m:num>
                      <m:den>
                        <m:sSup>
                          <m:sSupPr>
                            <m:ctrlP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Na kojim razinama proizvodnje će prosječni troškovi biti jednaki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100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4A0FCEFE-0B74-4A8D-9642-C4E2FEEFB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" y="1203641"/>
                <a:ext cx="10866120" cy="2319609"/>
              </a:xfrm>
              <a:prstGeom prst="rect">
                <a:avLst/>
              </a:prstGeom>
              <a:blipFill>
                <a:blip r:embed="rId3"/>
                <a:stretch>
                  <a:fillRect l="-1459" t="-3412" b="-7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8F021F3A-EFE4-4CC1-B11D-009D17B9B621}"/>
                  </a:ext>
                </a:extLst>
              </p:cNvPr>
              <p:cNvSpPr txBox="1"/>
              <p:nvPr/>
            </p:nvSpPr>
            <p:spPr>
              <a:xfrm>
                <a:off x="662940" y="4056650"/>
                <a:ext cx="10866120" cy="1827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36638" indent="-1036638"/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15.4. Troškovi proizvodnje nekog proizvoda na razini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jednaki su </a:t>
                </a:r>
                <a14:m>
                  <m:oMath xmlns:m="http://schemas.openxmlformats.org/officeDocument/2006/math">
                    <m:r>
                      <a:rPr lang="hr-HR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20,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a granični troškovi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𝑀𝑇</m:t>
                    </m:r>
                    <m:d>
                      <m:d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</m:d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Rastu li ili padaju ukupni i prosječni troškovi na razini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8F021F3A-EFE4-4CC1-B11D-009D17B9B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" y="4056650"/>
                <a:ext cx="10866120" cy="1827167"/>
              </a:xfrm>
              <a:prstGeom prst="rect">
                <a:avLst/>
              </a:prstGeom>
              <a:blipFill>
                <a:blip r:embed="rId4"/>
                <a:stretch>
                  <a:fillRect l="-1459" t="-4333" r="-241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15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Newton-</a:t>
            </a:r>
            <a:r>
              <a:rPr lang="hr-HR" dirty="0" err="1"/>
              <a:t>Leibnizova</a:t>
            </a:r>
            <a:r>
              <a:rPr lang="hr-HR" dirty="0"/>
              <a:t>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27C060AC-BDBD-4D84-BFEE-0D5EACBBB050}"/>
                  </a:ext>
                </a:extLst>
              </p:cNvPr>
              <p:cNvSpPr txBox="1"/>
              <p:nvPr/>
            </p:nvSpPr>
            <p:spPr>
              <a:xfrm>
                <a:off x="2916732" y="1400456"/>
                <a:ext cx="6358536" cy="1493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Sup>
                        <m:sSubSup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27C060AC-BDBD-4D84-BFEE-0D5EACBBB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732" y="1400456"/>
                <a:ext cx="6358536" cy="14938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niOkvir 1">
                <a:extLst>
                  <a:ext uri="{FF2B5EF4-FFF2-40B4-BE49-F238E27FC236}">
                    <a16:creationId xmlns:a16="http://schemas.microsoft.com/office/drawing/2014/main" id="{FC1F1666-D49A-4E1B-BCDE-7DD2B693A96C}"/>
                  </a:ext>
                </a:extLst>
              </p:cNvPr>
              <p:cNvSpPr txBox="1"/>
              <p:nvPr/>
            </p:nvSpPr>
            <p:spPr>
              <a:xfrm>
                <a:off x="2465166" y="3582324"/>
                <a:ext cx="7261668" cy="2276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r-HR" sz="3200" dirty="0"/>
                  <a:t> je primitivna funkcija funkcije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r-HR" sz="3200" dirty="0"/>
                  <a:t>, </a:t>
                </a:r>
                <a:r>
                  <a:rPr lang="hr-HR" sz="3200" dirty="0" err="1"/>
                  <a:t>tj</a:t>
                </a:r>
                <a:r>
                  <a:rPr lang="hr-HR" sz="3200" dirty="0"/>
                  <a:t>:</a:t>
                </a:r>
              </a:p>
              <a:p>
                <a:endParaRPr lang="hr-HR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,   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kstniOkvir 1">
                <a:extLst>
                  <a:ext uri="{FF2B5EF4-FFF2-40B4-BE49-F238E27FC236}">
                    <a16:creationId xmlns:a16="http://schemas.microsoft.com/office/drawing/2014/main" id="{FC1F1666-D49A-4E1B-BCDE-7DD2B693A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166" y="3582324"/>
                <a:ext cx="7261668" cy="2276585"/>
              </a:xfrm>
              <a:prstGeom prst="rect">
                <a:avLst/>
              </a:prstGeom>
              <a:blipFill>
                <a:blip r:embed="rId4"/>
                <a:stretch>
                  <a:fillRect t="-5362" r="-2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778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1922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Ekonomske funkcije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niOkvir 25">
                <a:extLst>
                  <a:ext uri="{FF2B5EF4-FFF2-40B4-BE49-F238E27FC236}">
                    <a16:creationId xmlns:a16="http://schemas.microsoft.com/office/drawing/2014/main" id="{D7265E9E-D248-408A-9EE2-E9B67273B3FE}"/>
                  </a:ext>
                </a:extLst>
              </p:cNvPr>
              <p:cNvSpPr txBox="1"/>
              <p:nvPr/>
            </p:nvSpPr>
            <p:spPr>
              <a:xfrm>
                <a:off x="784860" y="1264282"/>
                <a:ext cx="10622280" cy="2282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36638" indent="-1036638"/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15.5. Koeficijent elastičnosti funkcije potražnje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u odnosu na cijenu proizvoda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jednak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num>
                      <m:den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Odredite potražnju na razini cijena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ako na razini cijena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vrijedi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d>
                      <m:d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kstniOkvir 25">
                <a:extLst>
                  <a:ext uri="{FF2B5EF4-FFF2-40B4-BE49-F238E27FC236}">
                    <a16:creationId xmlns:a16="http://schemas.microsoft.com/office/drawing/2014/main" id="{D7265E9E-D248-408A-9EE2-E9B67273B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" y="1264282"/>
                <a:ext cx="10622280" cy="2282741"/>
              </a:xfrm>
              <a:prstGeom prst="rect">
                <a:avLst/>
              </a:prstGeom>
              <a:blipFill>
                <a:blip r:embed="rId3"/>
                <a:stretch>
                  <a:fillRect l="-1493" t="-3467" r="-172" b="-7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5F1E935D-F193-49DD-823D-EF5FA1812E7C}"/>
                  </a:ext>
                </a:extLst>
              </p:cNvPr>
              <p:cNvSpPr txBox="1"/>
              <p:nvPr/>
            </p:nvSpPr>
            <p:spPr>
              <a:xfrm>
                <a:off x="784860" y="3619007"/>
                <a:ext cx="10622280" cy="2265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36638" indent="-1036638"/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15.6. Koeficijent elastičnosti funkcije prihoda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u odnosu na količinu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jednak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sub>
                    </m:sSub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Odredite prihode na razini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=27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ako na razini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vrijedi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5F1E935D-F193-49DD-823D-EF5FA1812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" y="3619007"/>
                <a:ext cx="10622280" cy="2265044"/>
              </a:xfrm>
              <a:prstGeom prst="rect">
                <a:avLst/>
              </a:prstGeom>
              <a:blipFill>
                <a:blip r:embed="rId4"/>
                <a:stretch>
                  <a:fillRect l="-1493" t="-3504" b="-8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071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1922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Ekonomske funkcije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niOkvir 25">
                <a:extLst>
                  <a:ext uri="{FF2B5EF4-FFF2-40B4-BE49-F238E27FC236}">
                    <a16:creationId xmlns:a16="http://schemas.microsoft.com/office/drawing/2014/main" id="{D7265E9E-D248-408A-9EE2-E9B67273B3FE}"/>
                  </a:ext>
                </a:extLst>
              </p:cNvPr>
              <p:cNvSpPr txBox="1"/>
              <p:nvPr/>
            </p:nvSpPr>
            <p:spPr>
              <a:xfrm>
                <a:off x="1219200" y="1345138"/>
                <a:ext cx="9395460" cy="1775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36638" indent="-1036638"/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15.7. Koeficijent elastičnosti funkcije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d>
                      <m:d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jednak je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r-HR" sz="32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Odredite funkciju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ako je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d>
                      <m:d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</m:d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kstniOkvir 25">
                <a:extLst>
                  <a:ext uri="{FF2B5EF4-FFF2-40B4-BE49-F238E27FC236}">
                    <a16:creationId xmlns:a16="http://schemas.microsoft.com/office/drawing/2014/main" id="{D7265E9E-D248-408A-9EE2-E9B67273B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345138"/>
                <a:ext cx="9395460" cy="1775230"/>
              </a:xfrm>
              <a:prstGeom prst="rect">
                <a:avLst/>
              </a:prstGeom>
              <a:blipFill>
                <a:blip r:embed="rId3"/>
                <a:stretch>
                  <a:fillRect l="-1622" t="-4467" r="-4543" b="-10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>
                <a:extLst>
                  <a:ext uri="{FF2B5EF4-FFF2-40B4-BE49-F238E27FC236}">
                    <a16:creationId xmlns:a16="http://schemas.microsoft.com/office/drawing/2014/main" id="{14A2F25F-26DC-4930-ABD8-FDC3CE96A610}"/>
                  </a:ext>
                </a:extLst>
              </p:cNvPr>
              <p:cNvSpPr txBox="1"/>
              <p:nvPr/>
            </p:nvSpPr>
            <p:spPr>
              <a:xfrm>
                <a:off x="1219200" y="3737632"/>
                <a:ext cx="9753600" cy="1856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36638" indent="-1036638"/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15.8. Koeficijent elastičnosti funkcije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d>
                      <m:d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jednak je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func>
                      <m:func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ln</m:t>
                        </m:r>
                      </m:fName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Odredite funkciju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ako je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d>
                      <m:d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kstniOkvir 5">
                <a:extLst>
                  <a:ext uri="{FF2B5EF4-FFF2-40B4-BE49-F238E27FC236}">
                    <a16:creationId xmlns:a16="http://schemas.microsoft.com/office/drawing/2014/main" id="{14A2F25F-26DC-4930-ABD8-FDC3CE96A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737632"/>
                <a:ext cx="9753600" cy="1856086"/>
              </a:xfrm>
              <a:prstGeom prst="rect">
                <a:avLst/>
              </a:prstGeom>
              <a:blipFill>
                <a:blip r:embed="rId4"/>
                <a:stretch>
                  <a:fillRect l="-1563" t="-4262" r="-687" b="-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14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369668" y="2694899"/>
            <a:ext cx="6627779" cy="1468201"/>
          </a:xfrm>
        </p:spPr>
        <p:txBody>
          <a:bodyPr/>
          <a:lstStyle/>
          <a:p>
            <a:pPr marL="0" indent="0" algn="ctr">
              <a:buNone/>
            </a:pPr>
            <a:r>
              <a:rPr lang="hr-HR" sz="6000" dirty="0">
                <a:solidFill>
                  <a:schemeClr val="bg1"/>
                </a:solidFill>
              </a:rPr>
              <a:t>Hvala </a:t>
            </a:r>
            <a:r>
              <a:rPr lang="hr-HR" sz="6000" dirty="0">
                <a:solidFill>
                  <a:schemeClr val="bg1"/>
                </a:solidFill>
                <a:sym typeface="Wingdings" pitchFamily="2" charset="2"/>
              </a:rPr>
              <a:t></a:t>
            </a:r>
          </a:p>
          <a:p>
            <a:pPr marL="0" indent="0" algn="ctr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24423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Određeni integral</a:t>
            </a:r>
            <a:endParaRPr lang="en-US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3AB68D2B-CC2C-4A70-85F0-464C15E8C271}"/>
              </a:ext>
            </a:extLst>
          </p:cNvPr>
          <p:cNvSpPr txBox="1"/>
          <p:nvPr/>
        </p:nvSpPr>
        <p:spPr>
          <a:xfrm>
            <a:off x="975360" y="1355086"/>
            <a:ext cx="102260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3200" dirty="0"/>
              <a:t>12.1. Izračunajte slijedeće integrale: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19865A73-763E-4DE3-892D-FDE1F15EF441}"/>
                  </a:ext>
                </a:extLst>
              </p:cNvPr>
              <p:cNvSpPr txBox="1"/>
              <p:nvPr/>
            </p:nvSpPr>
            <p:spPr>
              <a:xfrm>
                <a:off x="2022706" y="2077840"/>
                <a:ext cx="3732881" cy="1483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19865A73-763E-4DE3-892D-FDE1F15EF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706" y="2077840"/>
                <a:ext cx="3732881" cy="14830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kstniOkvir 7">
            <a:extLst>
              <a:ext uri="{FF2B5EF4-FFF2-40B4-BE49-F238E27FC236}">
                <a16:creationId xmlns:a16="http://schemas.microsoft.com/office/drawing/2014/main" id="{8809F427-FD95-433C-9BB5-34516DA93365}"/>
              </a:ext>
            </a:extLst>
          </p:cNvPr>
          <p:cNvSpPr txBox="1"/>
          <p:nvPr/>
        </p:nvSpPr>
        <p:spPr>
          <a:xfrm>
            <a:off x="1195355" y="2512176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AABD8B7-3FA7-40FF-A896-EA8949AF6621}"/>
              </a:ext>
            </a:extLst>
          </p:cNvPr>
          <p:cNvSpPr txBox="1"/>
          <p:nvPr/>
        </p:nvSpPr>
        <p:spPr>
          <a:xfrm>
            <a:off x="1191191" y="4498111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dirty="0">
                <a:solidFill>
                  <a:srgbClr val="000000"/>
                </a:solidFill>
                <a:latin typeface="Calibri" panose="020F0502020204030204"/>
              </a:rPr>
              <a:t>b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44286B70-C5AF-4F48-ADAD-5587D47CFE6C}"/>
                  </a:ext>
                </a:extLst>
              </p:cNvPr>
              <p:cNvSpPr txBox="1"/>
              <p:nvPr/>
            </p:nvSpPr>
            <p:spPr>
              <a:xfrm>
                <a:off x="2022706" y="4024002"/>
                <a:ext cx="2753382" cy="1527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44286B70-C5AF-4F48-ADAD-5587D47CF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706" y="4024002"/>
                <a:ext cx="2753382" cy="15276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kstniOkvir 11">
            <a:extLst>
              <a:ext uri="{FF2B5EF4-FFF2-40B4-BE49-F238E27FC236}">
                <a16:creationId xmlns:a16="http://schemas.microsoft.com/office/drawing/2014/main" id="{E47064E4-B6B6-4D57-8CB1-24BC31291927}"/>
              </a:ext>
            </a:extLst>
          </p:cNvPr>
          <p:cNvSpPr txBox="1"/>
          <p:nvPr/>
        </p:nvSpPr>
        <p:spPr>
          <a:xfrm>
            <a:off x="6378030" y="2512177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87183BFD-42A8-442A-B918-B992A54B0AB4}"/>
                  </a:ext>
                </a:extLst>
              </p:cNvPr>
              <p:cNvSpPr txBox="1"/>
              <p:nvPr/>
            </p:nvSpPr>
            <p:spPr>
              <a:xfrm>
                <a:off x="7226426" y="2082757"/>
                <a:ext cx="2175339" cy="14809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87183BFD-42A8-442A-B918-B992A54B0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426" y="2082757"/>
                <a:ext cx="2175339" cy="14809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kstniOkvir 13">
            <a:extLst>
              <a:ext uri="{FF2B5EF4-FFF2-40B4-BE49-F238E27FC236}">
                <a16:creationId xmlns:a16="http://schemas.microsoft.com/office/drawing/2014/main" id="{7B4B057F-6FFB-4AF4-BCAA-B004DF8B3C59}"/>
              </a:ext>
            </a:extLst>
          </p:cNvPr>
          <p:cNvSpPr txBox="1"/>
          <p:nvPr/>
        </p:nvSpPr>
        <p:spPr>
          <a:xfrm>
            <a:off x="6378030" y="4498111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dirty="0">
                <a:solidFill>
                  <a:srgbClr val="000000"/>
                </a:solidFill>
                <a:latin typeface="Calibri" panose="020F0502020204030204"/>
              </a:rPr>
              <a:t>d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niOkvir 14">
                <a:extLst>
                  <a:ext uri="{FF2B5EF4-FFF2-40B4-BE49-F238E27FC236}">
                    <a16:creationId xmlns:a16="http://schemas.microsoft.com/office/drawing/2014/main" id="{725E6BC5-F9DD-46D0-AF87-EBFFCA87F3B5}"/>
                  </a:ext>
                </a:extLst>
              </p:cNvPr>
              <p:cNvSpPr txBox="1"/>
              <p:nvPr/>
            </p:nvSpPr>
            <p:spPr>
              <a:xfrm>
                <a:off x="7226426" y="4042272"/>
                <a:ext cx="2569293" cy="1483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hr-HR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r-HR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hr-HR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kstniOkvir 14">
                <a:extLst>
                  <a:ext uri="{FF2B5EF4-FFF2-40B4-BE49-F238E27FC236}">
                    <a16:creationId xmlns:a16="http://schemas.microsoft.com/office/drawing/2014/main" id="{725E6BC5-F9DD-46D0-AF87-EBFFCA87F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426" y="4042272"/>
                <a:ext cx="2569293" cy="14830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926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Određeni integral</a:t>
            </a:r>
            <a:endParaRPr lang="en-US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3AB68D2B-CC2C-4A70-85F0-464C15E8C271}"/>
              </a:ext>
            </a:extLst>
          </p:cNvPr>
          <p:cNvSpPr txBox="1"/>
          <p:nvPr/>
        </p:nvSpPr>
        <p:spPr>
          <a:xfrm>
            <a:off x="975360" y="1355086"/>
            <a:ext cx="102260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3200" dirty="0"/>
              <a:t>12.2. Izračunajte slijedeće integrale: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19865A73-763E-4DE3-892D-FDE1F15EF441}"/>
                  </a:ext>
                </a:extLst>
              </p:cNvPr>
              <p:cNvSpPr txBox="1"/>
              <p:nvPr/>
            </p:nvSpPr>
            <p:spPr>
              <a:xfrm>
                <a:off x="2022706" y="2077840"/>
                <a:ext cx="2354875" cy="14809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f>
                            <m:f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19865A73-763E-4DE3-892D-FDE1F15EF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706" y="2077840"/>
                <a:ext cx="2354875" cy="14809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kstniOkvir 7">
            <a:extLst>
              <a:ext uri="{FF2B5EF4-FFF2-40B4-BE49-F238E27FC236}">
                <a16:creationId xmlns:a16="http://schemas.microsoft.com/office/drawing/2014/main" id="{8809F427-FD95-433C-9BB5-34516DA93365}"/>
              </a:ext>
            </a:extLst>
          </p:cNvPr>
          <p:cNvSpPr txBox="1"/>
          <p:nvPr/>
        </p:nvSpPr>
        <p:spPr>
          <a:xfrm>
            <a:off x="1195355" y="2512176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AABD8B7-3FA7-40FF-A896-EA8949AF6621}"/>
              </a:ext>
            </a:extLst>
          </p:cNvPr>
          <p:cNvSpPr txBox="1"/>
          <p:nvPr/>
        </p:nvSpPr>
        <p:spPr>
          <a:xfrm>
            <a:off x="1191191" y="4498111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dirty="0">
                <a:solidFill>
                  <a:srgbClr val="000000"/>
                </a:solidFill>
                <a:latin typeface="Calibri" panose="020F0502020204030204"/>
              </a:rPr>
              <a:t>b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44286B70-C5AF-4F48-ADAD-5587D47CFE6C}"/>
                  </a:ext>
                </a:extLst>
              </p:cNvPr>
              <p:cNvSpPr txBox="1"/>
              <p:nvPr/>
            </p:nvSpPr>
            <p:spPr>
              <a:xfrm>
                <a:off x="2022706" y="4024002"/>
                <a:ext cx="3355086" cy="14840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d>
                            <m:d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44286B70-C5AF-4F48-ADAD-5587D47CF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706" y="4024002"/>
                <a:ext cx="3355086" cy="14840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kstniOkvir 11">
            <a:extLst>
              <a:ext uri="{FF2B5EF4-FFF2-40B4-BE49-F238E27FC236}">
                <a16:creationId xmlns:a16="http://schemas.microsoft.com/office/drawing/2014/main" id="{E47064E4-B6B6-4D57-8CB1-24BC31291927}"/>
              </a:ext>
            </a:extLst>
          </p:cNvPr>
          <p:cNvSpPr txBox="1"/>
          <p:nvPr/>
        </p:nvSpPr>
        <p:spPr>
          <a:xfrm>
            <a:off x="6378030" y="2512177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87183BFD-42A8-442A-B918-B992A54B0AB4}"/>
                  </a:ext>
                </a:extLst>
              </p:cNvPr>
              <p:cNvSpPr txBox="1"/>
              <p:nvPr/>
            </p:nvSpPr>
            <p:spPr>
              <a:xfrm>
                <a:off x="7226426" y="1865474"/>
                <a:ext cx="1914755" cy="16933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r-HR" sz="3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r-HR" sz="32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87183BFD-42A8-442A-B918-B992A54B0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426" y="1865474"/>
                <a:ext cx="1914755" cy="16933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kstniOkvir 13">
            <a:extLst>
              <a:ext uri="{FF2B5EF4-FFF2-40B4-BE49-F238E27FC236}">
                <a16:creationId xmlns:a16="http://schemas.microsoft.com/office/drawing/2014/main" id="{7B4B057F-6FFB-4AF4-BCAA-B004DF8B3C59}"/>
              </a:ext>
            </a:extLst>
          </p:cNvPr>
          <p:cNvSpPr txBox="1"/>
          <p:nvPr/>
        </p:nvSpPr>
        <p:spPr>
          <a:xfrm>
            <a:off x="6378030" y="4498111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dirty="0">
                <a:solidFill>
                  <a:srgbClr val="000000"/>
                </a:solidFill>
                <a:latin typeface="Calibri" panose="020F0502020204030204"/>
              </a:rPr>
              <a:t>d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niOkvir 14">
                <a:extLst>
                  <a:ext uri="{FF2B5EF4-FFF2-40B4-BE49-F238E27FC236}">
                    <a16:creationId xmlns:a16="http://schemas.microsoft.com/office/drawing/2014/main" id="{725E6BC5-F9DD-46D0-AF87-EBFFCA87F3B5}"/>
                  </a:ext>
                </a:extLst>
              </p:cNvPr>
              <p:cNvSpPr txBox="1"/>
              <p:nvPr/>
            </p:nvSpPr>
            <p:spPr>
              <a:xfrm>
                <a:off x="7226426" y="3950245"/>
                <a:ext cx="1511055" cy="15526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  <m:e>
                          <m:f>
                            <m:f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r-HR" sz="32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kstniOkvir 14">
                <a:extLst>
                  <a:ext uri="{FF2B5EF4-FFF2-40B4-BE49-F238E27FC236}">
                    <a16:creationId xmlns:a16="http://schemas.microsoft.com/office/drawing/2014/main" id="{725E6BC5-F9DD-46D0-AF87-EBFFCA87F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426" y="3950245"/>
                <a:ext cx="1511055" cy="15526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86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Određeni integral</a:t>
            </a:r>
            <a:endParaRPr lang="en-US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3AB68D2B-CC2C-4A70-85F0-464C15E8C271}"/>
              </a:ext>
            </a:extLst>
          </p:cNvPr>
          <p:cNvSpPr txBox="1"/>
          <p:nvPr/>
        </p:nvSpPr>
        <p:spPr>
          <a:xfrm>
            <a:off x="982980" y="2907199"/>
            <a:ext cx="69875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3200" dirty="0"/>
              <a:t>12.3. Izračunajte slijedeće integrale: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19865A73-763E-4DE3-892D-FDE1F15EF441}"/>
                  </a:ext>
                </a:extLst>
              </p:cNvPr>
              <p:cNvSpPr txBox="1"/>
              <p:nvPr/>
            </p:nvSpPr>
            <p:spPr>
              <a:xfrm>
                <a:off x="1959151" y="3888066"/>
                <a:ext cx="2393156" cy="16933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3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19865A73-763E-4DE3-892D-FDE1F15EF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151" y="3888066"/>
                <a:ext cx="2393156" cy="16933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kstniOkvir 7">
            <a:extLst>
              <a:ext uri="{FF2B5EF4-FFF2-40B4-BE49-F238E27FC236}">
                <a16:creationId xmlns:a16="http://schemas.microsoft.com/office/drawing/2014/main" id="{8809F427-FD95-433C-9BB5-34516DA93365}"/>
              </a:ext>
            </a:extLst>
          </p:cNvPr>
          <p:cNvSpPr txBox="1"/>
          <p:nvPr/>
        </p:nvSpPr>
        <p:spPr>
          <a:xfrm>
            <a:off x="1110755" y="4484560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AABD8B7-3FA7-40FF-A896-EA8949AF6621}"/>
              </a:ext>
            </a:extLst>
          </p:cNvPr>
          <p:cNvSpPr txBox="1"/>
          <p:nvPr/>
        </p:nvSpPr>
        <p:spPr>
          <a:xfrm>
            <a:off x="4995124" y="4479424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dirty="0">
                <a:solidFill>
                  <a:srgbClr val="000000"/>
                </a:solidFill>
                <a:latin typeface="Calibri" panose="020F0502020204030204"/>
              </a:rPr>
              <a:t>b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44286B70-C5AF-4F48-ADAD-5587D47CFE6C}"/>
                  </a:ext>
                </a:extLst>
              </p:cNvPr>
              <p:cNvSpPr txBox="1"/>
              <p:nvPr/>
            </p:nvSpPr>
            <p:spPr>
              <a:xfrm>
                <a:off x="5843520" y="4100432"/>
                <a:ext cx="2395528" cy="14809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32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44286B70-C5AF-4F48-ADAD-5587D47CF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520" y="4100432"/>
                <a:ext cx="2395528" cy="14809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kstniOkvir 11">
            <a:extLst>
              <a:ext uri="{FF2B5EF4-FFF2-40B4-BE49-F238E27FC236}">
                <a16:creationId xmlns:a16="http://schemas.microsoft.com/office/drawing/2014/main" id="{E47064E4-B6B6-4D57-8CB1-24BC31291927}"/>
              </a:ext>
            </a:extLst>
          </p:cNvPr>
          <p:cNvSpPr txBox="1"/>
          <p:nvPr/>
        </p:nvSpPr>
        <p:spPr>
          <a:xfrm>
            <a:off x="8794315" y="4518615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87183BFD-42A8-442A-B918-B992A54B0AB4}"/>
                  </a:ext>
                </a:extLst>
              </p:cNvPr>
              <p:cNvSpPr txBox="1"/>
              <p:nvPr/>
            </p:nvSpPr>
            <p:spPr>
              <a:xfrm>
                <a:off x="9473285" y="4064348"/>
                <a:ext cx="1880515" cy="1483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87183BFD-42A8-442A-B918-B992A54B0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285" y="4064348"/>
                <a:ext cx="1880515" cy="14830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E29591DD-6CFD-4F09-BD55-658BE2AE5B13}"/>
                  </a:ext>
                </a:extLst>
              </p:cNvPr>
              <p:cNvSpPr txBox="1"/>
              <p:nvPr/>
            </p:nvSpPr>
            <p:spPr>
              <a:xfrm>
                <a:off x="3703320" y="1250015"/>
                <a:ext cx="5174365" cy="1493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e>
                      </m:nary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sSubSup>
                        <m:sSubSup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E29591DD-6CFD-4F09-BD55-658BE2AE5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320" y="1250015"/>
                <a:ext cx="5174365" cy="14938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245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Površina omeđena krivuljama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27C060AC-BDBD-4D84-BFEE-0D5EACBBB050}"/>
                  </a:ext>
                </a:extLst>
              </p:cNvPr>
              <p:cNvSpPr txBox="1"/>
              <p:nvPr/>
            </p:nvSpPr>
            <p:spPr>
              <a:xfrm>
                <a:off x="6941743" y="1872747"/>
                <a:ext cx="4434227" cy="1493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27C060AC-BDBD-4D84-BFEE-0D5EACBBB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743" y="1872747"/>
                <a:ext cx="4434227" cy="14938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Slika 5">
            <a:extLst>
              <a:ext uri="{FF2B5EF4-FFF2-40B4-BE49-F238E27FC236}">
                <a16:creationId xmlns:a16="http://schemas.microsoft.com/office/drawing/2014/main" id="{58618410-C69B-4650-A2A7-3C26880A819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1421299"/>
            <a:ext cx="5902924" cy="4015402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8E818C39-BA4C-4CB1-BD69-D6987A1CFA44}"/>
              </a:ext>
            </a:extLst>
          </p:cNvPr>
          <p:cNvSpPr txBox="1"/>
          <p:nvPr/>
        </p:nvSpPr>
        <p:spPr>
          <a:xfrm>
            <a:off x="6551820" y="4237670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gornja funkcija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352392F-AF17-43CD-8050-1EC385C52E50}"/>
              </a:ext>
            </a:extLst>
          </p:cNvPr>
          <p:cNvSpPr txBox="1"/>
          <p:nvPr/>
        </p:nvSpPr>
        <p:spPr>
          <a:xfrm>
            <a:off x="3571764" y="1204257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gornja funkcija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60F74B21-20E2-46E0-857E-D5917623DEAD}"/>
              </a:ext>
            </a:extLst>
          </p:cNvPr>
          <p:cNvCxnSpPr/>
          <p:nvPr/>
        </p:nvCxnSpPr>
        <p:spPr>
          <a:xfrm flipV="1">
            <a:off x="8190810" y="3028457"/>
            <a:ext cx="472440" cy="11430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8E2A51E6-E242-4EC9-ADFC-0116617523D7}"/>
              </a:ext>
            </a:extLst>
          </p:cNvPr>
          <p:cNvCxnSpPr>
            <a:cxnSpLocks/>
          </p:cNvCxnSpPr>
          <p:nvPr/>
        </p:nvCxnSpPr>
        <p:spPr>
          <a:xfrm flipH="1">
            <a:off x="4106490" y="1665922"/>
            <a:ext cx="337420" cy="85248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0F07B403-5578-486B-8D1F-81689DB70309}"/>
              </a:ext>
            </a:extLst>
          </p:cNvPr>
          <p:cNvSpPr txBox="1"/>
          <p:nvPr/>
        </p:nvSpPr>
        <p:spPr>
          <a:xfrm>
            <a:off x="9432180" y="4237670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donja funkcija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B33364F8-2F9B-48B5-8D7E-D9D6D551E50A}"/>
              </a:ext>
            </a:extLst>
          </p:cNvPr>
          <p:cNvSpPr txBox="1"/>
          <p:nvPr/>
        </p:nvSpPr>
        <p:spPr>
          <a:xfrm>
            <a:off x="2536865" y="5272081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donja funkcija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Ravni poveznik sa strelicom 16">
            <a:extLst>
              <a:ext uri="{FF2B5EF4-FFF2-40B4-BE49-F238E27FC236}">
                <a16:creationId xmlns:a16="http://schemas.microsoft.com/office/drawing/2014/main" id="{95B292C4-00C5-40EB-B8D2-95F643650B9A}"/>
              </a:ext>
            </a:extLst>
          </p:cNvPr>
          <p:cNvCxnSpPr>
            <a:cxnSpLocks/>
          </p:cNvCxnSpPr>
          <p:nvPr/>
        </p:nvCxnSpPr>
        <p:spPr>
          <a:xfrm flipH="1" flipV="1">
            <a:off x="10090766" y="3028457"/>
            <a:ext cx="361072" cy="11471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sa strelicom 18">
            <a:extLst>
              <a:ext uri="{FF2B5EF4-FFF2-40B4-BE49-F238E27FC236}">
                <a16:creationId xmlns:a16="http://schemas.microsoft.com/office/drawing/2014/main" id="{003C8D1C-40F0-433A-BA45-E0A162C5993D}"/>
              </a:ext>
            </a:extLst>
          </p:cNvPr>
          <p:cNvCxnSpPr>
            <a:cxnSpLocks/>
          </p:cNvCxnSpPr>
          <p:nvPr/>
        </p:nvCxnSpPr>
        <p:spPr>
          <a:xfrm flipV="1">
            <a:off x="3503389" y="4419600"/>
            <a:ext cx="357375" cy="8524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95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0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ka 21">
            <a:extLst>
              <a:ext uri="{FF2B5EF4-FFF2-40B4-BE49-F238E27FC236}">
                <a16:creationId xmlns:a16="http://schemas.microsoft.com/office/drawing/2014/main" id="{C057FB9E-FF43-4085-9779-62DCFECFF9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8504" y="616884"/>
            <a:ext cx="6193189" cy="386981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3D8EC78-D360-4FE3-911F-16AA383A28B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80" y="616884"/>
            <a:ext cx="6193189" cy="38639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27C060AC-BDBD-4D84-BFEE-0D5EACBBB050}"/>
                  </a:ext>
                </a:extLst>
              </p:cNvPr>
              <p:cNvSpPr txBox="1"/>
              <p:nvPr/>
            </p:nvSpPr>
            <p:spPr>
              <a:xfrm>
                <a:off x="398633" y="4692536"/>
                <a:ext cx="5429243" cy="1400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3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hr-HR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hr-HR" sz="3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r-HR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hr-HR" sz="3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hr-HR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3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hr-HR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3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hr-HR" sz="3000" b="0" i="1" smtClean="0"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e>
                          </m:d>
                          <m:r>
                            <a:rPr lang="hr-HR" sz="3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hr-HR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hr-HR" sz="3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r-HR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hr-HR" sz="3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hr-HR" sz="3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hr-HR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hr-HR" sz="3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27C060AC-BDBD-4D84-BFEE-0D5EACBBB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33" y="4692536"/>
                <a:ext cx="5429243" cy="14003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kstniOkvir 6">
            <a:extLst>
              <a:ext uri="{FF2B5EF4-FFF2-40B4-BE49-F238E27FC236}">
                <a16:creationId xmlns:a16="http://schemas.microsoft.com/office/drawing/2014/main" id="{8E818C39-BA4C-4CB1-BD69-D6987A1CFA44}"/>
              </a:ext>
            </a:extLst>
          </p:cNvPr>
          <p:cNvSpPr txBox="1"/>
          <p:nvPr/>
        </p:nvSpPr>
        <p:spPr>
          <a:xfrm>
            <a:off x="1172027" y="680255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gornja funkcija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352392F-AF17-43CD-8050-1EC385C52E50}"/>
              </a:ext>
            </a:extLst>
          </p:cNvPr>
          <p:cNvSpPr txBox="1"/>
          <p:nvPr/>
        </p:nvSpPr>
        <p:spPr>
          <a:xfrm>
            <a:off x="8784405" y="422891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gornja funkcija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60F74B21-20E2-46E0-857E-D5917623DEAD}"/>
              </a:ext>
            </a:extLst>
          </p:cNvPr>
          <p:cNvCxnSpPr>
            <a:cxnSpLocks/>
          </p:cNvCxnSpPr>
          <p:nvPr/>
        </p:nvCxnSpPr>
        <p:spPr>
          <a:xfrm>
            <a:off x="2802871" y="1140840"/>
            <a:ext cx="728806" cy="61324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8E2A51E6-E242-4EC9-ADFC-0116617523D7}"/>
              </a:ext>
            </a:extLst>
          </p:cNvPr>
          <p:cNvCxnSpPr>
            <a:cxnSpLocks/>
          </p:cNvCxnSpPr>
          <p:nvPr/>
        </p:nvCxnSpPr>
        <p:spPr>
          <a:xfrm flipH="1">
            <a:off x="9389129" y="884556"/>
            <a:ext cx="312762" cy="56290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0F07B403-5578-486B-8D1F-81689DB70309}"/>
              </a:ext>
            </a:extLst>
          </p:cNvPr>
          <p:cNvSpPr txBox="1"/>
          <p:nvPr/>
        </p:nvSpPr>
        <p:spPr>
          <a:xfrm>
            <a:off x="3167274" y="2992888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donja funkcija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B33364F8-2F9B-48B5-8D7E-D9D6D551E50A}"/>
              </a:ext>
            </a:extLst>
          </p:cNvPr>
          <p:cNvSpPr txBox="1"/>
          <p:nvPr/>
        </p:nvSpPr>
        <p:spPr>
          <a:xfrm>
            <a:off x="9786227" y="3877511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donja funkcija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Ravni poveznik sa strelicom 16">
            <a:extLst>
              <a:ext uri="{FF2B5EF4-FFF2-40B4-BE49-F238E27FC236}">
                <a16:creationId xmlns:a16="http://schemas.microsoft.com/office/drawing/2014/main" id="{95B292C4-00C5-40EB-B8D2-95F643650B9A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3688080" y="3454553"/>
            <a:ext cx="514093" cy="6537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sa strelicom 18">
            <a:extLst>
              <a:ext uri="{FF2B5EF4-FFF2-40B4-BE49-F238E27FC236}">
                <a16:creationId xmlns:a16="http://schemas.microsoft.com/office/drawing/2014/main" id="{003C8D1C-40F0-433A-BA45-E0A162C5993D}"/>
              </a:ext>
            </a:extLst>
          </p:cNvPr>
          <p:cNvCxnSpPr>
            <a:cxnSpLocks/>
          </p:cNvCxnSpPr>
          <p:nvPr/>
        </p:nvCxnSpPr>
        <p:spPr>
          <a:xfrm flipH="1" flipV="1">
            <a:off x="10378437" y="3267208"/>
            <a:ext cx="397693" cy="6103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kstniOkvir 27">
                <a:extLst>
                  <a:ext uri="{FF2B5EF4-FFF2-40B4-BE49-F238E27FC236}">
                    <a16:creationId xmlns:a16="http://schemas.microsoft.com/office/drawing/2014/main" id="{C34BF3B4-4563-4EA1-A230-1EE3589FDA41}"/>
                  </a:ext>
                </a:extLst>
              </p:cNvPr>
              <p:cNvSpPr txBox="1"/>
              <p:nvPr/>
            </p:nvSpPr>
            <p:spPr>
              <a:xfrm>
                <a:off x="6263869" y="4689806"/>
                <a:ext cx="5806590" cy="1400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3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hr-HR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hr-HR" sz="3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r-HR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hr-HR" sz="3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hr-HR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3000" b="0" i="1" smtClean="0">
                                  <a:latin typeface="Cambria Math" panose="02040503050406030204" pitchFamily="18" charset="0"/>
                                </a:rPr>
                                <m:t>0−</m:t>
                              </m:r>
                              <m:r>
                                <a:rPr lang="hr-HR" sz="3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hr-HR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3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hr-HR" sz="3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hr-HR" sz="30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hr-HR" sz="3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r-HR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hr-HR" sz="3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hr-HR" sz="3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hr-HR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hr-HR" sz="3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8" name="TekstniOkvir 27">
                <a:extLst>
                  <a:ext uri="{FF2B5EF4-FFF2-40B4-BE49-F238E27FC236}">
                    <a16:creationId xmlns:a16="http://schemas.microsoft.com/office/drawing/2014/main" id="{C34BF3B4-4563-4EA1-A230-1EE3589FD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869" y="4689806"/>
                <a:ext cx="5806590" cy="14003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96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0" grpId="0"/>
      <p:bldP spid="15" grpId="0"/>
      <p:bldP spid="1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DC5038C-D3A5-40A6-8C53-29769DAB61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0762" y="81633"/>
            <a:ext cx="7990476" cy="4495238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8E818C39-BA4C-4CB1-BD69-D6987A1CFA44}"/>
              </a:ext>
            </a:extLst>
          </p:cNvPr>
          <p:cNvSpPr txBox="1"/>
          <p:nvPr/>
        </p:nvSpPr>
        <p:spPr>
          <a:xfrm>
            <a:off x="1789139" y="913035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gornja funkcija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352392F-AF17-43CD-8050-1EC385C52E50}"/>
              </a:ext>
            </a:extLst>
          </p:cNvPr>
          <p:cNvSpPr txBox="1"/>
          <p:nvPr/>
        </p:nvSpPr>
        <p:spPr>
          <a:xfrm>
            <a:off x="7613187" y="1681956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gornja funkcija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60F74B21-20E2-46E0-857E-D5917623DEAD}"/>
              </a:ext>
            </a:extLst>
          </p:cNvPr>
          <p:cNvCxnSpPr>
            <a:cxnSpLocks/>
          </p:cNvCxnSpPr>
          <p:nvPr/>
        </p:nvCxnSpPr>
        <p:spPr>
          <a:xfrm>
            <a:off x="3059917" y="1374700"/>
            <a:ext cx="728806" cy="61324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8E2A51E6-E242-4EC9-ADFC-0116617523D7}"/>
              </a:ext>
            </a:extLst>
          </p:cNvPr>
          <p:cNvCxnSpPr>
            <a:cxnSpLocks/>
          </p:cNvCxnSpPr>
          <p:nvPr/>
        </p:nvCxnSpPr>
        <p:spPr>
          <a:xfrm flipH="1">
            <a:off x="8229600" y="2143621"/>
            <a:ext cx="469782" cy="81293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0F07B403-5578-486B-8D1F-81689DB70309}"/>
              </a:ext>
            </a:extLst>
          </p:cNvPr>
          <p:cNvSpPr txBox="1"/>
          <p:nvPr/>
        </p:nvSpPr>
        <p:spPr>
          <a:xfrm>
            <a:off x="2509920" y="3877510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donja funkcija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B33364F8-2F9B-48B5-8D7E-D9D6D551E50A}"/>
              </a:ext>
            </a:extLst>
          </p:cNvPr>
          <p:cNvSpPr txBox="1"/>
          <p:nvPr/>
        </p:nvSpPr>
        <p:spPr>
          <a:xfrm>
            <a:off x="10000662" y="3965168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donja funkcija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Ravni poveznik sa strelicom 16">
            <a:extLst>
              <a:ext uri="{FF2B5EF4-FFF2-40B4-BE49-F238E27FC236}">
                <a16:creationId xmlns:a16="http://schemas.microsoft.com/office/drawing/2014/main" id="{95B292C4-00C5-40EB-B8D2-95F643650B9A}"/>
              </a:ext>
            </a:extLst>
          </p:cNvPr>
          <p:cNvCxnSpPr>
            <a:cxnSpLocks/>
          </p:cNvCxnSpPr>
          <p:nvPr/>
        </p:nvCxnSpPr>
        <p:spPr>
          <a:xfrm flipV="1">
            <a:off x="3961529" y="3091893"/>
            <a:ext cx="546235" cy="7856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sa strelicom 18">
            <a:extLst>
              <a:ext uri="{FF2B5EF4-FFF2-40B4-BE49-F238E27FC236}">
                <a16:creationId xmlns:a16="http://schemas.microsoft.com/office/drawing/2014/main" id="{003C8D1C-40F0-433A-BA45-E0A162C5993D}"/>
              </a:ext>
            </a:extLst>
          </p:cNvPr>
          <p:cNvCxnSpPr>
            <a:cxnSpLocks/>
          </p:cNvCxnSpPr>
          <p:nvPr/>
        </p:nvCxnSpPr>
        <p:spPr>
          <a:xfrm flipH="1" flipV="1">
            <a:off x="9403080" y="3877510"/>
            <a:ext cx="597583" cy="2922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kstniOkvir 27">
                <a:extLst>
                  <a:ext uri="{FF2B5EF4-FFF2-40B4-BE49-F238E27FC236}">
                    <a16:creationId xmlns:a16="http://schemas.microsoft.com/office/drawing/2014/main" id="{C34BF3B4-4563-4EA1-A230-1EE3589FDA41}"/>
                  </a:ext>
                </a:extLst>
              </p:cNvPr>
              <p:cNvSpPr txBox="1"/>
              <p:nvPr/>
            </p:nvSpPr>
            <p:spPr>
              <a:xfrm>
                <a:off x="771552" y="5208852"/>
                <a:ext cx="2035173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3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hr-HR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3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hr-HR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3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hr-HR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8" name="TekstniOkvir 27">
                <a:extLst>
                  <a:ext uri="{FF2B5EF4-FFF2-40B4-BE49-F238E27FC236}">
                    <a16:creationId xmlns:a16="http://schemas.microsoft.com/office/drawing/2014/main" id="{C34BF3B4-4563-4EA1-A230-1EE3589FD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52" y="5208852"/>
                <a:ext cx="203517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niOkvir 20">
                <a:extLst>
                  <a:ext uri="{FF2B5EF4-FFF2-40B4-BE49-F238E27FC236}">
                    <a16:creationId xmlns:a16="http://schemas.microsoft.com/office/drawing/2014/main" id="{178CB1C8-5893-4769-9490-4D146D193891}"/>
                  </a:ext>
                </a:extLst>
              </p:cNvPr>
              <p:cNvSpPr txBox="1"/>
              <p:nvPr/>
            </p:nvSpPr>
            <p:spPr>
              <a:xfrm>
                <a:off x="2781236" y="4656187"/>
                <a:ext cx="4623729" cy="14927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hr-HR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kumimoji="0" lang="hr-HR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kumimoji="0" lang="hr-HR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sub>
                        <m:sup>
                          <m:r>
                            <a:rPr kumimoji="0" lang="hr-HR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p>
                        <m:e>
                          <m:r>
                            <a:rPr kumimoji="0" lang="hr-HR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  <m:r>
                            <a:rPr kumimoji="0" lang="hr-HR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hr-HR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hr-HR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  <m:r>
                            <a:rPr kumimoji="0" lang="hr-HR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e>
                      </m:nary>
                      <m:r>
                        <a:rPr kumimoji="0" lang="hr-HR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kumimoji="0" lang="hr-HR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kumimoji="0" lang="hr-HR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b>
                        <m:sup>
                          <m:r>
                            <a:rPr kumimoji="0" lang="hr-HR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sup>
                        <m:e>
                          <m:r>
                            <a:rPr kumimoji="0" lang="hr-HR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hr-HR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hr-HR" sz="3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hr-HR" sz="3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hr-HR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kstniOkvir 20">
                <a:extLst>
                  <a:ext uri="{FF2B5EF4-FFF2-40B4-BE49-F238E27FC236}">
                    <a16:creationId xmlns:a16="http://schemas.microsoft.com/office/drawing/2014/main" id="{178CB1C8-5893-4769-9490-4D146D193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236" y="4656187"/>
                <a:ext cx="4623729" cy="14927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niOkvir 22">
                <a:extLst>
                  <a:ext uri="{FF2B5EF4-FFF2-40B4-BE49-F238E27FC236}">
                    <a16:creationId xmlns:a16="http://schemas.microsoft.com/office/drawing/2014/main" id="{55ABB5C7-5597-47BD-9D70-3A3A946814CD}"/>
                  </a:ext>
                </a:extLst>
              </p:cNvPr>
              <p:cNvSpPr txBox="1"/>
              <p:nvPr/>
            </p:nvSpPr>
            <p:spPr>
              <a:xfrm>
                <a:off x="7195031" y="4671816"/>
                <a:ext cx="4623729" cy="14927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hr-HR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kumimoji="0" lang="hr-HR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kumimoji="0" lang="hr-HR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sub>
                        <m:sup>
                          <m:r>
                            <a:rPr kumimoji="0" lang="hr-HR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hr-HR" sz="3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hr-HR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hr-HR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r-HR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kumimoji="0" lang="hr-HR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e>
                      </m:nary>
                      <m:r>
                        <a:rPr kumimoji="0" lang="hr-HR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kumimoji="0" lang="hr-HR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kumimoji="0" lang="hr-HR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b>
                        <m:sup>
                          <m:r>
                            <a:rPr kumimoji="0" lang="hr-HR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hr-HR" sz="3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hr-HR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hr-HR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r-HR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kumimoji="0" lang="hr-HR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kstniOkvir 22">
                <a:extLst>
                  <a:ext uri="{FF2B5EF4-FFF2-40B4-BE49-F238E27FC236}">
                    <a16:creationId xmlns:a16="http://schemas.microsoft.com/office/drawing/2014/main" id="{55ABB5C7-5597-47BD-9D70-3A3A94681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031" y="4671816"/>
                <a:ext cx="4623729" cy="14927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68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5" grpId="0"/>
      <p:bldP spid="16" grpId="0"/>
      <p:bldP spid="28" grpId="0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F08E1BCD-6CCB-4F29-9964-1D8E37A695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367" y="534682"/>
            <a:ext cx="5944662" cy="5287984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7352392F-AF17-43CD-8050-1EC385C52E50}"/>
              </a:ext>
            </a:extLst>
          </p:cNvPr>
          <p:cNvSpPr txBox="1"/>
          <p:nvPr/>
        </p:nvSpPr>
        <p:spPr>
          <a:xfrm>
            <a:off x="2240574" y="1184845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gornja funkcija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8E2A51E6-E242-4EC9-ADFC-0116617523D7}"/>
              </a:ext>
            </a:extLst>
          </p:cNvPr>
          <p:cNvCxnSpPr>
            <a:cxnSpLocks/>
          </p:cNvCxnSpPr>
          <p:nvPr/>
        </p:nvCxnSpPr>
        <p:spPr>
          <a:xfrm flipH="1">
            <a:off x="2673238" y="1646511"/>
            <a:ext cx="312762" cy="56290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B33364F8-2F9B-48B5-8D7E-D9D6D551E50A}"/>
              </a:ext>
            </a:extLst>
          </p:cNvPr>
          <p:cNvSpPr txBox="1"/>
          <p:nvPr/>
        </p:nvSpPr>
        <p:spPr>
          <a:xfrm>
            <a:off x="4007988" y="5665203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donja funkcija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Ravni poveznik sa strelicom 18">
            <a:extLst>
              <a:ext uri="{FF2B5EF4-FFF2-40B4-BE49-F238E27FC236}">
                <a16:creationId xmlns:a16="http://schemas.microsoft.com/office/drawing/2014/main" id="{003C8D1C-40F0-433A-BA45-E0A162C5993D}"/>
              </a:ext>
            </a:extLst>
          </p:cNvPr>
          <p:cNvCxnSpPr>
            <a:cxnSpLocks/>
          </p:cNvCxnSpPr>
          <p:nvPr/>
        </p:nvCxnSpPr>
        <p:spPr>
          <a:xfrm flipH="1" flipV="1">
            <a:off x="3718560" y="5161466"/>
            <a:ext cx="457200" cy="5037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kstniOkvir 27">
                <a:extLst>
                  <a:ext uri="{FF2B5EF4-FFF2-40B4-BE49-F238E27FC236}">
                    <a16:creationId xmlns:a16="http://schemas.microsoft.com/office/drawing/2014/main" id="{C34BF3B4-4563-4EA1-A230-1EE3589FDA41}"/>
                  </a:ext>
                </a:extLst>
              </p:cNvPr>
              <p:cNvSpPr txBox="1"/>
              <p:nvPr/>
            </p:nvSpPr>
            <p:spPr>
              <a:xfrm>
                <a:off x="6967173" y="3048000"/>
                <a:ext cx="3936654" cy="1400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3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hr-HR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hr-HR" sz="3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r-HR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hr-HR" sz="3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hr-HR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3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hr-HR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3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hr-HR" sz="3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r-HR" sz="3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hr-HR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3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hr-HR" sz="3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8" name="TekstniOkvir 27">
                <a:extLst>
                  <a:ext uri="{FF2B5EF4-FFF2-40B4-BE49-F238E27FC236}">
                    <a16:creationId xmlns:a16="http://schemas.microsoft.com/office/drawing/2014/main" id="{C34BF3B4-4563-4EA1-A230-1EE3589FD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173" y="3048000"/>
                <a:ext cx="3936654" cy="14003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niOkvir 19">
                <a:extLst>
                  <a:ext uri="{FF2B5EF4-FFF2-40B4-BE49-F238E27FC236}">
                    <a16:creationId xmlns:a16="http://schemas.microsoft.com/office/drawing/2014/main" id="{2E0A2DBC-AD5C-47EC-8CF9-7C8EFC9EA1B5}"/>
                  </a:ext>
                </a:extLst>
              </p:cNvPr>
              <p:cNvSpPr txBox="1"/>
              <p:nvPr/>
            </p:nvSpPr>
            <p:spPr>
              <a:xfrm>
                <a:off x="6099973" y="469448"/>
                <a:ext cx="5671054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Granice integracije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su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-koordinate točaka presjeka krivulja, tj. rješenja jednadžbe:</a:t>
                </a:r>
              </a:p>
              <a:p>
                <a:endParaRPr lang="hr-HR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hr-HR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𝑔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kstniOkvir 19">
                <a:extLst>
                  <a:ext uri="{FF2B5EF4-FFF2-40B4-BE49-F238E27FC236}">
                    <a16:creationId xmlns:a16="http://schemas.microsoft.com/office/drawing/2014/main" id="{2E0A2DBC-AD5C-47EC-8CF9-7C8EFC9EA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973" y="469448"/>
                <a:ext cx="5671054" cy="2215991"/>
              </a:xfrm>
              <a:prstGeom prst="rect">
                <a:avLst/>
              </a:prstGeom>
              <a:blipFill>
                <a:blip r:embed="rId5"/>
                <a:stretch>
                  <a:fillRect l="-2796" t="-3571" r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kstniOkvir 26">
            <a:extLst>
              <a:ext uri="{FF2B5EF4-FFF2-40B4-BE49-F238E27FC236}">
                <a16:creationId xmlns:a16="http://schemas.microsoft.com/office/drawing/2014/main" id="{0074E5A9-C05B-4477-AFBA-CD19D233D34B}"/>
              </a:ext>
            </a:extLst>
          </p:cNvPr>
          <p:cNvSpPr txBox="1"/>
          <p:nvPr/>
        </p:nvSpPr>
        <p:spPr>
          <a:xfrm>
            <a:off x="6839653" y="4874726"/>
            <a:ext cx="46786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Pri određivanju površine, skica je obavezna!</a:t>
            </a:r>
            <a:endParaRPr lang="en-US" sz="3200" dirty="0"/>
          </a:p>
        </p:txBody>
      </p:sp>
      <p:sp>
        <p:nvSpPr>
          <p:cNvPr id="26" name="Pravokutnik 25">
            <a:extLst>
              <a:ext uri="{FF2B5EF4-FFF2-40B4-BE49-F238E27FC236}">
                <a16:creationId xmlns:a16="http://schemas.microsoft.com/office/drawing/2014/main" id="{52E118E6-1A1F-4587-B130-8894C1BADBD7}"/>
              </a:ext>
            </a:extLst>
          </p:cNvPr>
          <p:cNvSpPr/>
          <p:nvPr/>
        </p:nvSpPr>
        <p:spPr>
          <a:xfrm>
            <a:off x="6644640" y="4739640"/>
            <a:ext cx="5013960" cy="138722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1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8" grpId="0"/>
      <p:bldP spid="20" grpId="0"/>
      <p:bldP spid="27" grpId="0"/>
      <p:bldP spid="26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UA Matematika novi format" id="{7CBEE5C8-0E00-4263-BADD-07B31E36A28A}" vid="{D1BD51D5-D235-44CF-A114-C1AFBFB75E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VUA Matematika novi format</Template>
  <TotalTime>2594</TotalTime>
  <Words>1086</Words>
  <Application>Microsoft Office PowerPoint</Application>
  <PresentationFormat>Widescreen</PresentationFormat>
  <Paragraphs>140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Segoe UI</vt:lpstr>
      <vt:lpstr>Segoe UI Semibold</vt:lpstr>
      <vt:lpstr>Wingdings</vt:lpstr>
      <vt:lpstr>Tema sustava Office</vt:lpstr>
      <vt:lpstr>PowerPoint Presentation</vt:lpstr>
      <vt:lpstr>Newton-Leibnizova formula</vt:lpstr>
      <vt:lpstr>Određeni integral</vt:lpstr>
      <vt:lpstr>Određeni integral</vt:lpstr>
      <vt:lpstr>Određeni integral</vt:lpstr>
      <vt:lpstr>Površina omeđena krivuljama</vt:lpstr>
      <vt:lpstr>PowerPoint Presentation</vt:lpstr>
      <vt:lpstr>PowerPoint Presentation</vt:lpstr>
      <vt:lpstr>PowerPoint Presentation</vt:lpstr>
      <vt:lpstr>Površina omeđena krivuljama</vt:lpstr>
      <vt:lpstr>Površina omeđena krivuljama</vt:lpstr>
      <vt:lpstr>Površina omeđena krivuljama</vt:lpstr>
      <vt:lpstr>Separabilne diferencijalne jednadžbe</vt:lpstr>
      <vt:lpstr>Separabilne diferencijalne jednadžbe</vt:lpstr>
      <vt:lpstr>Separabilne diferencijalne jednadžbe</vt:lpstr>
      <vt:lpstr>Separabilne diferencijalne jednadžbe</vt:lpstr>
      <vt:lpstr>Ekonomske funkcije</vt:lpstr>
      <vt:lpstr>Ekonomske funkcije</vt:lpstr>
      <vt:lpstr>Ekonomske funkcije</vt:lpstr>
      <vt:lpstr>Ekonomske funkcije</vt:lpstr>
      <vt:lpstr>Ekonomske funkcije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1 Predavanje 11 – Limes funkcije</dc:title>
  <dc:creator>Toni Milun</dc:creator>
  <cp:lastModifiedBy>Iva Golubić</cp:lastModifiedBy>
  <cp:revision>102</cp:revision>
  <cp:lastPrinted>2018-11-19T08:33:27Z</cp:lastPrinted>
  <dcterms:created xsi:type="dcterms:W3CDTF">2018-11-14T08:47:41Z</dcterms:created>
  <dcterms:modified xsi:type="dcterms:W3CDTF">2025-05-15T06:51:33Z</dcterms:modified>
</cp:coreProperties>
</file>