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3" r:id="rId4"/>
    <p:sldMasterId id="2147483735" r:id="rId5"/>
  </p:sldMasterIdLst>
  <p:notesMasterIdLst>
    <p:notesMasterId r:id="rId12"/>
  </p:notesMasterIdLst>
  <p:sldIdLst>
    <p:sldId id="283" r:id="rId6"/>
    <p:sldId id="593" r:id="rId7"/>
    <p:sldId id="597" r:id="rId8"/>
    <p:sldId id="594" r:id="rId9"/>
    <p:sldId id="595" r:id="rId10"/>
    <p:sldId id="5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E6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308FD8-6DCE-4B51-B4FF-C3C0BC3CB558}" v="2" dt="2025-07-01T13:14:31.640"/>
  </p1510:revLst>
</p1510:revInfo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vijetli stil 2 - Isticanj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CF1AB2-1976-4502-BF36-3FF5EA218861}" styleName="Srednji stil 4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Svijetli stil 3 - Isticanj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Srednji stil 3 - Isticanj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rednji stil 4 - Isticanj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Srednji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vijetli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Svijetli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7705" autoAdjust="0"/>
  </p:normalViewPr>
  <p:slideViewPr>
    <p:cSldViewPr snapToGrid="0" snapToObjects="1">
      <p:cViewPr varScale="1">
        <p:scale>
          <a:sx n="97" d="100"/>
          <a:sy n="97" d="100"/>
        </p:scale>
        <p:origin x="108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3" d="100"/>
          <a:sy n="93" d="100"/>
        </p:scale>
        <p:origin x="3528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j Lacković" userId="2bea7a28-039a-4892-8960-bb41c8fb86cc" providerId="ADAL" clId="{31308FD8-6DCE-4B51-B4FF-C3C0BC3CB558}"/>
    <pc:docChg chg="undo custSel modSld">
      <pc:chgData name="Andrej Lacković" userId="2bea7a28-039a-4892-8960-bb41c8fb86cc" providerId="ADAL" clId="{31308FD8-6DCE-4B51-B4FF-C3C0BC3CB558}" dt="2025-07-01T13:52:30.179" v="1784" actId="1076"/>
      <pc:docMkLst>
        <pc:docMk/>
      </pc:docMkLst>
      <pc:sldChg chg="modSp mod">
        <pc:chgData name="Andrej Lacković" userId="2bea7a28-039a-4892-8960-bb41c8fb86cc" providerId="ADAL" clId="{31308FD8-6DCE-4B51-B4FF-C3C0BC3CB558}" dt="2025-07-01T13:52:30.179" v="1784" actId="1076"/>
        <pc:sldMkLst>
          <pc:docMk/>
          <pc:sldMk cId="3378608376" sldId="283"/>
        </pc:sldMkLst>
        <pc:spChg chg="mod">
          <ac:chgData name="Andrej Lacković" userId="2bea7a28-039a-4892-8960-bb41c8fb86cc" providerId="ADAL" clId="{31308FD8-6DCE-4B51-B4FF-C3C0BC3CB558}" dt="2025-07-01T13:52:30.179" v="1784" actId="1076"/>
          <ac:spMkLst>
            <pc:docMk/>
            <pc:sldMk cId="3378608376" sldId="283"/>
            <ac:spMk id="9" creationId="{00000000-0000-0000-0000-000000000000}"/>
          </ac:spMkLst>
        </pc:spChg>
      </pc:sldChg>
      <pc:sldChg chg="modSp mod">
        <pc:chgData name="Andrej Lacković" userId="2bea7a28-039a-4892-8960-bb41c8fb86cc" providerId="ADAL" clId="{31308FD8-6DCE-4B51-B4FF-C3C0BC3CB558}" dt="2025-07-01T13:38:00.073" v="1198" actId="6549"/>
        <pc:sldMkLst>
          <pc:docMk/>
          <pc:sldMk cId="3257911118" sldId="594"/>
        </pc:sldMkLst>
        <pc:spChg chg="mod">
          <ac:chgData name="Andrej Lacković" userId="2bea7a28-039a-4892-8960-bb41c8fb86cc" providerId="ADAL" clId="{31308FD8-6DCE-4B51-B4FF-C3C0BC3CB558}" dt="2025-07-01T13:38:00.073" v="1198" actId="6549"/>
          <ac:spMkLst>
            <pc:docMk/>
            <pc:sldMk cId="3257911118" sldId="594"/>
            <ac:spMk id="8" creationId="{418939DB-7567-42E2-9EC9-08DEBE4CB515}"/>
          </ac:spMkLst>
        </pc:spChg>
      </pc:sldChg>
      <pc:sldChg chg="modSp mod">
        <pc:chgData name="Andrej Lacković" userId="2bea7a28-039a-4892-8960-bb41c8fb86cc" providerId="ADAL" clId="{31308FD8-6DCE-4B51-B4FF-C3C0BC3CB558}" dt="2025-07-01T13:51:16.804" v="1729" actId="313"/>
        <pc:sldMkLst>
          <pc:docMk/>
          <pc:sldMk cId="255304466" sldId="595"/>
        </pc:sldMkLst>
        <pc:spChg chg="mod">
          <ac:chgData name="Andrej Lacković" userId="2bea7a28-039a-4892-8960-bb41c8fb86cc" providerId="ADAL" clId="{31308FD8-6DCE-4B51-B4FF-C3C0BC3CB558}" dt="2025-07-01T13:51:16.804" v="1729" actId="313"/>
          <ac:spMkLst>
            <pc:docMk/>
            <pc:sldMk cId="255304466" sldId="59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Ažurirati naziv kolegija.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437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DC0C92-97E4-9540-AC90-F1BBF91896C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6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33474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talic + subtitle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3875" y="1651001"/>
            <a:ext cx="11103681" cy="1363133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r-HR" dirty="0"/>
              <a:t>„</a:t>
            </a:r>
            <a:r>
              <a:rPr lang="en-US" dirty="0"/>
              <a:t>Click to edit Master title style</a:t>
            </a:r>
            <a:r>
              <a:rPr lang="hr-HR" dirty="0"/>
              <a:t>”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3276599"/>
            <a:ext cx="11105443" cy="1371601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 marL="0" indent="0" algn="l">
              <a:buNone/>
              <a:defRPr sz="3600" cap="small" baseline="0">
                <a:solidFill>
                  <a:srgbClr val="DF742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70042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  <p15:guide id="4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 object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1" y="3090333"/>
            <a:ext cx="11172824" cy="2328334"/>
          </a:xfrm>
          <a:prstGeom prst="rect">
            <a:avLst/>
          </a:prstGeom>
        </p:spPr>
        <p:txBody>
          <a:bodyPr>
            <a:normAutofit/>
          </a:bodyPr>
          <a:lstStyle>
            <a:lvl1pPr marL="288000" indent="-288000">
              <a:buFont typeface="Calibri Light" panose="020F0302020204030204" pitchFamily="34" charset="0"/>
              <a:buChar char="•"/>
              <a:defRPr sz="3200">
                <a:solidFill>
                  <a:srgbClr val="DF7423"/>
                </a:solidFill>
                <a:latin typeface="+mj-lt"/>
              </a:defRPr>
            </a:lvl1pPr>
            <a:lvl2pPr marL="468000" indent="-216000">
              <a:defRPr>
                <a:solidFill>
                  <a:srgbClr val="DF7423"/>
                </a:solidFill>
                <a:latin typeface="+mj-lt"/>
              </a:defRPr>
            </a:lvl2pPr>
            <a:lvl3pPr marL="756000" indent="-144000">
              <a:defRPr>
                <a:solidFill>
                  <a:srgbClr val="DF7423"/>
                </a:solidFill>
                <a:latin typeface="+mj-lt"/>
              </a:defRPr>
            </a:lvl3pPr>
            <a:lvl4pPr marL="1116000" indent="-144000">
              <a:defRPr>
                <a:solidFill>
                  <a:srgbClr val="DF7423"/>
                </a:solidFill>
                <a:latin typeface="+mj-lt"/>
              </a:defRPr>
            </a:lvl4pPr>
            <a:lvl5pPr marL="1476000" indent="-144000">
              <a:defRPr>
                <a:solidFill>
                  <a:srgbClr val="DF7423"/>
                </a:solidFill>
                <a:latin typeface="+mj-lt"/>
              </a:defRPr>
            </a:lvl5pPr>
          </a:lstStyle>
          <a:p>
            <a:pPr lvl="0"/>
            <a:r>
              <a:rPr lang="hr-HR" dirty="0"/>
              <a:t>First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499533"/>
            <a:ext cx="11163299" cy="2495438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669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>
          <p15:clr>
            <a:srgbClr val="FBAE40"/>
          </p15:clr>
        </p15:guide>
        <p15:guide id="3" orient="horz" pos="1457">
          <p15:clr>
            <a:srgbClr val="FBAE40"/>
          </p15:clr>
        </p15:guide>
        <p15:guide id="4" orient="horz" pos="3838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 objects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523875" y="3090333"/>
            <a:ext cx="11103681" cy="2786592"/>
          </a:xfrm>
          <a:prstGeom prst="rect">
            <a:avLst/>
          </a:prstGeom>
        </p:spPr>
        <p:txBody>
          <a:bodyPr>
            <a:normAutofit/>
          </a:bodyPr>
          <a:lstStyle>
            <a:lvl1pPr marL="288000" indent="-288000">
              <a:buFont typeface="Calibri Light" panose="020F0302020204030204" pitchFamily="34" charset="0"/>
              <a:buChar char="•"/>
              <a:defRPr sz="3200">
                <a:solidFill>
                  <a:srgbClr val="DF7423"/>
                </a:solidFill>
                <a:latin typeface="+mj-lt"/>
              </a:defRPr>
            </a:lvl1pPr>
            <a:lvl2pPr marL="468000" indent="-216000">
              <a:defRPr>
                <a:solidFill>
                  <a:srgbClr val="DF7423"/>
                </a:solidFill>
                <a:latin typeface="+mj-lt"/>
              </a:defRPr>
            </a:lvl2pPr>
            <a:lvl3pPr marL="756000" indent="-144000">
              <a:defRPr>
                <a:solidFill>
                  <a:srgbClr val="DF7423"/>
                </a:solidFill>
                <a:latin typeface="+mj-lt"/>
              </a:defRPr>
            </a:lvl3pPr>
            <a:lvl4pPr marL="1116000" indent="-144000">
              <a:defRPr>
                <a:solidFill>
                  <a:srgbClr val="DF7423"/>
                </a:solidFill>
                <a:latin typeface="+mj-lt"/>
              </a:defRPr>
            </a:lvl4pPr>
            <a:lvl5pPr marL="1476000" indent="-144000">
              <a:defRPr>
                <a:solidFill>
                  <a:srgbClr val="DF7423"/>
                </a:solidFill>
                <a:latin typeface="+mj-lt"/>
              </a:defRPr>
            </a:lvl5pPr>
          </a:lstStyle>
          <a:p>
            <a:pPr lvl="0"/>
            <a:r>
              <a:rPr lang="hr-HR" dirty="0"/>
              <a:t>First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1" y="499533"/>
            <a:ext cx="11105444" cy="2495438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326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>
          <p15:clr>
            <a:srgbClr val="FBAE40"/>
          </p15:clr>
        </p15:guide>
        <p15:guide id="2" orient="horz" pos="1457">
          <p15:clr>
            <a:srgbClr val="FBAE40"/>
          </p15:clr>
        </p15:guide>
        <p15:guide id="3" orient="horz" pos="3838">
          <p15:clr>
            <a:srgbClr val="FBAE40"/>
          </p15:clr>
        </p15:guide>
        <p15:guide id="4" pos="674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Title, subtitle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23875" y="1972733"/>
            <a:ext cx="5447949" cy="982134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42925" y="3078334"/>
            <a:ext cx="5417609" cy="2348800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38333" y="1964267"/>
            <a:ext cx="5529792" cy="99906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49622" y="3069866"/>
            <a:ext cx="5528027" cy="2365734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584201"/>
            <a:ext cx="11153775" cy="1186223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1602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1972733"/>
            <a:ext cx="5373512" cy="982134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1" y="3078334"/>
            <a:ext cx="5350933" cy="2966866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38333" y="1964267"/>
            <a:ext cx="5511801" cy="99906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49623" y="3069866"/>
            <a:ext cx="5500512" cy="2983801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584201"/>
            <a:ext cx="11040533" cy="1186223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443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Subtitle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905933"/>
            <a:ext cx="5283200" cy="206465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225801"/>
            <a:ext cx="5294489" cy="2192867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32545" y="914401"/>
            <a:ext cx="5395011" cy="203925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39935" y="3242733"/>
            <a:ext cx="5398909" cy="2175935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7274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937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905933"/>
            <a:ext cx="5283200" cy="206465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225801"/>
            <a:ext cx="5294489" cy="2192867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32545" y="914401"/>
            <a:ext cx="5395011" cy="203925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39935" y="3242733"/>
            <a:ext cx="5398909" cy="2175935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3059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937">
          <p15:clr>
            <a:srgbClr val="FBAE40"/>
          </p15:clr>
        </p15:guide>
        <p15:guide id="3" pos="6743">
          <p15:clr>
            <a:srgbClr val="FBAE40"/>
          </p15:clr>
        </p15:guide>
        <p15:guide id="4" orient="horz" pos="38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ho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S Maquette Pro" panose="02000603000000020004" pitchFamily="50" charset="-18"/>
              </a:defRPr>
            </a:lvl1pPr>
          </a:lstStyle>
          <a:p>
            <a:r>
              <a:rPr lang="en-US"/>
              <a:t>Click icon to add picture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756166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57">
          <p15:clr>
            <a:srgbClr val="FBAE40"/>
          </p15:clr>
        </p15:guide>
        <p15:guide id="2" orient="horz" pos="104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, object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793068"/>
            <a:ext cx="5452533" cy="1625600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301975" y="3793068"/>
            <a:ext cx="5328050" cy="1617133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279396" y="2087255"/>
            <a:ext cx="5359448" cy="1536478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1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598312" y="2087255"/>
            <a:ext cx="5475112" cy="1528012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8311" y="584201"/>
            <a:ext cx="11029245" cy="1279356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871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341">
          <p15:clr>
            <a:srgbClr val="FBAE40"/>
          </p15:clr>
        </p15:guide>
        <p15:guide id="1" orient="horz" pos="822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, object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793068"/>
            <a:ext cx="5452533" cy="2252132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301975" y="3793068"/>
            <a:ext cx="5269136" cy="2252133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279396" y="2087255"/>
            <a:ext cx="5359448" cy="1536478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1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598312" y="2087255"/>
            <a:ext cx="5475112" cy="1528012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8311" y="584201"/>
            <a:ext cx="11029245" cy="1279356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081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2341">
          <p15:clr>
            <a:srgbClr val="FBAE40"/>
          </p15:clr>
        </p15:guide>
        <p15:guide id="4" orient="horz" pos="383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Single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9926" y="443832"/>
            <a:ext cx="8485364" cy="3690017"/>
          </a:xfrm>
          <a:prstGeom prst="rect">
            <a:avLst/>
          </a:prstGeom>
        </p:spPr>
        <p:txBody>
          <a:bodyPr lIns="0" anchor="t" anchorCtr="0"/>
          <a:lstStyle>
            <a:lvl1pPr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7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4866" y="1644316"/>
            <a:ext cx="8758991" cy="470835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614864" y="318754"/>
            <a:ext cx="8758991" cy="106888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3189" y="276"/>
            <a:ext cx="218811" cy="6858000"/>
          </a:xfrm>
          <a:prstGeom prst="rect">
            <a:avLst/>
          </a:prstGeom>
        </p:spPr>
      </p:pic>
      <p:pic>
        <p:nvPicPr>
          <p:cNvPr id="8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080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343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14864" y="318754"/>
            <a:ext cx="8758991" cy="106888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3189" y="276"/>
            <a:ext cx="218811" cy="6858000"/>
          </a:xfrm>
          <a:prstGeom prst="rect">
            <a:avLst/>
          </a:prstGeom>
        </p:spPr>
      </p:pic>
      <p:pic>
        <p:nvPicPr>
          <p:cNvPr id="7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080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0545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86773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65626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54080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6464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Single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9926" y="443832"/>
            <a:ext cx="8485364" cy="3690017"/>
          </a:xfrm>
          <a:prstGeom prst="rect">
            <a:avLst/>
          </a:prstGeom>
        </p:spPr>
        <p:txBody>
          <a:bodyPr lIns="0" anchor="t" anchorCtr="0"/>
          <a:lstStyle>
            <a:lvl1pPr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697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5783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40576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spcBef>
                <a:spcPts val="1200"/>
              </a:spcBef>
              <a:spcAft>
                <a:spcPts val="12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1412420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Sub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2177" y="685800"/>
            <a:ext cx="10969273" cy="277706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352" y="3728898"/>
            <a:ext cx="10941047" cy="1638968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317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999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body tx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86727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2105454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Body tx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6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86727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3108437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der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685926"/>
            <a:ext cx="11048293" cy="3152774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32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talic + sub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3875" y="1651001"/>
            <a:ext cx="11103681" cy="1363133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r-HR" dirty="0"/>
              <a:t>„</a:t>
            </a:r>
            <a:r>
              <a:rPr lang="en-US" dirty="0"/>
              <a:t>Click to edit Master title style</a:t>
            </a:r>
            <a:r>
              <a:rPr lang="hr-HR" dirty="0"/>
              <a:t>”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4350" y="3276599"/>
            <a:ext cx="11124493" cy="1371601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 marL="0" indent="0" algn="ctr">
              <a:buNone/>
              <a:defRPr sz="3600" cap="small" baseline="0">
                <a:solidFill>
                  <a:srgbClr val="DF742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62792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160">
          <p15:clr>
            <a:srgbClr val="FBAE40"/>
          </p15:clr>
        </p15:guide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talic + subtitle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3875" y="1651001"/>
            <a:ext cx="11103681" cy="1363133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r-HR" dirty="0"/>
              <a:t>„</a:t>
            </a:r>
            <a:r>
              <a:rPr lang="en-US" dirty="0"/>
              <a:t>Click to edit Master title style</a:t>
            </a:r>
            <a:r>
              <a:rPr lang="hr-HR" dirty="0"/>
              <a:t>”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3276599"/>
            <a:ext cx="11105443" cy="1371601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 marL="0" indent="0" algn="l">
              <a:buNone/>
              <a:defRPr sz="3600" cap="small" baseline="0">
                <a:solidFill>
                  <a:srgbClr val="DF742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97946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  <p15:guide id="4" orient="horz" pos="216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 object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1" y="3090333"/>
            <a:ext cx="11172824" cy="2328334"/>
          </a:xfrm>
          <a:prstGeom prst="rect">
            <a:avLst/>
          </a:prstGeom>
        </p:spPr>
        <p:txBody>
          <a:bodyPr>
            <a:normAutofit/>
          </a:bodyPr>
          <a:lstStyle>
            <a:lvl1pPr marL="288000" indent="-288000">
              <a:buFont typeface="Calibri Light" panose="020F0302020204030204" pitchFamily="34" charset="0"/>
              <a:buChar char="•"/>
              <a:defRPr sz="3200">
                <a:solidFill>
                  <a:srgbClr val="DF7423"/>
                </a:solidFill>
                <a:latin typeface="+mj-lt"/>
              </a:defRPr>
            </a:lvl1pPr>
            <a:lvl2pPr marL="468000" indent="-216000">
              <a:defRPr>
                <a:solidFill>
                  <a:srgbClr val="DF7423"/>
                </a:solidFill>
                <a:latin typeface="+mj-lt"/>
              </a:defRPr>
            </a:lvl2pPr>
            <a:lvl3pPr marL="756000" indent="-144000">
              <a:defRPr>
                <a:solidFill>
                  <a:srgbClr val="DF7423"/>
                </a:solidFill>
                <a:latin typeface="+mj-lt"/>
              </a:defRPr>
            </a:lvl3pPr>
            <a:lvl4pPr marL="1116000" indent="-144000">
              <a:defRPr>
                <a:solidFill>
                  <a:srgbClr val="DF7423"/>
                </a:solidFill>
                <a:latin typeface="+mj-lt"/>
              </a:defRPr>
            </a:lvl4pPr>
            <a:lvl5pPr marL="1476000" indent="-144000">
              <a:defRPr>
                <a:solidFill>
                  <a:srgbClr val="DF7423"/>
                </a:solidFill>
                <a:latin typeface="+mj-lt"/>
              </a:defRPr>
            </a:lvl5pPr>
          </a:lstStyle>
          <a:p>
            <a:pPr lvl="0"/>
            <a:r>
              <a:rPr lang="hr-HR" dirty="0"/>
              <a:t>First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499533"/>
            <a:ext cx="11163299" cy="2495438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9907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>
          <p15:clr>
            <a:srgbClr val="FBAE40"/>
          </p15:clr>
        </p15:guide>
        <p15:guide id="3" orient="horz" pos="1457">
          <p15:clr>
            <a:srgbClr val="FBAE40"/>
          </p15:clr>
        </p15:guide>
        <p15:guide id="4" orient="horz" pos="3838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+ objects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523875" y="3090333"/>
            <a:ext cx="11103681" cy="2786592"/>
          </a:xfrm>
          <a:prstGeom prst="rect">
            <a:avLst/>
          </a:prstGeom>
        </p:spPr>
        <p:txBody>
          <a:bodyPr>
            <a:normAutofit/>
          </a:bodyPr>
          <a:lstStyle>
            <a:lvl1pPr marL="288000" indent="-288000">
              <a:buFont typeface="Calibri Light" panose="020F0302020204030204" pitchFamily="34" charset="0"/>
              <a:buChar char="•"/>
              <a:defRPr sz="3200">
                <a:solidFill>
                  <a:srgbClr val="DF7423"/>
                </a:solidFill>
                <a:latin typeface="+mj-lt"/>
              </a:defRPr>
            </a:lvl1pPr>
            <a:lvl2pPr marL="468000" indent="-216000">
              <a:defRPr>
                <a:solidFill>
                  <a:srgbClr val="DF7423"/>
                </a:solidFill>
                <a:latin typeface="+mj-lt"/>
              </a:defRPr>
            </a:lvl2pPr>
            <a:lvl3pPr marL="756000" indent="-144000">
              <a:defRPr>
                <a:solidFill>
                  <a:srgbClr val="DF7423"/>
                </a:solidFill>
                <a:latin typeface="+mj-lt"/>
              </a:defRPr>
            </a:lvl3pPr>
            <a:lvl4pPr marL="1116000" indent="-144000">
              <a:defRPr>
                <a:solidFill>
                  <a:srgbClr val="DF7423"/>
                </a:solidFill>
                <a:latin typeface="+mj-lt"/>
              </a:defRPr>
            </a:lvl4pPr>
            <a:lvl5pPr marL="1476000" indent="-144000">
              <a:defRPr>
                <a:solidFill>
                  <a:srgbClr val="DF7423"/>
                </a:solidFill>
                <a:latin typeface="+mj-lt"/>
              </a:defRPr>
            </a:lvl5pPr>
          </a:lstStyle>
          <a:p>
            <a:pPr lvl="0"/>
            <a:r>
              <a:rPr lang="hr-HR" dirty="0"/>
              <a:t>First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1" y="499533"/>
            <a:ext cx="11105444" cy="2495438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076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>
          <p15:clr>
            <a:srgbClr val="FBAE40"/>
          </p15:clr>
        </p15:guide>
        <p15:guide id="2" orient="horz" pos="1457">
          <p15:clr>
            <a:srgbClr val="FBAE40"/>
          </p15:clr>
        </p15:guide>
        <p15:guide id="3" orient="horz" pos="3838">
          <p15:clr>
            <a:srgbClr val="FBAE40"/>
          </p15:clr>
        </p15:guide>
        <p15:guide id="4" pos="6743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Title, subtitle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23875" y="1972733"/>
            <a:ext cx="5447949" cy="982134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42925" y="3078334"/>
            <a:ext cx="5417609" cy="2348800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38333" y="1964267"/>
            <a:ext cx="5529792" cy="99906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49622" y="3069866"/>
            <a:ext cx="5528027" cy="2365734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584201"/>
            <a:ext cx="11153775" cy="1186223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698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1972733"/>
            <a:ext cx="5373512" cy="982134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1" y="3078334"/>
            <a:ext cx="5350933" cy="2966866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38333" y="1964267"/>
            <a:ext cx="5511801" cy="99906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49623" y="3069866"/>
            <a:ext cx="5500512" cy="2983801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584201"/>
            <a:ext cx="11040533" cy="1186223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12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Subtitle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905933"/>
            <a:ext cx="5283200" cy="206465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225801"/>
            <a:ext cx="5294489" cy="2192867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32545" y="914401"/>
            <a:ext cx="5395011" cy="203925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39935" y="3242733"/>
            <a:ext cx="5398909" cy="2175935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3383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937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umns- Title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40576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2112712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838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Subtitle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98312" y="905933"/>
            <a:ext cx="5283200" cy="206465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225801"/>
            <a:ext cx="5294489" cy="2192867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32545" y="914401"/>
            <a:ext cx="5395011" cy="203925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200" b="1" cap="sm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39935" y="3242733"/>
            <a:ext cx="5398909" cy="2175935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1595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937">
          <p15:clr>
            <a:srgbClr val="FBAE40"/>
          </p15:clr>
        </p15:guide>
        <p15:guide id="3" pos="6743">
          <p15:clr>
            <a:srgbClr val="FBAE40"/>
          </p15:clr>
        </p15:guide>
        <p15:guide id="4" orient="horz" pos="3838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ho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S Maquette Pro" panose="02000603000000020004" pitchFamily="50" charset="-18"/>
              </a:defRPr>
            </a:lvl1pPr>
          </a:lstStyle>
          <a:p>
            <a:r>
              <a:rPr lang="en-US"/>
              <a:t>Click icon to add picture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50474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57">
          <p15:clr>
            <a:srgbClr val="FBAE40"/>
          </p15:clr>
        </p15:guide>
        <p15:guide id="2" orient="horz" pos="1049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, object, t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793068"/>
            <a:ext cx="5452533" cy="1625600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301975" y="3793068"/>
            <a:ext cx="5328050" cy="1617133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279396" y="2087255"/>
            <a:ext cx="5359448" cy="1536478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1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598312" y="2087255"/>
            <a:ext cx="5475112" cy="1528012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8311" y="584201"/>
            <a:ext cx="11029245" cy="1279356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0120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341">
          <p15:clr>
            <a:srgbClr val="FBAE40"/>
          </p15:clr>
        </p15:guide>
        <p15:guide id="1" orient="horz" pos="822">
          <p15:clr>
            <a:srgbClr val="FBAE40"/>
          </p15:clr>
        </p15:guide>
        <p15:guide id="4" pos="6743">
          <p15:clr>
            <a:srgbClr val="FBAE40"/>
          </p15:clr>
        </p15:guide>
        <p15:guide id="5" orient="horz" pos="3838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s- Title, object, txt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312" y="3793068"/>
            <a:ext cx="5452533" cy="2252132"/>
          </a:xfrm>
          <a:prstGeom prst="rect">
            <a:avLst/>
          </a:prstGeom>
        </p:spPr>
        <p:txBody>
          <a:bodyPr lIns="0"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301975" y="3793068"/>
            <a:ext cx="5269136" cy="2252133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Text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279396" y="2087255"/>
            <a:ext cx="5359448" cy="1536478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1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598312" y="2087255"/>
            <a:ext cx="5475112" cy="1528012"/>
          </a:xfrm>
          <a:prstGeom prst="rect">
            <a:avLst/>
          </a:prstGeom>
        </p:spPr>
        <p:txBody>
          <a:bodyPr/>
          <a:lstStyle>
            <a:lvl2pPr marL="0" indent="0"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28000">
              <a:defRPr/>
            </a:lvl3pPr>
            <a:lvl4pPr marL="1188000">
              <a:defRPr/>
            </a:lvl4pPr>
            <a:lvl5pPr marL="1548000">
              <a:defRPr/>
            </a:lvl5pPr>
          </a:lstStyle>
          <a:p>
            <a:pPr lvl="1"/>
            <a:r>
              <a:rPr lang="hr-HR" dirty="0"/>
              <a:t>Object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8311" y="584201"/>
            <a:ext cx="11029245" cy="1279356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>
              <a:defRPr sz="440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196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22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2341">
          <p15:clr>
            <a:srgbClr val="FBAE40"/>
          </p15:clr>
        </p15:guide>
        <p15:guide id="4" orient="horz" pos="3838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4866" y="1644316"/>
            <a:ext cx="8758991" cy="470835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614864" y="318754"/>
            <a:ext cx="8758991" cy="106888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3189" y="276"/>
            <a:ext cx="218811" cy="6858000"/>
          </a:xfrm>
          <a:prstGeom prst="rect">
            <a:avLst/>
          </a:prstGeom>
        </p:spPr>
      </p:pic>
      <p:pic>
        <p:nvPicPr>
          <p:cNvPr id="8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080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66838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614864" y="318754"/>
            <a:ext cx="8758991" cy="106888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tx1">
                    <a:lumMod val="85000"/>
                    <a:lumOff val="1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3189" y="276"/>
            <a:ext cx="218811" cy="6858000"/>
          </a:xfrm>
          <a:prstGeom prst="rect">
            <a:avLst/>
          </a:prstGeom>
        </p:spPr>
      </p:pic>
      <p:pic>
        <p:nvPicPr>
          <p:cNvPr id="7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080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37626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 b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5379" y="6356351"/>
            <a:ext cx="4211021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Copyright © 2017 Pearson Education, Ltd.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1-</a:t>
            </a:r>
            <a:fld id="{D453FF82-4F5E-456F-81CD-C7086709186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388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785F-E3B8-4570-95B7-DFA954F86DF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© 2017 Pearson Education, Ltd.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4-</a:t>
            </a:r>
            <a:fld id="{BA1B1854-2A96-441B-8E94-8B895DE285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1779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F41B55-5DF3-4BC3-B77B-F507C849093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© 2017 Pearson Education, Ltd.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012576-23D8-4433-B933-02B995FE7BA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8088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FE33-2064-4ED4-96F0-81245824A01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© 2017 Pearson Education, Ltd.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5-</a:t>
            </a:r>
            <a:fld id="{BA1B1854-2A96-441B-8E94-8B895DE285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26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Sub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2177" y="685800"/>
            <a:ext cx="10969273" cy="2777066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352" y="3728898"/>
            <a:ext cx="10941047" cy="1638968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175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body tx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86727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3616960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Body tx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875" y="685800"/>
            <a:ext cx="11163300" cy="676275"/>
          </a:xfrm>
          <a:prstGeom prst="rect">
            <a:avLst/>
          </a:prstGeom>
        </p:spPr>
        <p:txBody>
          <a:bodyPr lIns="0" anchor="b">
            <a:noAutofit/>
          </a:bodyPr>
          <a:lstStyle>
            <a:lvl1pPr marL="0" indent="0" algn="l">
              <a:defRPr sz="36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1581150"/>
            <a:ext cx="11153775" cy="4867274"/>
          </a:xfrm>
          <a:prstGeom prst="rect">
            <a:avLst/>
          </a:prstGeom>
        </p:spPr>
        <p:txBody>
          <a:bodyPr lIns="10800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r>
              <a:rPr lang="hr-HR" dirty="0"/>
              <a:t>body text</a:t>
            </a:r>
            <a:r>
              <a:rPr lang="en-US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1651117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1">
          <p15:clr>
            <a:srgbClr val="FBAE40"/>
          </p15:clr>
        </p15:guide>
        <p15:guide id="2" orient="horz" pos="3475">
          <p15:clr>
            <a:srgbClr val="FBAE40"/>
          </p15:clr>
        </p15:guide>
        <p15:guide id="3" pos="2328">
          <p15:clr>
            <a:srgbClr val="FBAE40"/>
          </p15:clr>
        </p15:guide>
        <p15:guide id="4" orient="horz" pos="1049">
          <p15:clr>
            <a:srgbClr val="FBAE40"/>
          </p15:clr>
        </p15:guide>
        <p15:guide id="5" pos="6743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der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685926"/>
            <a:ext cx="11048293" cy="3152774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5231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talic + sub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3875" y="1651001"/>
            <a:ext cx="11103681" cy="1363133"/>
          </a:xfrm>
          <a:prstGeom prst="rect">
            <a:avLst/>
          </a:prstGeom>
        </p:spPr>
        <p:txBody>
          <a:bodyPr lIns="0" anchor="t" anchorCtr="0"/>
          <a:lstStyle>
            <a:lvl1pPr>
              <a:defRPr sz="52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r-HR" dirty="0"/>
              <a:t>„</a:t>
            </a:r>
            <a:r>
              <a:rPr lang="en-US" dirty="0"/>
              <a:t>Click to edit Master title style</a:t>
            </a:r>
            <a:r>
              <a:rPr lang="hr-HR" dirty="0"/>
              <a:t>”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4350" y="3276599"/>
            <a:ext cx="11124493" cy="1371601"/>
          </a:xfrm>
          <a:prstGeom prst="rect">
            <a:avLst/>
          </a:prstGeom>
        </p:spPr>
        <p:txBody>
          <a:bodyPr lIns="0" anchor="b" anchorCtr="0">
            <a:normAutofit/>
          </a:bodyPr>
          <a:lstStyle>
            <a:lvl1pPr marL="0" indent="0" algn="ctr">
              <a:buNone/>
              <a:defRPr sz="3600" cap="small" baseline="0">
                <a:solidFill>
                  <a:srgbClr val="DF7423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c</a:t>
            </a:r>
            <a:r>
              <a:rPr lang="en-US" dirty="0"/>
              <a:t>lick to edit </a:t>
            </a:r>
            <a:r>
              <a:rPr lang="hr-HR" dirty="0"/>
              <a:t>m</a:t>
            </a:r>
            <a:r>
              <a:rPr lang="en-US" dirty="0"/>
              <a:t>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123311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0" orient="horz" pos="2160">
          <p15:clr>
            <a:srgbClr val="FBAE40"/>
          </p15:clr>
        </p15:guide>
        <p15:guide id="1" pos="1784">
          <p15:clr>
            <a:srgbClr val="FBAE40"/>
          </p15:clr>
        </p15:guide>
        <p15:guide id="2" pos="6743">
          <p15:clr>
            <a:srgbClr val="FBAE40"/>
          </p15:clr>
        </p15:guide>
        <p15:guide id="3" orient="horz" pos="347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slideLayout" Target="../slideLayouts/slideLayout42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27.xml"/><Relationship Id="rId21" Type="http://schemas.openxmlformats.org/officeDocument/2006/relationships/slideLayout" Target="../slideLayouts/slideLayout45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5" Type="http://schemas.openxmlformats.org/officeDocument/2006/relationships/slideLayout" Target="../slideLayouts/slideLayout49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2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23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34.xml"/><Relationship Id="rId19" Type="http://schemas.openxmlformats.org/officeDocument/2006/relationships/slideLayout" Target="../slideLayouts/slideLayout4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Relationship Id="rId22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 userDrawn="1"/>
        </p:nvSpPr>
        <p:spPr>
          <a:xfrm>
            <a:off x="11706489" y="6253513"/>
            <a:ext cx="464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4E6CF9F-F171-4EC6-A995-41668D30C2B8}" type="slidenum">
              <a:rPr lang="hr-HR" sz="1000" smtClean="0"/>
              <a:pPr algn="r"/>
              <a:t>‹#›</a:t>
            </a:fld>
            <a:endParaRPr lang="hr-HR" sz="1000" dirty="0"/>
          </a:p>
        </p:txBody>
      </p:sp>
    </p:spTree>
    <p:extLst>
      <p:ext uri="{BB962C8B-B14F-4D97-AF65-F5344CB8AC3E}">
        <p14:creationId xmlns:p14="http://schemas.microsoft.com/office/powerpoint/2010/main" val="322775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702" r:id="rId3"/>
    <p:sldLayoutId id="2147483696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7" r:id="rId15"/>
    <p:sldLayoutId id="2147483698" r:id="rId16"/>
    <p:sldLayoutId id="2147483699" r:id="rId17"/>
    <p:sldLayoutId id="2147483700" r:id="rId18"/>
    <p:sldLayoutId id="2147483701" r:id="rId19"/>
    <p:sldLayoutId id="2147483703" r:id="rId20"/>
    <p:sldLayoutId id="2147483704" r:id="rId21"/>
    <p:sldLayoutId id="2147483705" r:id="rId22"/>
    <p:sldLayoutId id="2147483706" r:id="rId23"/>
    <p:sldLayoutId id="2147483761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>
          <p15:clr>
            <a:srgbClr val="F26B43"/>
          </p15:clr>
        </p15:guide>
        <p15:guide id="2" pos="93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504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  <p:sldLayoutId id="2147483752" r:id="rId17"/>
    <p:sldLayoutId id="2147483753" r:id="rId18"/>
    <p:sldLayoutId id="2147483754" r:id="rId19"/>
    <p:sldLayoutId id="2147483755" r:id="rId20"/>
    <p:sldLayoutId id="2147483756" r:id="rId21"/>
    <p:sldLayoutId id="2147483757" r:id="rId22"/>
    <p:sldLayoutId id="2147483758" r:id="rId23"/>
    <p:sldLayoutId id="2147483759" r:id="rId24"/>
    <p:sldLayoutId id="2147483760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>
          <p15:clr>
            <a:srgbClr val="F26B43"/>
          </p15:clr>
        </p15:guide>
        <p15:guide id="2" pos="93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228622" y="932330"/>
            <a:ext cx="8168041" cy="2166098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br>
              <a:rPr lang="hr-HR" sz="4800" dirty="0"/>
            </a:br>
            <a:r>
              <a:rPr lang="hr-HR" sz="4800" dirty="0"/>
              <a:t>OSVRT NA ANKETU</a:t>
            </a:r>
            <a:endParaRPr lang="en-US" sz="3200" b="0" dirty="0">
              <a:solidFill>
                <a:srgbClr val="C30E60"/>
              </a:solidFill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4198374" y="3951513"/>
            <a:ext cx="79149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hr-HR" sz="3200" dirty="0">
                <a:solidFill>
                  <a:srgbClr val="C30E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Prva anketa – ljetni semestar</a:t>
            </a:r>
            <a:br>
              <a:rPr lang="hr-HR" sz="3200" dirty="0">
                <a:solidFill>
                  <a:srgbClr val="C30E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3200" dirty="0">
                <a:solidFill>
                  <a:srgbClr val="C30E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Računalni alati u poslovanju (24-000-0112)</a:t>
            </a:r>
            <a:endParaRPr lang="en-US" sz="2000" i="1" dirty="0">
              <a:solidFill>
                <a:srgbClr val="C30E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60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EDE17-7517-4C94-9400-767AE5B6B1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HR" sz="4000" dirty="0"/>
              <a:t>REZULTATI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B3A591-15CD-4E33-8834-8762E7C5DD0C}"/>
              </a:ext>
            </a:extLst>
          </p:cNvPr>
          <p:cNvSpPr/>
          <p:nvPr/>
        </p:nvSpPr>
        <p:spPr>
          <a:xfrm>
            <a:off x="523875" y="5170586"/>
            <a:ext cx="11044826" cy="953503"/>
          </a:xfrm>
          <a:prstGeom prst="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>
                <a:solidFill>
                  <a:schemeClr val="tx1"/>
                </a:solidFill>
              </a:rPr>
              <a:t>Najbolje ocijenjene kategorije</a:t>
            </a:r>
            <a:r>
              <a:rPr lang="hr-HR" sz="1400" b="1" dirty="0">
                <a:solidFill>
                  <a:schemeClr val="tx1"/>
                </a:solidFill>
              </a:rPr>
              <a:t>: Ishodi učenja su jasni (83%)</a:t>
            </a:r>
            <a:r>
              <a:rPr lang="hr-HR" sz="1400" dirty="0">
                <a:solidFill>
                  <a:schemeClr val="tx1"/>
                </a:solidFill>
              </a:rPr>
              <a:t> i </a:t>
            </a:r>
            <a:r>
              <a:rPr lang="hr-HR" sz="1400" b="1" dirty="0">
                <a:solidFill>
                  <a:schemeClr val="tx1"/>
                </a:solidFill>
              </a:rPr>
              <a:t>Oprema dostupna za provedbu ovog kolegija  je adekvatna (81%)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dirty="0">
                <a:solidFill>
                  <a:schemeClr val="tx1"/>
                </a:solidFill>
              </a:rPr>
              <a:t>Najslabije ocijenjena kategorija: </a:t>
            </a:r>
            <a:r>
              <a:rPr lang="hr-HR" sz="1400" b="1" dirty="0">
                <a:solidFill>
                  <a:schemeClr val="tx1"/>
                </a:solidFill>
              </a:rPr>
              <a:t>Ocijenite svoje opće zadovoljstvo s kolegijem (61%). </a:t>
            </a:r>
            <a:r>
              <a:rPr lang="hr-HR" sz="1400" dirty="0">
                <a:solidFill>
                  <a:schemeClr val="tx1"/>
                </a:solidFill>
              </a:rPr>
              <a:t>Nakon 5 tjedana nastave i prolaskom tek kroz 1/3 gradiva teško je dobiti dojam važnosti i svrsishodnosti kolegija, pa to vjerojatno utječe i na opći dojam. </a:t>
            </a:r>
            <a:endParaRPr lang="hr-HR" sz="1400" b="1" dirty="0">
              <a:solidFill>
                <a:schemeClr val="tx1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E657B67-CFEB-42E6-91F0-42DC22A1C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415" y="6124089"/>
            <a:ext cx="12204415" cy="73391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ADCE59-9389-04BE-6AC9-0A341119E2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2929" y="1252477"/>
            <a:ext cx="7600098" cy="391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29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6DB47-624B-DCE1-885B-F40F9B863E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r-HR" sz="3200"/>
              <a:t>REZULTATI</a:t>
            </a:r>
            <a:endParaRPr lang="hr-H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0C1A1BF-93D1-F2A5-61C1-C15EBCE6C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85440"/>
            <a:ext cx="12192000" cy="7725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4DE4F96-C8E8-3E24-BB97-7534E5C083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6151" y="1541381"/>
            <a:ext cx="9659698" cy="4544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914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EDE17-7517-4C94-9400-767AE5B6B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875" y="144380"/>
            <a:ext cx="11163300" cy="1217696"/>
          </a:xfrm>
          <a:solidFill>
            <a:srgbClr val="FF33CC"/>
          </a:solidFill>
        </p:spPr>
        <p:txBody>
          <a:bodyPr/>
          <a:lstStyle/>
          <a:p>
            <a:pPr algn="ctr"/>
            <a:br>
              <a:rPr lang="hr-H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Što smatrate da možemo poboljšati u vezi materijala i sadržaja kolegija?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418939DB-7567-42E2-9EC9-08DEBE4CB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1581150"/>
            <a:ext cx="11153775" cy="4466724"/>
          </a:xfrm>
        </p:spPr>
        <p:txBody>
          <a:bodyPr>
            <a:normAutofit/>
          </a:bodyPr>
          <a:lstStyle/>
          <a:p>
            <a:endParaRPr lang="hr-HR" sz="105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cs typeface="Calibri" panose="020F0502020204030204" pitchFamily="34" charset="0"/>
              </a:rPr>
              <a:t>Potrebno je online videa zamijeniti sa fizičkim predavanjima, a ne da studenti samo moraju doma gledati videa, a na predavanjima gube vrijeme slušajući o akademskom pisanju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r-HR" sz="1600" dirty="0">
                <a:cs typeface="Calibri" panose="020F0502020204030204" pitchFamily="34" charset="0"/>
                <a:sym typeface="Wingdings" panose="05000000000000000000" pitchFamily="2" charset="2"/>
              </a:rPr>
              <a:t>Ideja sa online videom za vježbe je uvedena kako bi se studenti upoznali i pripremili za vježbe koje se održavaju u učionici. Pošto je zbog ograničenog broja sati za fizičke vježbe nemoguće proći detaljno kroz svo gradivo ideja s videom je da studenti na vježbama prođu detaljno kroz problematične dijelove iz videa (koje nisu uspjeli sami proći)</a:t>
            </a:r>
            <a:endParaRPr lang="hr-HR" sz="1600" dirty="0"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i="1" dirty="0">
                <a:cs typeface="Calibri" panose="020F0502020204030204" pitchFamily="34" charset="0"/>
              </a:rPr>
              <a:t>Više ga usmjeriti prema korištenju umjetne inteligencije jer je ona korisniji alat nego </a:t>
            </a:r>
            <a:r>
              <a:rPr lang="hr-HR" sz="1600" b="1" i="1" dirty="0" err="1">
                <a:cs typeface="Calibri" panose="020F0502020204030204" pitchFamily="34" charset="0"/>
              </a:rPr>
              <a:t>pp</a:t>
            </a:r>
            <a:r>
              <a:rPr lang="hr-HR" sz="1600" b="1" i="1" dirty="0">
                <a:cs typeface="Calibri" panose="020F0502020204030204" pitchFamily="34" charset="0"/>
              </a:rPr>
              <a:t> </a:t>
            </a:r>
            <a:r>
              <a:rPr lang="hr-HR" sz="1600" b="1" i="1" dirty="0" err="1">
                <a:cs typeface="Calibri" panose="020F0502020204030204" pitchFamily="34" charset="0"/>
              </a:rPr>
              <a:t>prez</a:t>
            </a:r>
            <a:r>
              <a:rPr lang="hr-HR" sz="1600" b="1" i="1" dirty="0">
                <a:cs typeface="Calibri" panose="020F0502020204030204" pitchFamily="34" charset="0"/>
              </a:rPr>
              <a:t> ili word.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r-HR" sz="1600" dirty="0">
                <a:cs typeface="Calibri" panose="020F0502020204030204" pitchFamily="34" charset="0"/>
                <a:sym typeface="Wingdings" panose="05000000000000000000" pitchFamily="2" charset="2"/>
              </a:rPr>
              <a:t>Apsolutno prijedlog koji će se uzeti u obzir i sigurno će u budućnosti biti uveden dio gradiva sa korištenjem umjetne inteligencije. Na žalost u trenutnom nastavnom planu ovog kolegije nije predviđeno korištenje umjetne inteligencije, ali ne znači da se neće spominjati i komentirati njezino korištenje koliko to bude moguće.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i="1" dirty="0">
                <a:cs typeface="Calibri" panose="020F0502020204030204" pitchFamily="34" charset="0"/>
                <a:sym typeface="Wingdings" panose="05000000000000000000" pitchFamily="2" charset="2"/>
              </a:rPr>
              <a:t>Velik dio gradiva koji učimo su zbilja zanimljivi i potrebni, no neki me zbilja natjeraju da se osjećam kao da sam natrag u srednjoj i učim "gluposti" koje trebam znati samo kako bi prošao i nikada više.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r-HR" sz="1600" dirty="0">
                <a:cs typeface="Calibri" panose="020F0502020204030204" pitchFamily="34" charset="0"/>
                <a:sym typeface="Wingdings" panose="05000000000000000000" pitchFamily="2" charset="2"/>
              </a:rPr>
              <a:t>Uvijek se dio gradiva subjektivno čini korisnim, a dio kao „glupost” i to ovsi od studenta do studenta. Također nije simptomatično samo za ovaj kolegij već i za većinu drugih.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A9E216-421B-3F77-E2AE-B46E72170F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47874"/>
            <a:ext cx="12192000" cy="810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911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875" y="240632"/>
            <a:ext cx="11163300" cy="1121444"/>
          </a:xfrm>
          <a:solidFill>
            <a:srgbClr val="FF33CC"/>
          </a:solidFill>
        </p:spPr>
        <p:txBody>
          <a:bodyPr/>
          <a:lstStyle/>
          <a:p>
            <a:pPr algn="ctr"/>
            <a:br>
              <a:rPr lang="hr-H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r-H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Što smatrate da možemo poboljšati u vezi materijala i sadržaja kolegija?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hr-HR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1900" b="1" i="1" dirty="0">
                <a:sym typeface="Wingdings" panose="05000000000000000000" pitchFamily="2" charset="2"/>
              </a:rPr>
              <a:t>Malo je dosadno i većinu ovoga što učimo nećemo nikada koristit u našem životu osim ako radimo gdje treba okrenuti stranicu vodoravno valjda.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hr-HR" sz="1900" dirty="0">
                <a:sym typeface="Wingdings" panose="05000000000000000000" pitchFamily="2" charset="2"/>
              </a:rPr>
              <a:t>Ovo je dosta velika zabluda po pitanju ovog kolegija. U bilo kojem poslu teško je za očekivati da će se izbjeći korištenje nekog od alata koji se obrađuju u ovom kolegiju. Također znanje korištenja uredskih alata mogu jako podignuti produktivnost rada koja je uvijek dobrodošla.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900" b="1" i="1" dirty="0">
                <a:sym typeface="Wingdings" panose="05000000000000000000" pitchFamily="2" charset="2"/>
              </a:rPr>
              <a:t>Nema mi smisla što je akademsko pisanje integrirano u ovaj predme</a:t>
            </a:r>
            <a:endParaRPr lang="hr-HR" sz="1900" b="1" i="1" dirty="0"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hr-HR" sz="1900" dirty="0">
                <a:sym typeface="Wingdings" panose="05000000000000000000" pitchFamily="2" charset="2"/>
              </a:rPr>
              <a:t>Smatramo da je ovo jako bitna tema koju bi studenti trebali proći, te ćemo probati na razini ustanove vidjeti da se to izdvoji u zaseban kolegij. 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hr-HR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3AFF16-AFF9-7F58-0511-2C0CCE09FC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82301"/>
            <a:ext cx="12192000" cy="77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04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3875" y="497305"/>
            <a:ext cx="11103681" cy="2855495"/>
          </a:xfrm>
        </p:spPr>
        <p:txBody>
          <a:bodyPr/>
          <a:lstStyle/>
          <a:p>
            <a:pPr algn="ctr"/>
            <a:br>
              <a:rPr lang="hr-HR" sz="4800" dirty="0">
                <a:solidFill>
                  <a:srgbClr val="FF33CC"/>
                </a:solidFill>
              </a:rPr>
            </a:br>
            <a:r>
              <a:rPr lang="hr-HR" sz="4800" dirty="0">
                <a:solidFill>
                  <a:srgbClr val="FF33CC"/>
                </a:solidFill>
              </a:rPr>
              <a:t>Hvala vam na svim lijepim riječima! One nas motiviraju da budemo još bolji!</a:t>
            </a:r>
            <a:endParaRPr lang="en-US" sz="4800" dirty="0">
              <a:solidFill>
                <a:srgbClr val="FF33CC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3785937"/>
            <a:ext cx="11105443" cy="2229852"/>
          </a:xfrm>
        </p:spPr>
        <p:txBody>
          <a:bodyPr>
            <a:normAutofit fontScale="85000" lnSpcReduction="20000"/>
          </a:bodyPr>
          <a:lstStyle/>
          <a:p>
            <a:endParaRPr lang="hr-HR" sz="3200" dirty="0">
              <a:solidFill>
                <a:schemeClr val="tx1"/>
              </a:solidFill>
            </a:endParaRPr>
          </a:p>
          <a:p>
            <a:pPr algn="ctr"/>
            <a:endParaRPr lang="hr-HR" sz="3200" i="1" dirty="0">
              <a:solidFill>
                <a:schemeClr val="tx1"/>
              </a:solidFill>
            </a:endParaRPr>
          </a:p>
          <a:p>
            <a:pPr algn="ctr"/>
            <a:endParaRPr lang="hr-HR" sz="3200" i="1" dirty="0">
              <a:solidFill>
                <a:schemeClr val="tx1"/>
              </a:solidFill>
            </a:endParaRPr>
          </a:p>
          <a:p>
            <a:pPr algn="ctr"/>
            <a:r>
              <a:rPr lang="hr-HR" sz="3200" b="1" i="1" dirty="0">
                <a:solidFill>
                  <a:srgbClr val="C30E60"/>
                </a:solidFill>
              </a:rPr>
              <a:t>pozivamo vas na daljnju otvorenu komunikaciju i argumentirana pitanja za vrijeme cijelog kolegija imajući na umu visoku akademsku razinu koje se pridržavamo</a:t>
            </a:r>
            <a:r>
              <a:rPr lang="hr-HR" sz="3200" i="1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1B7FCD-E821-8AB4-33E2-97EADAFB6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879" y="6015789"/>
            <a:ext cx="12192000" cy="842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41530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F73A0DF-DACA-4961-BDA3-F64A2377072D}" vid="{56EFDEFB-E7A0-4D7D-AD5E-86200277DEB7}"/>
    </a:ext>
  </a:extLst>
</a:theme>
</file>

<file path=ppt/theme/theme2.xml><?xml version="1.0" encoding="utf-8"?>
<a:theme xmlns:a="http://schemas.openxmlformats.org/drawingml/2006/main" name="3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F73A0DF-DACA-4961-BDA3-F64A2377072D}" vid="{56EFDEFB-E7A0-4D7D-AD5E-86200277DEB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5BDBC22CFA5041B3A1DC4974FAAEE8" ma:contentTypeVersion="9" ma:contentTypeDescription="Create a new document." ma:contentTypeScope="" ma:versionID="95f5406fca35d8b2d8af4570112b3607">
  <xsd:schema xmlns:xsd="http://www.w3.org/2001/XMLSchema" xmlns:xs="http://www.w3.org/2001/XMLSchema" xmlns:p="http://schemas.microsoft.com/office/2006/metadata/properties" xmlns:ns2="fe9bdb87-1f0c-4cfa-a0b7-4271d2b5db24" xmlns:ns3="10700fa5-44b4-4564-873a-0291d241fcdc" targetNamespace="http://schemas.microsoft.com/office/2006/metadata/properties" ma:root="true" ma:fieldsID="00f3e6078e6f42ad360e67fb370cd252" ns2:_="" ns3:_="">
    <xsd:import namespace="fe9bdb87-1f0c-4cfa-a0b7-4271d2b5db24"/>
    <xsd:import namespace="10700fa5-44b4-4564-873a-0291d241fc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9bdb87-1f0c-4cfa-a0b7-4271d2b5db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2bd506f-5831-4fdf-9857-4a9025dc5c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00fa5-44b4-4564-873a-0291d241fcd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7002f40-0fb0-41d2-bea1-fa6ca4c3cc2e}" ma:internalName="TaxCatchAll" ma:showField="CatchAllData" ma:web="10700fa5-44b4-4564-873a-0291d241fc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700fa5-44b4-4564-873a-0291d241fcdc" xsi:nil="true"/>
    <lcf76f155ced4ddcb4097134ff3c332f xmlns="fe9bdb87-1f0c-4cfa-a0b7-4271d2b5db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85E4921-85AE-4773-80F8-C8F6BFEFFA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9bdb87-1f0c-4cfa-a0b7-4271d2b5db24"/>
    <ds:schemaRef ds:uri="10700fa5-44b4-4564-873a-0291d241fc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D663DE-2F72-4306-898A-4DA69A57FD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73CF65-09F2-4308-AD8D-29B77589906A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989be66f-87ec-411a-8237-4633bea8e9b9"/>
    <ds:schemaRef ds:uri="http://www.w3.org/XML/1998/namespace"/>
    <ds:schemaRef ds:uri="10700fa5-44b4-4564-873a-0291d241fcdc"/>
    <ds:schemaRef ds:uri="fe9bdb87-1f0c-4cfa-a0b7-4271d2b5db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7117</TotalTime>
  <Words>500</Words>
  <Application>Microsoft Office PowerPoint</Application>
  <PresentationFormat>Widescreen</PresentationFormat>
  <Paragraphs>29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ARS Maquette Pro</vt:lpstr>
      <vt:lpstr>Calibri</vt:lpstr>
      <vt:lpstr>Calibri Light</vt:lpstr>
      <vt:lpstr>Segoe UI</vt:lpstr>
      <vt:lpstr>Segoe UI Semibold</vt:lpstr>
      <vt:lpstr>Wingdings</vt:lpstr>
      <vt:lpstr>2_Office Theme</vt:lpstr>
      <vt:lpstr>3_Office Theme</vt:lpstr>
      <vt:lpstr> OSVRT NA ANKETU</vt:lpstr>
      <vt:lpstr>REZULTATI</vt:lpstr>
      <vt:lpstr>REZULTATI</vt:lpstr>
      <vt:lpstr> Što smatrate da možemo poboljšati u vezi materijala i sadržaja kolegija?</vt:lpstr>
      <vt:lpstr> Što smatrate da možemo poboljšati u vezi materijala i sadržaja kolegija?</vt:lpstr>
      <vt:lpstr> Hvala vam na svim lijepim riječima! One nas motiviraju da budemo još bolji!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Mario Fraculj</dc:creator>
  <cp:lastModifiedBy>Andrej Lacković</cp:lastModifiedBy>
  <cp:revision>431</cp:revision>
  <dcterms:created xsi:type="dcterms:W3CDTF">2018-01-24T13:33:55Z</dcterms:created>
  <dcterms:modified xsi:type="dcterms:W3CDTF">2025-07-01T13:52:36Z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0x010100305BDBC22CFA5041B3A1DC4974FAAEE8</vt:lpwstr>
  </property>
</Properties>
</file>