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76" r:id="rId4"/>
    <p:sldId id="273" r:id="rId5"/>
    <p:sldId id="274" r:id="rId6"/>
    <p:sldId id="275" r:id="rId7"/>
    <p:sldId id="277" r:id="rId8"/>
    <p:sldId id="278" r:id="rId9"/>
    <p:sldId id="257" r:id="rId10"/>
    <p:sldId id="296" r:id="rId11"/>
    <p:sldId id="298" r:id="rId12"/>
    <p:sldId id="299" r:id="rId13"/>
    <p:sldId id="300" r:id="rId14"/>
    <p:sldId id="286" r:id="rId15"/>
    <p:sldId id="287" r:id="rId16"/>
    <p:sldId id="29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670B0-A71D-4D7B-9E0F-0F90A11FF2CA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0CA7F-AE77-4F60-930A-AA8A85310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76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40" y="766800"/>
            <a:ext cx="6822720" cy="3838320"/>
          </a:xfrm>
          <a:prstGeom prst="rect">
            <a:avLst/>
          </a:prstGeom>
          <a:ln w="0">
            <a:noFill/>
          </a:ln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16000" indent="0">
              <a:buNone/>
            </a:pPr>
            <a:endParaRPr lang="hr-H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6E24FEF-07E7-4E71-BE63-33054BC96F2F}" type="slidenum"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4</a:t>
            </a:fld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dt" idx="17"/>
          </p:nvPr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5.3.2011</a:t>
            </a:r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40" y="766800"/>
            <a:ext cx="6822720" cy="3838320"/>
          </a:xfrm>
          <a:prstGeom prst="rect">
            <a:avLst/>
          </a:prstGeom>
          <a:ln w="0">
            <a:noFill/>
          </a:ln>
        </p:spPr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16000" indent="0">
              <a:buNone/>
            </a:pPr>
            <a:endParaRPr lang="hr-H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sldNum" idx="1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1F4F437-A30D-48FD-847C-7066F524D47F}" type="slidenum"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5</a:t>
            </a:fld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dt" idx="19"/>
          </p:nvPr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5.3.2011</a:t>
            </a:r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40" y="766800"/>
            <a:ext cx="6822720" cy="3838320"/>
          </a:xfrm>
          <a:prstGeom prst="rect">
            <a:avLst/>
          </a:prstGeom>
          <a:ln w="0">
            <a:noFill/>
          </a:ln>
        </p:spPr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16000" indent="0">
              <a:buNone/>
            </a:pPr>
            <a:endParaRPr lang="hr-H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sldNum" idx="2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F19B00D-E044-4765-8693-2D7F0A0863D1}" type="slidenum"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6</a:t>
            </a:fld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dt" idx="21"/>
          </p:nvPr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5.3.2011</a:t>
            </a:r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16000" indent="0">
              <a:buNone/>
            </a:pPr>
            <a:endParaRPr lang="hr-H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sldNum" idx="2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4731285-BD06-4ED5-A82F-48FE281DD2E3}" type="slidenum"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7</a:t>
            </a:fld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 type="dt" idx="23"/>
          </p:nvPr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26.02.2011</a:t>
            </a:r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40" y="766800"/>
            <a:ext cx="6822720" cy="3838320"/>
          </a:xfrm>
          <a:prstGeom prst="rect">
            <a:avLst/>
          </a:prstGeom>
          <a:ln w="0">
            <a:noFill/>
          </a:ln>
        </p:spPr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16000" indent="0">
              <a:buNone/>
            </a:pPr>
            <a:endParaRPr lang="hr-H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sldNum" idx="2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40162DE-3D1A-4133-9A56-AB14E7CC4880}" type="slidenum"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8</a:t>
            </a:fld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1" name="PlaceHolder 4"/>
          <p:cNvSpPr>
            <a:spLocks noGrp="1"/>
          </p:cNvSpPr>
          <p:nvPr>
            <p:ph type="dt" idx="25"/>
          </p:nvPr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/>
                </a:solidFill>
                <a:latin typeface="+mn-lt"/>
                <a:ea typeface="+mn-ea"/>
              </a:rPr>
              <a:t>5.3.2011</a:t>
            </a:r>
            <a:endParaRPr lang="hr-H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baseline="0" dirty="0">
                <a:sym typeface="Wingdings" pitchFamily="2" charset="2"/>
              </a:rPr>
              <a:t>Prikazati dva pristupa kreiranju baze i tablica kroz SQL skripte:</a:t>
            </a:r>
          </a:p>
          <a:p>
            <a:r>
              <a:rPr lang="hr-HR" baseline="0" dirty="0"/>
              <a:t>LosFilm_koristenje_ALTER.sql</a:t>
            </a:r>
          </a:p>
          <a:p>
            <a:r>
              <a:rPr lang="hr-HR" baseline="0" dirty="0"/>
              <a:t>LosFilm_koristenje_CREATE.sql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AB20CF-1307-4A5B-BD53-8BE905AB69D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20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F7221-091B-6B90-3EE0-334E5493A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ABD9F9-ED24-CEBE-A0DE-6CE3DDE5B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2E6F0-3EA9-8FAF-E476-D18D99EF7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171F8-30F0-2886-7A2C-AD4E1FBDB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8A764-64C0-89FB-C379-85EFD5158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1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57859-86CC-DBE2-3F86-67B4B8EE4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FF6983-34E5-12E0-CAF1-3DCCE5BE9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F8CD5-5F36-3DB8-8E6D-6CF37330E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FFF48-8853-406A-03D0-DDB6D62C8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BE9F8-0126-7C58-6FEE-BBC030160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E97BED-BCC2-59DA-F276-420ADF13C9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C6A919-0878-87E5-7E2E-F96A6597F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B300E-310B-2E11-D684-E2435011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F2136-08A6-9712-12DC-DAE8C8A62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4E15C-5602-55D3-DEAF-79BFDEAB3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2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9EA5-E81C-A50E-F6F3-D4DF395A7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E3E1B-3B8E-D4F9-84D3-1B629BA3C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B0AC5-B4A4-5E02-FC97-B588B4BCC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06CA7-BFDD-E69C-318D-B9E747C16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9A066-05BC-DE2A-F87F-72CC6008C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5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F5268-EA5E-6693-D01A-1DBDCCAB6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B6D7F2-3527-E5B5-F3BE-038467ACA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E732D-63E6-F2F7-C404-971209CF2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2259E-0D96-7AF1-AC37-29CD2F1C2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FA178-1FC9-F1AA-2C72-F5B07F1FD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2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7B2ED-B7FD-0DF4-C42C-01FC43F40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A7BB3-C7E9-0573-2FD8-AB81C1A5FA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E079A-A0BD-FEEF-3E30-FC1556E28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5E1A-FD3D-61B2-875A-CE015EEAB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12491A-DCD0-7938-9DB8-85A9E9CCE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BC625-4C14-517A-1C92-C7086DDDE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24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7699-846C-1281-5483-309A737C7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2D69C-8FDA-E8D3-47F8-87116F039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BD0CA-9F50-8EC7-7FD9-6E10D7AF75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81ECEF-0E20-787A-9FA5-22453A518F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ADAE79-0E69-11F4-C54B-AB11D29790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F947CD-4E7A-5863-E8C0-D4D5647F1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1058E1-E1EE-14DE-905D-8033EB16A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B99448-FD1D-FE6B-02E1-3EA25BEE9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5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7A6D7-93A2-2557-95B4-5190990C7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FF06C8-5687-372F-DC7D-3D1A62D64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D49D7D-6DE3-2422-28FA-75E64308D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33A1FD-68A7-DE37-F52F-7F46D2DEC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2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C33DA3-E20F-B9A5-101D-538FF7B28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470C0D-D170-381C-0B44-904FF848D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BE580-7046-8759-C80E-539640D46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E7886-BD9B-9CC0-54BA-2355F4CB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CA897-2F5D-AFA5-9428-08D9E0447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4C0DA-D232-1157-1141-EDA895991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F23837-FF95-BA60-EF58-9EB71E0D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77E51F-124C-846C-412D-1E3FACE1C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B04FE-25D6-57EB-5C8D-23A6E90C3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42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85252-E5A5-6AEA-9138-953669939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AD47D-2E2F-DB65-9E81-0177E4D90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D2C88-123A-E9BC-46BD-921780EDD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3FC52-A04B-4431-0A41-F9FA1893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EC32A2-BCFB-215E-1F65-0C71441F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9E146-14E2-7CF0-BF27-E8D73B8BB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0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D594CF-9173-4140-83D8-21079BCA1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BFEDB-5142-A32F-A029-459AF89F8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A1D7-2009-1CCD-1C67-166479F84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967E00-1F23-456B-BF7F-0A393B94E0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8115F-AF4C-E75C-0734-3260ABF94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4580F-D19E-E4CE-9D1D-FDB8709434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C52FF-1137-4B2A-9793-9FBC0B19F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3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cunarstvo.hr/" TargetMode="External"/><Relationship Id="rId2" Type="http://schemas.openxmlformats.org/officeDocument/2006/relationships/hyperlink" Target="http://www.algebra.h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466B8-BB9C-22A8-415F-3E9F4AF4F8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Priprema</a:t>
            </a:r>
            <a:r>
              <a:rPr lang="en-US" dirty="0"/>
              <a:t> za </a:t>
            </a:r>
            <a:r>
              <a:rPr lang="en-US"/>
              <a:t>meduispit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DAC135-5A42-C51D-F996-F84C083CE1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68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44624"/>
            <a:ext cx="91440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/>
              <a:t>Exercise 1: “Microsales”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176" y="1701579"/>
            <a:ext cx="5963896" cy="4607741"/>
          </a:xfrm>
        </p:spPr>
        <p:txBody>
          <a:bodyPr>
            <a:normAutofit/>
          </a:bodyPr>
          <a:lstStyle/>
          <a:p>
            <a:pPr marL="342900" indent="-342900" algn="just" rtl="0" fontAlgn="base">
              <a:lnSpc>
                <a:spcPts val="1875"/>
              </a:lnSpc>
              <a:buFont typeface="+mj-lt"/>
              <a:buAutoNum type="arabicPeriod"/>
            </a:pPr>
            <a:r>
              <a:rPr lang="hr-HR" sz="1400" b="0" i="0" u="none" strike="noStrike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UNIQUE (OIB)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​</a:t>
            </a:r>
            <a:endParaRPr lang="en-US" sz="14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342900" indent="-342900" algn="just" rtl="0" fontAlgn="base">
              <a:lnSpc>
                <a:spcPts val="1875"/>
              </a:lnSpc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Default grad = Zagreb</a:t>
            </a:r>
          </a:p>
          <a:p>
            <a:pPr marL="342900" indent="-342900" algn="just" rtl="0" fontAlgn="base">
              <a:lnSpc>
                <a:spcPts val="1875"/>
              </a:lnSpc>
              <a:buFont typeface="+mj-lt"/>
              <a:buAutoNum type="arabicPeriod"/>
            </a:pPr>
            <a:r>
              <a:rPr lang="en-US" sz="1400" dirty="0" err="1">
                <a:solidFill>
                  <a:srgbClr val="000000"/>
                </a:solidFill>
                <a:latin typeface="Segoe UI" panose="020B0502040204020203" pitchFamily="34" charset="0"/>
              </a:rPr>
              <a:t>Vrijeme</a:t>
            </a:r>
            <a:r>
              <a:rPr lang="en-US" sz="1400" dirty="0">
                <a:solidFill>
                  <a:srgbClr val="000000"/>
                </a:solidFill>
                <a:latin typeface="Segoe UI" panose="020B0502040204020203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Segoe UI" panose="020B0502040204020203" pitchFamily="34" charset="0"/>
              </a:rPr>
              <a:t>upisa</a:t>
            </a:r>
            <a:r>
              <a:rPr lang="en-US" sz="1400" dirty="0">
                <a:solidFill>
                  <a:srgbClr val="000000"/>
                </a:solidFill>
                <a:latin typeface="Segoe UI" panose="020B0502040204020203" pitchFamily="34" charset="0"/>
              </a:rPr>
              <a:t> default = </a:t>
            </a:r>
            <a:r>
              <a:rPr lang="en-US" sz="1400" dirty="0" err="1">
                <a:solidFill>
                  <a:srgbClr val="000000"/>
                </a:solidFill>
                <a:latin typeface="Segoe UI" panose="020B0502040204020203" pitchFamily="34" charset="0"/>
              </a:rPr>
              <a:t>getDate</a:t>
            </a:r>
            <a:r>
              <a:rPr lang="en-US" sz="1400" dirty="0">
                <a:solidFill>
                  <a:srgbClr val="000000"/>
                </a:solidFill>
                <a:latin typeface="Segoe UI" panose="020B0502040204020203" pitchFamily="34" charset="0"/>
              </a:rPr>
              <a:t>()</a:t>
            </a:r>
          </a:p>
          <a:p>
            <a:pPr marL="342900" indent="-342900" algn="just" rtl="0" fontAlgn="base">
              <a:lnSpc>
                <a:spcPts val="1875"/>
              </a:lnSpc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God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rodenja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&gt; 1950</a:t>
            </a:r>
          </a:p>
          <a:p>
            <a:pPr>
              <a:buNone/>
            </a:pPr>
            <a:endParaRPr lang="en-US" sz="1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D059C3CF-462C-9171-5844-2FDBB6B85E4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010080" y="3728480"/>
            <a:ext cx="7657920" cy="25808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943817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1E84A-377E-9F3C-4FA5-08ADAECC9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LO3: </a:t>
            </a:r>
            <a:r>
              <a:rPr lang="en-US" dirty="0" err="1"/>
              <a:t>Normalizacija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36134-46A8-8172-05ED-FD25444CF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11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67766-4C9A-20F1-68E6-72EBD9908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Normalizirajte</a:t>
            </a:r>
            <a:r>
              <a:rPr lang="en-US" dirty="0"/>
              <a:t> </a:t>
            </a:r>
            <a:r>
              <a:rPr lang="en-US" dirty="0" err="1"/>
              <a:t>tablic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E09338B-9366-67DD-085D-0E0266BF8D8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274181"/>
          <a:ext cx="10515601" cy="3454225"/>
        </p:xfrm>
        <a:graphic>
          <a:graphicData uri="http://schemas.openxmlformats.org/drawingml/2006/table">
            <a:tbl>
              <a:tblPr/>
              <a:tblGrid>
                <a:gridCol w="453614">
                  <a:extLst>
                    <a:ext uri="{9D8B030D-6E8A-4147-A177-3AD203B41FA5}">
                      <a16:colId xmlns:a16="http://schemas.microsoft.com/office/drawing/2014/main" val="91041003"/>
                    </a:ext>
                  </a:extLst>
                </a:gridCol>
                <a:gridCol w="668050">
                  <a:extLst>
                    <a:ext uri="{9D8B030D-6E8A-4147-A177-3AD203B41FA5}">
                      <a16:colId xmlns:a16="http://schemas.microsoft.com/office/drawing/2014/main" val="1345292286"/>
                    </a:ext>
                  </a:extLst>
                </a:gridCol>
                <a:gridCol w="931971">
                  <a:extLst>
                    <a:ext uri="{9D8B030D-6E8A-4147-A177-3AD203B41FA5}">
                      <a16:colId xmlns:a16="http://schemas.microsoft.com/office/drawing/2014/main" val="246561595"/>
                    </a:ext>
                  </a:extLst>
                </a:gridCol>
                <a:gridCol w="742278">
                  <a:extLst>
                    <a:ext uri="{9D8B030D-6E8A-4147-A177-3AD203B41FA5}">
                      <a16:colId xmlns:a16="http://schemas.microsoft.com/office/drawing/2014/main" val="2475119704"/>
                    </a:ext>
                  </a:extLst>
                </a:gridCol>
                <a:gridCol w="395881">
                  <a:extLst>
                    <a:ext uri="{9D8B030D-6E8A-4147-A177-3AD203B41FA5}">
                      <a16:colId xmlns:a16="http://schemas.microsoft.com/office/drawing/2014/main" val="1983612830"/>
                    </a:ext>
                  </a:extLst>
                </a:gridCol>
                <a:gridCol w="742278">
                  <a:extLst>
                    <a:ext uri="{9D8B030D-6E8A-4147-A177-3AD203B41FA5}">
                      <a16:colId xmlns:a16="http://schemas.microsoft.com/office/drawing/2014/main" val="2204544981"/>
                    </a:ext>
                  </a:extLst>
                </a:gridCol>
                <a:gridCol w="1047436">
                  <a:extLst>
                    <a:ext uri="{9D8B030D-6E8A-4147-A177-3AD203B41FA5}">
                      <a16:colId xmlns:a16="http://schemas.microsoft.com/office/drawing/2014/main" val="2301445777"/>
                    </a:ext>
                  </a:extLst>
                </a:gridCol>
                <a:gridCol w="1336100">
                  <a:extLst>
                    <a:ext uri="{9D8B030D-6E8A-4147-A177-3AD203B41FA5}">
                      <a16:colId xmlns:a16="http://schemas.microsoft.com/office/drawing/2014/main" val="3818046914"/>
                    </a:ext>
                  </a:extLst>
                </a:gridCol>
                <a:gridCol w="1336100">
                  <a:extLst>
                    <a:ext uri="{9D8B030D-6E8A-4147-A177-3AD203B41FA5}">
                      <a16:colId xmlns:a16="http://schemas.microsoft.com/office/drawing/2014/main" val="2458547789"/>
                    </a:ext>
                  </a:extLst>
                </a:gridCol>
                <a:gridCol w="2861893">
                  <a:extLst>
                    <a:ext uri="{9D8B030D-6E8A-4147-A177-3AD203B41FA5}">
                      <a16:colId xmlns:a16="http://schemas.microsoft.com/office/drawing/2014/main" val="2053840046"/>
                    </a:ext>
                  </a:extLst>
                </a:gridCol>
              </a:tblGrid>
              <a:tr h="387084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Prezime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Adresa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Poštanski broj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Mjesto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Poduzeće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Url1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Url2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Url3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Url4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39714"/>
                  </a:ext>
                </a:extLst>
              </a:tr>
              <a:tr h="387084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Pero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Perić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Unska 16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Zagreb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Algebra d.o.o.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sng" strike="noStrike">
                          <a:solidFill>
                            <a:srgbClr val="41414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www.algebra.hr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sng" strike="noStrike">
                          <a:solidFill>
                            <a:srgbClr val="41414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www.racunarstvo.hr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databases.about.com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www.datamodel.org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291617"/>
                  </a:ext>
                </a:extLst>
              </a:tr>
              <a:tr h="387084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Milić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Zagrebačka 28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Zagreb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Algebra d.o.o.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www.sqlite.org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www.firebirdsql.org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sng" strike="noStrike">
                          <a:solidFill>
                            <a:srgbClr val="41414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www.racunarstvo.hr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www.mysql.com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531324"/>
                  </a:ext>
                </a:extLst>
              </a:tr>
              <a:tr h="478357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Sanja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Tarak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Anićeva 42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21000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Split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LošFilm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sng" strike="noStrike">
                          <a:solidFill>
                            <a:srgbClr val="41414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www.racunarstvo.hr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www.datamodel.org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www.sqlite.org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www.readwriteweb.com/archives/rel_database.php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550970"/>
                  </a:ext>
                </a:extLst>
              </a:tr>
              <a:tr h="387084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Nikola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Jurčević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Zagorska 194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Zagreb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Algebra d.o.o.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www.sqlite.org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www.zagreb.hr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sng" strike="noStrike">
                          <a:solidFill>
                            <a:srgbClr val="41414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www.algebra.hr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www.joelonsoftware.com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125962"/>
                  </a:ext>
                </a:extLst>
              </a:tr>
              <a:tr h="387084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Katarina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Gjalski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Kneza Mislava 11a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43000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Sisak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LošFilm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www.mysql.com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www.joelonsoftware.com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databases.about.com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www.firebirdsql.org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401968"/>
                  </a:ext>
                </a:extLst>
              </a:tr>
              <a:tr h="387084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Stjepan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Kotoromanić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Ilica 224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21000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Split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LošFilm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sng" strike="noStrike">
                          <a:solidFill>
                            <a:srgbClr val="41414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www.racunarstvo.hr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www.datamodel.org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www.joelonsoftware.com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www.sqlite.org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355010"/>
                  </a:ext>
                </a:extLst>
              </a:tr>
              <a:tr h="387084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Ivan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Mažuranić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Mažuranićeva 11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43000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Sisak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Algebra d.o.o.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www.firebirdsql.org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sng" strike="noStrike">
                          <a:solidFill>
                            <a:srgbClr val="41414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www.algebra.hr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www.datamodel.org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www.mysql.com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6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176" marR="79176" marT="39588" marB="39588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78944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3BB3C8E-057F-495E-7A15-C4BA6129A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333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154DC-4686-BB6D-C303-8C77ECD24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Normalizirajte</a:t>
            </a:r>
            <a:r>
              <a:rPr lang="en-US" dirty="0"/>
              <a:t> </a:t>
            </a:r>
            <a:r>
              <a:rPr lang="en-US" dirty="0" err="1"/>
              <a:t>Tablicu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E83338-13B1-93D6-6333-8A572A1482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1" y="2757354"/>
          <a:ext cx="10515597" cy="2487880"/>
        </p:xfrm>
        <a:graphic>
          <a:graphicData uri="http://schemas.openxmlformats.org/drawingml/2006/table">
            <a:tbl>
              <a:tblPr/>
              <a:tblGrid>
                <a:gridCol w="676828">
                  <a:extLst>
                    <a:ext uri="{9D8B030D-6E8A-4147-A177-3AD203B41FA5}">
                      <a16:colId xmlns:a16="http://schemas.microsoft.com/office/drawing/2014/main" val="2601501310"/>
                    </a:ext>
                  </a:extLst>
                </a:gridCol>
                <a:gridCol w="1114290">
                  <a:extLst>
                    <a:ext uri="{9D8B030D-6E8A-4147-A177-3AD203B41FA5}">
                      <a16:colId xmlns:a16="http://schemas.microsoft.com/office/drawing/2014/main" val="1190536226"/>
                    </a:ext>
                  </a:extLst>
                </a:gridCol>
                <a:gridCol w="1386673">
                  <a:extLst>
                    <a:ext uri="{9D8B030D-6E8A-4147-A177-3AD203B41FA5}">
                      <a16:colId xmlns:a16="http://schemas.microsoft.com/office/drawing/2014/main" val="952423086"/>
                    </a:ext>
                  </a:extLst>
                </a:gridCol>
                <a:gridCol w="833654">
                  <a:extLst>
                    <a:ext uri="{9D8B030D-6E8A-4147-A177-3AD203B41FA5}">
                      <a16:colId xmlns:a16="http://schemas.microsoft.com/office/drawing/2014/main" val="1728029154"/>
                    </a:ext>
                  </a:extLst>
                </a:gridCol>
                <a:gridCol w="775876">
                  <a:extLst>
                    <a:ext uri="{9D8B030D-6E8A-4147-A177-3AD203B41FA5}">
                      <a16:colId xmlns:a16="http://schemas.microsoft.com/office/drawing/2014/main" val="1021394028"/>
                    </a:ext>
                  </a:extLst>
                </a:gridCol>
                <a:gridCol w="602542">
                  <a:extLst>
                    <a:ext uri="{9D8B030D-6E8A-4147-A177-3AD203B41FA5}">
                      <a16:colId xmlns:a16="http://schemas.microsoft.com/office/drawing/2014/main" val="831502441"/>
                    </a:ext>
                  </a:extLst>
                </a:gridCol>
                <a:gridCol w="775876">
                  <a:extLst>
                    <a:ext uri="{9D8B030D-6E8A-4147-A177-3AD203B41FA5}">
                      <a16:colId xmlns:a16="http://schemas.microsoft.com/office/drawing/2014/main" val="1876973505"/>
                    </a:ext>
                  </a:extLst>
                </a:gridCol>
                <a:gridCol w="602542">
                  <a:extLst>
                    <a:ext uri="{9D8B030D-6E8A-4147-A177-3AD203B41FA5}">
                      <a16:colId xmlns:a16="http://schemas.microsoft.com/office/drawing/2014/main" val="1742203804"/>
                    </a:ext>
                  </a:extLst>
                </a:gridCol>
                <a:gridCol w="1328894">
                  <a:extLst>
                    <a:ext uri="{9D8B030D-6E8A-4147-A177-3AD203B41FA5}">
                      <a16:colId xmlns:a16="http://schemas.microsoft.com/office/drawing/2014/main" val="786912398"/>
                    </a:ext>
                  </a:extLst>
                </a:gridCol>
                <a:gridCol w="602542">
                  <a:extLst>
                    <a:ext uri="{9D8B030D-6E8A-4147-A177-3AD203B41FA5}">
                      <a16:colId xmlns:a16="http://schemas.microsoft.com/office/drawing/2014/main" val="1463623237"/>
                    </a:ext>
                  </a:extLst>
                </a:gridCol>
                <a:gridCol w="1213338">
                  <a:extLst>
                    <a:ext uri="{9D8B030D-6E8A-4147-A177-3AD203B41FA5}">
                      <a16:colId xmlns:a16="http://schemas.microsoft.com/office/drawing/2014/main" val="1230573100"/>
                    </a:ext>
                  </a:extLst>
                </a:gridCol>
                <a:gridCol w="602542">
                  <a:extLst>
                    <a:ext uri="{9D8B030D-6E8A-4147-A177-3AD203B41FA5}">
                      <a16:colId xmlns:a16="http://schemas.microsoft.com/office/drawing/2014/main" val="563700516"/>
                    </a:ext>
                  </a:extLst>
                </a:gridCol>
              </a:tblGrid>
              <a:tr h="44764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Datum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Kupac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Dućan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Prodavač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Artikl 1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Količina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Artikl 1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Količina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Artikl 3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Količina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Artikl 4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Količina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964552"/>
                  </a:ext>
                </a:extLst>
              </a:tr>
              <a:tr h="44764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15.01.09.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Katarina Gjalski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Kneza Mislava 11a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Pero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Bijeli kruh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Hren 250 g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Mineralna voda 1 l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Obična voda 0.5 l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664363"/>
                  </a:ext>
                </a:extLst>
              </a:tr>
              <a:tr h="44764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18.01.09.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Nikola Jurčević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Zagorska 194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Petar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Mlijeko 1 l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Hren 250 g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Obična voda 0.5 l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713383"/>
                  </a:ext>
                </a:extLst>
              </a:tr>
              <a:tr h="44764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19.01.09.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Nikola Jurčević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Zagorska 194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Pero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 jaja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Mlijeko 1 l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498249"/>
                  </a:ext>
                </a:extLst>
              </a:tr>
              <a:tr h="44764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19.01.09.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Katarina Gjalski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Kneza Mislava 211b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Krešo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Hren 250 g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Mljeko 1 l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Pivo 0.5 l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6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9238" marR="79238" marT="39619" marB="39619" anchor="ctr">
                    <a:lnL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95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68252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7A31915-F1B3-4633-3F05-AAD8C733B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139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569"/>
            <a:ext cx="12192000" cy="1198632"/>
          </a:xfrm>
        </p:spPr>
        <p:txBody>
          <a:bodyPr/>
          <a:lstStyle/>
          <a:p>
            <a:pPr algn="ctr"/>
            <a:r>
              <a:rPr lang="hr-HR" dirty="0"/>
              <a:t>Primjeri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63757"/>
            <a:ext cx="12192000" cy="4613206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U kojoj su normalnoj formi </a:t>
            </a:r>
            <a:r>
              <a:rPr lang="hr-HR" dirty="0" err="1"/>
              <a:t>tablic</a:t>
            </a:r>
            <a:r>
              <a:rPr lang="en-US" dirty="0"/>
              <a:t>e: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hr-HR" b="1" dirty="0"/>
              <a:t>Ispit </a:t>
            </a:r>
            <a:r>
              <a:rPr lang="hr-HR" dirty="0"/>
              <a:t>koja se sastoji od stupaca: </a:t>
            </a:r>
            <a:br>
              <a:rPr lang="en-US" dirty="0"/>
            </a:br>
            <a:r>
              <a:rPr lang="hr-HR" b="1" u="sng" dirty="0" err="1"/>
              <a:t>IDStudent</a:t>
            </a:r>
            <a:r>
              <a:rPr lang="hr-HR" u="sng" dirty="0"/>
              <a:t>, </a:t>
            </a:r>
            <a:r>
              <a:rPr lang="hr-HR" b="1" u="sng" dirty="0"/>
              <a:t>IDKolegij</a:t>
            </a:r>
            <a:r>
              <a:rPr lang="hr-HR" dirty="0"/>
              <a:t>, Datum, Ocjena, </a:t>
            </a:r>
            <a:r>
              <a:rPr lang="hr-HR" dirty="0" err="1"/>
              <a:t>NastavnikID</a:t>
            </a:r>
            <a:endParaRPr lang="hr-HR" dirty="0"/>
          </a:p>
          <a:p>
            <a:pPr lvl="1"/>
            <a:r>
              <a:rPr lang="hr-HR" dirty="0"/>
              <a:t>Odgovor: 3NF</a:t>
            </a:r>
          </a:p>
          <a:p>
            <a:pPr marL="514350" indent="-514350">
              <a:buFont typeface="+mj-lt"/>
              <a:buAutoNum type="arabicPeriod"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Ispit</a:t>
            </a:r>
            <a:r>
              <a:rPr lang="hr-HR" dirty="0"/>
              <a:t> koja se sastoji od stupaca: </a:t>
            </a:r>
            <a:br>
              <a:rPr lang="en-US" dirty="0"/>
            </a:br>
            <a:r>
              <a:rPr lang="hr-HR" b="1" u="sng" dirty="0" err="1"/>
              <a:t>IDStudent</a:t>
            </a:r>
            <a:r>
              <a:rPr lang="hr-HR" u="sng" dirty="0"/>
              <a:t>, </a:t>
            </a:r>
            <a:r>
              <a:rPr lang="hr-HR" b="1" u="sng" dirty="0"/>
              <a:t>IDKolegij</a:t>
            </a:r>
            <a:r>
              <a:rPr lang="hr-HR" dirty="0"/>
              <a:t>, Datum, Ocjena, ImeNastavnika, </a:t>
            </a:r>
            <a:r>
              <a:rPr lang="hr-HR" dirty="0" err="1"/>
              <a:t>PrezimeNastavnika</a:t>
            </a:r>
            <a:endParaRPr lang="hr-HR" dirty="0"/>
          </a:p>
          <a:p>
            <a:pPr lvl="1"/>
            <a:r>
              <a:rPr lang="hr-HR" dirty="0"/>
              <a:t>Odgovor: 2NF</a:t>
            </a:r>
            <a:endParaRPr lang="hr-HR" sz="3800" dirty="0"/>
          </a:p>
        </p:txBody>
      </p:sp>
    </p:spTree>
    <p:extLst>
      <p:ext uri="{BB962C8B-B14F-4D97-AF65-F5344CB8AC3E}">
        <p14:creationId xmlns:p14="http://schemas.microsoft.com/office/powerpoint/2010/main" val="70073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821"/>
            <a:ext cx="12192000" cy="1325563"/>
          </a:xfrm>
        </p:spPr>
        <p:txBody>
          <a:bodyPr/>
          <a:lstStyle/>
          <a:p>
            <a:pPr algn="ctr"/>
            <a:r>
              <a:rPr lang="hr-HR" dirty="0"/>
              <a:t>Primjeri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70991"/>
            <a:ext cx="12192000" cy="47059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b="1" dirty="0"/>
              <a:t>Kolegij</a:t>
            </a:r>
            <a:r>
              <a:rPr lang="hr-HR" dirty="0"/>
              <a:t> koja se sastoji od stupaca: </a:t>
            </a:r>
            <a:br>
              <a:rPr lang="en-US" dirty="0"/>
            </a:br>
            <a:r>
              <a:rPr lang="hr-HR" b="1" u="sng" dirty="0" err="1"/>
              <a:t>IDKolegij</a:t>
            </a:r>
            <a:r>
              <a:rPr lang="hr-HR" dirty="0"/>
              <a:t>, Naziv, </a:t>
            </a:r>
            <a:r>
              <a:rPr lang="hr-HR" dirty="0" err="1"/>
              <a:t>BrojEctsBodova</a:t>
            </a:r>
            <a:endParaRPr lang="hr-HR" sz="4000" dirty="0"/>
          </a:p>
          <a:p>
            <a:pPr lvl="1"/>
            <a:r>
              <a:rPr lang="hr-HR" dirty="0"/>
              <a:t>Odgovor: 3NF</a:t>
            </a:r>
            <a:endParaRPr lang="hr-HR" sz="3600" dirty="0"/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hr-HR" b="1" dirty="0"/>
              <a:t>Ispit </a:t>
            </a:r>
            <a:r>
              <a:rPr lang="hr-HR" dirty="0"/>
              <a:t>koja se sastoji od stupaca: </a:t>
            </a:r>
            <a:br>
              <a:rPr lang="en-US" dirty="0"/>
            </a:br>
            <a:r>
              <a:rPr lang="hr-HR" b="1" u="sng" dirty="0" err="1"/>
              <a:t>IDStudent</a:t>
            </a:r>
            <a:r>
              <a:rPr lang="hr-HR" u="sng" dirty="0"/>
              <a:t>, </a:t>
            </a:r>
            <a:r>
              <a:rPr lang="hr-HR" b="1" u="sng" dirty="0"/>
              <a:t>IDKolegij</a:t>
            </a:r>
            <a:r>
              <a:rPr lang="hr-HR" dirty="0"/>
              <a:t>, Datum, Ocjena, </a:t>
            </a:r>
            <a:r>
              <a:rPr lang="hr-HR" dirty="0" err="1"/>
              <a:t>NastavnikID</a:t>
            </a:r>
            <a:r>
              <a:rPr lang="hr-HR" dirty="0"/>
              <a:t>, </a:t>
            </a:r>
            <a:r>
              <a:rPr lang="hr-HR" dirty="0" err="1"/>
              <a:t>ECTSBodova</a:t>
            </a:r>
            <a:endParaRPr lang="hr-HR" dirty="0"/>
          </a:p>
          <a:p>
            <a:pPr lvl="1"/>
            <a:r>
              <a:rPr lang="hr-HR" dirty="0"/>
              <a:t>Odgovor: 1NF</a:t>
            </a:r>
          </a:p>
          <a:p>
            <a:pPr marL="514350" indent="-514350">
              <a:buFont typeface="+mj-lt"/>
              <a:buAutoNum type="arabicPeriod" startAt="3"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Ispit</a:t>
            </a:r>
            <a:r>
              <a:rPr lang="hr-HR" dirty="0"/>
              <a:t> koja se sastoji od stupaca: </a:t>
            </a:r>
            <a:br>
              <a:rPr lang="en-US" dirty="0"/>
            </a:br>
            <a:r>
              <a:rPr lang="hr-HR" b="1" u="sng" dirty="0" err="1"/>
              <a:t>IDStudent</a:t>
            </a:r>
            <a:r>
              <a:rPr lang="hr-HR" u="sng" dirty="0"/>
              <a:t>, </a:t>
            </a:r>
            <a:r>
              <a:rPr lang="hr-HR" b="1" u="sng" dirty="0"/>
              <a:t>IDKolegij</a:t>
            </a:r>
            <a:r>
              <a:rPr lang="hr-HR" dirty="0"/>
              <a:t>, Datum, Ocjena, BodovaI1, BodovaI2, BodovaI3, BodovaI4</a:t>
            </a:r>
          </a:p>
          <a:p>
            <a:pPr lvl="1"/>
            <a:r>
              <a:rPr lang="hr-HR" dirty="0"/>
              <a:t>Odgovor: nije niti u 1NF</a:t>
            </a:r>
          </a:p>
        </p:txBody>
      </p:sp>
    </p:spTree>
    <p:extLst>
      <p:ext uri="{BB962C8B-B14F-4D97-AF65-F5344CB8AC3E}">
        <p14:creationId xmlns:p14="http://schemas.microsoft.com/office/powerpoint/2010/main" val="426699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/>
          <a:lstStyle/>
          <a:p>
            <a:pPr algn="ctr"/>
            <a:r>
              <a:rPr lang="hr-HR" dirty="0"/>
              <a:t>Primjeri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510748"/>
            <a:ext cx="12191999" cy="46662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/>
              <a:t>Kolegij</a:t>
            </a:r>
            <a:r>
              <a:rPr lang="hr-HR" dirty="0"/>
              <a:t> koja se sastoji od stupaca: </a:t>
            </a:r>
            <a:br>
              <a:rPr lang="en-US" dirty="0"/>
            </a:br>
            <a:r>
              <a:rPr lang="hr-HR" b="1" u="sng" dirty="0" err="1"/>
              <a:t>IDKolegij</a:t>
            </a:r>
            <a:r>
              <a:rPr lang="hr-HR" dirty="0"/>
              <a:t>, Naziv, </a:t>
            </a:r>
            <a:r>
              <a:rPr lang="hr-HR" dirty="0" err="1"/>
              <a:t>BrojEctsBodova</a:t>
            </a:r>
            <a:endParaRPr lang="hr-HR" sz="4000" dirty="0"/>
          </a:p>
          <a:p>
            <a:pPr lvl="1"/>
            <a:r>
              <a:rPr lang="hr-HR" dirty="0"/>
              <a:t>Odgovor: 3NF</a:t>
            </a:r>
            <a:endParaRPr lang="hr-HR" sz="3600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hr-HR" b="1" dirty="0"/>
              <a:t>Kolegij</a:t>
            </a:r>
            <a:r>
              <a:rPr lang="hr-HR" dirty="0"/>
              <a:t> koja se sastoji od stupaca: </a:t>
            </a:r>
            <a:br>
              <a:rPr lang="en-US" dirty="0"/>
            </a:br>
            <a:r>
              <a:rPr lang="hr-HR" b="1" u="sng" dirty="0" err="1"/>
              <a:t>IDStudent</a:t>
            </a:r>
            <a:r>
              <a:rPr lang="hr-HR" b="1" u="sng" dirty="0"/>
              <a:t>,</a:t>
            </a:r>
            <a:r>
              <a:rPr lang="hr-HR" u="sng" dirty="0"/>
              <a:t> </a:t>
            </a:r>
            <a:r>
              <a:rPr lang="hr-HR" b="1" u="sng" dirty="0" err="1"/>
              <a:t>IDKolegij</a:t>
            </a:r>
            <a:r>
              <a:rPr lang="hr-HR" dirty="0"/>
              <a:t>, </a:t>
            </a:r>
            <a:r>
              <a:rPr lang="hr-HR" dirty="0" err="1"/>
              <a:t>JMBAGStudenta</a:t>
            </a:r>
            <a:r>
              <a:rPr lang="hr-HR" dirty="0"/>
              <a:t>, Ocjena </a:t>
            </a:r>
            <a:endParaRPr lang="en-US" dirty="0"/>
          </a:p>
          <a:p>
            <a:pPr lvl="1"/>
            <a:r>
              <a:rPr lang="hr-HR" dirty="0"/>
              <a:t>Odgovor: </a:t>
            </a:r>
            <a:r>
              <a:rPr lang="en-US" dirty="0"/>
              <a:t>1</a:t>
            </a:r>
            <a:r>
              <a:rPr lang="hr-HR" dirty="0"/>
              <a:t>NF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Kupac</a:t>
            </a:r>
            <a:r>
              <a:rPr lang="hr-HR" dirty="0"/>
              <a:t> koja se sastoji od stupaca: </a:t>
            </a:r>
            <a:br>
              <a:rPr lang="en-US" dirty="0"/>
            </a:br>
            <a:r>
              <a:rPr lang="hr-HR" b="1" u="sng" dirty="0" err="1"/>
              <a:t>IDKupac</a:t>
            </a:r>
            <a:r>
              <a:rPr lang="hr-HR" dirty="0"/>
              <a:t>, Ime, Prezime, Telefon, Mobitel, Email, OIB</a:t>
            </a:r>
            <a:endParaRPr lang="en-US" dirty="0"/>
          </a:p>
          <a:p>
            <a:pPr lvl="1"/>
            <a:r>
              <a:rPr lang="hr-HR" dirty="0"/>
              <a:t>Odgovor: </a:t>
            </a:r>
            <a:r>
              <a:rPr lang="en-US" dirty="0"/>
              <a:t>3</a:t>
            </a:r>
            <a:r>
              <a:rPr lang="hr-HR" dirty="0"/>
              <a:t>NF</a:t>
            </a:r>
          </a:p>
          <a:p>
            <a:pPr lvl="1"/>
            <a:endParaRPr lang="hr-HR" dirty="0"/>
          </a:p>
          <a:p>
            <a:pPr marL="514350" indent="-514350">
              <a:buFont typeface="+mj-lt"/>
              <a:buAutoNum type="arabicPeriod" startAt="6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83679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EC413-8244-D836-CEA9-ACE467398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Primjeri</a:t>
            </a:r>
            <a:r>
              <a:rPr lang="en-US" dirty="0"/>
              <a:t> </a:t>
            </a:r>
            <a:r>
              <a:rPr lang="en-US" dirty="0" err="1"/>
              <a:t>Ispitnih</a:t>
            </a:r>
            <a:r>
              <a:rPr lang="en-US" dirty="0"/>
              <a:t> </a:t>
            </a:r>
            <a:r>
              <a:rPr lang="en-US" dirty="0" err="1"/>
              <a:t>Pitanja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0BBB6-9061-D86E-FFD2-47AD693A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US" sz="1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I1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Za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zadane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korisničke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zahtjeve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napravite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analizu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ispišite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entitete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atribute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odnose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među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entitetima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Skicirajte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ER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dijagram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dijagrame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entiteta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Predložite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ER model 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odredite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kardinalitete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(1:1, 1:N, N:1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ili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N:M)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članstvo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svake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veze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obavezno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ili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neobavezno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napišite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dobiveni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relacijski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model.  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US" sz="1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I2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Napišite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upite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za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kreiranje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prikazanih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tablica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jeziku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SQL 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potrebno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je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naznačiti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primarne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strane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ključeve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).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Kreirajte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zadana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ograničenja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tablicama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US" sz="1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I3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kojoj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je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normalnoj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formi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tablica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koja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sastoji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od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sljedećih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stupaca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(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popis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stupaca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).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Normalizirajte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tablicu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koja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sastoji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od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stupaca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(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popis_stupaca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). 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050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CEAB5-56F7-18C9-365A-7E885910E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LO1: </a:t>
            </a:r>
            <a:r>
              <a:rPr lang="en-US" dirty="0" err="1"/>
              <a:t>Korisnicki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-&gt; ER </a:t>
            </a:r>
            <a:r>
              <a:rPr lang="en-US" dirty="0" err="1"/>
              <a:t>digram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F14B1-3D71-4282-1787-3BEB9B57D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3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/>
          </p:nvPr>
        </p:nvSpPr>
        <p:spPr>
          <a:xfrm>
            <a:off x="0" y="1412640"/>
            <a:ext cx="12191760" cy="4248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1" strike="noStrike" spc="-1">
                <a:solidFill>
                  <a:schemeClr val="dk1"/>
                </a:solidFill>
                <a:latin typeface="Arial"/>
                <a:ea typeface="Arial"/>
              </a:rPr>
              <a:t>User requirements: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  <a:ea typeface="Arial"/>
              </a:rPr>
              <a:t>"Microsales" company contains several shops, each specialized in only one product group. 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  <a:ea typeface="Arial"/>
              </a:rPr>
              <a:t>E.g., cars are sold at address_1, bikes are sold at address_2, etc. 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  <a:ea typeface="Arial"/>
              </a:rPr>
              <a:t>Each shop has several sellers.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  <a:ea typeface="Arial"/>
              </a:rPr>
              <a:t>Each shop has its own manager.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  <a:ea typeface="Arial"/>
              </a:rPr>
              <a:t>The manager manages the shop and the employees working at that shop.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1" strike="noStrike" spc="-1">
                <a:solidFill>
                  <a:schemeClr val="dk1"/>
                </a:solidFill>
                <a:latin typeface="Arial"/>
                <a:ea typeface="Arial"/>
              </a:rPr>
              <a:t>Exercise: 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  <a:ea typeface="Arial"/>
              </a:rPr>
              <a:t>Create an ER diagram.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title"/>
          </p:nvPr>
        </p:nvSpPr>
        <p:spPr>
          <a:xfrm>
            <a:off x="1523880" y="44640"/>
            <a:ext cx="9143640" cy="1068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Arial"/>
                <a:ea typeface="Arial"/>
              </a:rPr>
              <a:t>Exercise 2: “Microsales” company</a:t>
            </a:r>
            <a:endParaRPr lang="en-US" sz="44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0" y="44640"/>
            <a:ext cx="12191760" cy="1068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Arial"/>
                <a:ea typeface="Arial"/>
              </a:rPr>
              <a:t>Exercise 2 – Possible solution 1</a:t>
            </a:r>
            <a:endParaRPr lang="en-US" sz="44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70" name="Picture 6"/>
          <p:cNvPicPr/>
          <p:nvPr/>
        </p:nvPicPr>
        <p:blipFill>
          <a:blip r:embed="rId3"/>
          <a:stretch/>
        </p:blipFill>
        <p:spPr>
          <a:xfrm>
            <a:off x="2266920" y="2138400"/>
            <a:ext cx="7657920" cy="2580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5800" y="44640"/>
            <a:ext cx="12135960" cy="1068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Arial"/>
                <a:ea typeface="Arial"/>
              </a:rPr>
              <a:t>Exercise 2 – Possible solution 2</a:t>
            </a:r>
            <a:endParaRPr lang="en-US" sz="44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72" name="Picture 4"/>
          <p:cNvPicPr/>
          <p:nvPr/>
        </p:nvPicPr>
        <p:blipFill>
          <a:blip r:embed="rId3"/>
          <a:stretch/>
        </p:blipFill>
        <p:spPr>
          <a:xfrm>
            <a:off x="2251800" y="2085840"/>
            <a:ext cx="7743600" cy="2685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/>
          </p:nvPr>
        </p:nvSpPr>
        <p:spPr>
          <a:xfrm>
            <a:off x="0" y="1428480"/>
            <a:ext cx="12191760" cy="5301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1" strike="noStrike" spc="-1">
                <a:solidFill>
                  <a:schemeClr val="dk1"/>
                </a:solidFill>
                <a:latin typeface="Segoe UI"/>
                <a:ea typeface="Segoe UI"/>
              </a:rPr>
              <a:t>User requirements: 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Segoe UI"/>
                <a:ea typeface="Segoe UI"/>
              </a:rPr>
              <a:t>The car company wants to establish central monitoring of all data important for its business.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Segoe UI"/>
                <a:ea typeface="Segoe UI"/>
              </a:rPr>
              <a:t>The car dealership deals with: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Segoe UI"/>
                <a:ea typeface="Segoe UI"/>
              </a:rPr>
              <a:t>selling a car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Segoe UI"/>
                <a:ea typeface="Segoe UI"/>
              </a:rPr>
              <a:t>selling spare parts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Segoe UI"/>
                <a:ea typeface="Segoe UI"/>
              </a:rPr>
              <a:t>by servicing the car.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1" strike="noStrike" spc="-1">
                <a:solidFill>
                  <a:schemeClr val="dk1"/>
                </a:solidFill>
                <a:latin typeface="Segoe UI"/>
                <a:ea typeface="Segoe UI"/>
              </a:rPr>
              <a:t>Exercise:</a:t>
            </a:r>
            <a:r>
              <a:rPr lang="en-US" sz="2000" b="0" strike="noStrike" spc="-1">
                <a:solidFill>
                  <a:schemeClr val="dk1"/>
                </a:solidFill>
                <a:latin typeface="Segoe UI"/>
                <a:ea typeface="Segoe UI"/>
              </a:rPr>
              <a:t> 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  <a:ea typeface="Arial"/>
              </a:rPr>
              <a:t>Create an ER diagram.</a:t>
            </a:r>
            <a:endParaRPr lang="en-US" sz="2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title"/>
          </p:nvPr>
        </p:nvSpPr>
        <p:spPr>
          <a:xfrm>
            <a:off x="0" y="44280"/>
            <a:ext cx="12191760" cy="119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Arial"/>
                <a:ea typeface="Arial"/>
              </a:rPr>
              <a:t>Exercise 3</a:t>
            </a:r>
            <a:endParaRPr lang="en-US" sz="44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5800" y="44640"/>
            <a:ext cx="12135960" cy="1068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Arial"/>
                <a:ea typeface="Arial"/>
              </a:rPr>
              <a:t>Exercise 3 – ER diagram</a:t>
            </a:r>
            <a:endParaRPr lang="en-US" sz="44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76" name="Picture 3"/>
          <p:cNvPicPr/>
          <p:nvPr/>
        </p:nvPicPr>
        <p:blipFill>
          <a:blip r:embed="rId3"/>
          <a:stretch/>
        </p:blipFill>
        <p:spPr>
          <a:xfrm>
            <a:off x="2238480" y="1176480"/>
            <a:ext cx="7714800" cy="45050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DFD3E-1CEA-88B1-E72C-A88270A67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LO2: Create database and create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164D9-BF41-F6D5-1BF3-1E600D0C0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230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1005</Words>
  <Application>Microsoft Office PowerPoint</Application>
  <PresentationFormat>Widescreen</PresentationFormat>
  <Paragraphs>221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Segoe UI</vt:lpstr>
      <vt:lpstr>Times New Roman</vt:lpstr>
      <vt:lpstr>Wingdings</vt:lpstr>
      <vt:lpstr>Office Theme</vt:lpstr>
      <vt:lpstr>Priprema za meduispit</vt:lpstr>
      <vt:lpstr>Primjeri Ispitnih Pitanja</vt:lpstr>
      <vt:lpstr>LO1: Korisnicki zahtjevi -&gt; ER digram</vt:lpstr>
      <vt:lpstr>Exercise 2: “Microsales” company</vt:lpstr>
      <vt:lpstr>Exercise 2 – Possible solution 1</vt:lpstr>
      <vt:lpstr>Exercise 2 – Possible solution 2</vt:lpstr>
      <vt:lpstr>Exercise 3</vt:lpstr>
      <vt:lpstr>Exercise 3 – ER diagram</vt:lpstr>
      <vt:lpstr>LO2: Create database and create tables</vt:lpstr>
      <vt:lpstr>Exercise 1: “Microsales”</vt:lpstr>
      <vt:lpstr>LO3: Normalizacija</vt:lpstr>
      <vt:lpstr>Normalizirajte tablic</vt:lpstr>
      <vt:lpstr>Normalizirajte Tablicu</vt:lpstr>
      <vt:lpstr>Primjeri</vt:lpstr>
      <vt:lpstr>Primjeri</vt:lpstr>
      <vt:lpstr>Primjeri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Mateo Sokač</dc:creator>
  <cp:lastModifiedBy>Mateo Sokač</cp:lastModifiedBy>
  <cp:revision>1</cp:revision>
  <dcterms:created xsi:type="dcterms:W3CDTF">2025-04-14T09:40:53Z</dcterms:created>
  <dcterms:modified xsi:type="dcterms:W3CDTF">2025-04-14T10:20:42Z</dcterms:modified>
</cp:coreProperties>
</file>