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697" r:id="rId3"/>
    <p:sldId id="570" r:id="rId4"/>
    <p:sldId id="526" r:id="rId5"/>
    <p:sldId id="743" r:id="rId6"/>
    <p:sldId id="737" r:id="rId7"/>
    <p:sldId id="739" r:id="rId8"/>
    <p:sldId id="655" r:id="rId9"/>
    <p:sldId id="659" r:id="rId10"/>
    <p:sldId id="733" r:id="rId11"/>
    <p:sldId id="656" r:id="rId12"/>
    <p:sldId id="738" r:id="rId13"/>
    <p:sldId id="735" r:id="rId14"/>
    <p:sldId id="657" r:id="rId15"/>
    <p:sldId id="740" r:id="rId16"/>
    <p:sldId id="658" r:id="rId17"/>
    <p:sldId id="736" r:id="rId18"/>
    <p:sldId id="660" r:id="rId19"/>
    <p:sldId id="741" r:id="rId20"/>
    <p:sldId id="661" r:id="rId21"/>
    <p:sldId id="664" r:id="rId22"/>
    <p:sldId id="705" r:id="rId23"/>
    <p:sldId id="662" r:id="rId24"/>
    <p:sldId id="709" r:id="rId25"/>
    <p:sldId id="710" r:id="rId26"/>
    <p:sldId id="707" r:id="rId27"/>
    <p:sldId id="706" r:id="rId28"/>
    <p:sldId id="711" r:id="rId29"/>
    <p:sldId id="708" r:id="rId30"/>
    <p:sldId id="712" r:id="rId31"/>
    <p:sldId id="666" r:id="rId32"/>
    <p:sldId id="676" r:id="rId33"/>
    <p:sldId id="742" r:id="rId34"/>
    <p:sldId id="747" r:id="rId35"/>
    <p:sldId id="748" r:id="rId36"/>
    <p:sldId id="715" r:id="rId37"/>
    <p:sldId id="721" r:id="rId38"/>
    <p:sldId id="716" r:id="rId39"/>
    <p:sldId id="722" r:id="rId40"/>
    <p:sldId id="668" r:id="rId41"/>
    <p:sldId id="717" r:id="rId42"/>
    <p:sldId id="723" r:id="rId43"/>
    <p:sldId id="718" r:id="rId44"/>
    <p:sldId id="724" r:id="rId45"/>
    <p:sldId id="749" r:id="rId46"/>
    <p:sldId id="701" r:id="rId47"/>
    <p:sldId id="714" r:id="rId48"/>
    <p:sldId id="702" r:id="rId49"/>
    <p:sldId id="703" r:id="rId50"/>
    <p:sldId id="750" r:id="rId51"/>
    <p:sldId id="719" r:id="rId52"/>
    <p:sldId id="671" r:id="rId53"/>
    <p:sldId id="726" r:id="rId54"/>
    <p:sldId id="727" r:id="rId55"/>
    <p:sldId id="673" r:id="rId56"/>
    <p:sldId id="675" r:id="rId57"/>
    <p:sldId id="728" r:id="rId58"/>
    <p:sldId id="729" r:id="rId59"/>
    <p:sldId id="725" r:id="rId60"/>
    <p:sldId id="746" r:id="rId61"/>
    <p:sldId id="669" r:id="rId62"/>
    <p:sldId id="744" r:id="rId63"/>
    <p:sldId id="745" r:id="rId64"/>
    <p:sldId id="654" r:id="rId65"/>
    <p:sldId id="686" r:id="rId66"/>
    <p:sldId id="730" r:id="rId67"/>
    <p:sldId id="687" r:id="rId68"/>
    <p:sldId id="688" r:id="rId69"/>
    <p:sldId id="689" r:id="rId70"/>
    <p:sldId id="690" r:id="rId71"/>
    <p:sldId id="696" r:id="rId72"/>
    <p:sldId id="699" r:id="rId73"/>
    <p:sldId id="700" r:id="rId74"/>
    <p:sldId id="698" r:id="rId75"/>
  </p:sldIdLst>
  <p:sldSz cx="12192000" cy="6858000"/>
  <p:notesSz cx="6858000" cy="9144000"/>
  <p:embeddedFontLst>
    <p:embeddedFont>
      <p:font typeface="ARS Maquette Pro" panose="02000603000000020004" charset="0"/>
      <p:regular r:id="rId78"/>
      <p:bold r:id="rId79"/>
      <p:italic r:id="rId80"/>
      <p:boldItalic r:id="rId81"/>
    </p:embeddedFont>
    <p:embeddedFont>
      <p:font typeface="Consolas" panose="020B0609020204030204" pitchFamily="49" charset="0"/>
      <p:regular r:id="rId82"/>
      <p:bold r:id="rId83"/>
      <p:italic r:id="rId84"/>
      <p:boldItalic r:id="rId85"/>
    </p:embeddedFont>
    <p:embeddedFont>
      <p:font typeface="Roboto" panose="02000000000000000000" pitchFamily="2" charset="0"/>
      <p:regular r:id="rId86"/>
      <p:bold r:id="rId87"/>
      <p:italic r:id="rId88"/>
      <p:boldItalic r:id="rId8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1" clrIdx="0">
    <p:extLst>
      <p:ext uri="{19B8F6BF-5375-455C-9EA6-DF929625EA0E}">
        <p15:presenceInfo xmlns:p15="http://schemas.microsoft.com/office/powerpoint/2012/main" userId="Silvio Pa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online.com/article/3573780/11-types-of-hackers-and-how-they-will-harm-you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295gCWahBxc?si=r5EbL38V3e0kCJOr&amp;t=172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TOhaI1JiKo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youtu.be/WzK1MBEpkJ0?si=mgnHGf4NerCGct0O" TargetMode="External"/><Relationship Id="rId4" Type="http://schemas.openxmlformats.org/officeDocument/2006/relationships/hyperlink" Target="https://youtu.be/B4jNttRvbpU?si=o5gUWJffbkm584Pl&amp;t=11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7Hn1rPQouU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o.papic@algebra.hr" TargetMode="External"/><Relationship Id="rId2" Type="http://schemas.openxmlformats.org/officeDocument/2006/relationships/hyperlink" Target="https://www.netacad.com/courses/introduction-to-cybersecurity?courseLang=en-US&amp;instance_id=26f8a22f-b38a-4bd3-bb26-da65a3867e3d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scottishsun.co.uk/motors/13648727/shocking-moment-thieves-hack-cars-headlights/" TargetMode="External"/><Relationship Id="rId3" Type="http://schemas.openxmlformats.org/officeDocument/2006/relationships/hyperlink" Target="https://www.youtube.com/watch?v=MK0SrxBC1xs&amp;t=80s" TargetMode="External"/><Relationship Id="rId7" Type="http://schemas.openxmlformats.org/officeDocument/2006/relationships/hyperlink" Target="https://www.youtube.com/watch?v=zCHpCb-FQqs" TargetMode="External"/><Relationship Id="rId2" Type="http://schemas.openxmlformats.org/officeDocument/2006/relationships/hyperlink" Target="https://www.youtube.com/watch?v=7wIUQ04Vke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youtu.be/myW2cxyOHEQ?si=cIIRaQMBL97Uguer&amp;t=160" TargetMode="External"/><Relationship Id="rId5" Type="http://schemas.openxmlformats.org/officeDocument/2006/relationships/hyperlink" Target="https://www.youtube.com/watch?v=h5PRvBpLuJs" TargetMode="External"/><Relationship Id="rId4" Type="http://schemas.openxmlformats.org/officeDocument/2006/relationships/hyperlink" Target="https://www.youtube.com/watch?v=4WEQpiyfb5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n.wikipedia.org/wiki/Cyberwarfar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n7UVyVSDSxY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dobTyPKccM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ciBqowPgk?si=hhSgrGnbjs-oLYa6&amp;t=47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ops.com/blog/16-types-of-malware/" TargetMode="External"/><Relationship Id="rId2" Type="http://schemas.openxmlformats.org/officeDocument/2006/relationships/hyperlink" Target="https://www.csoonline.com/article/572911/11-infamous-malware-attacks-the-first-and-the-worst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rowdstrike.com/en-us/cybersecurity-101/malware/polymorphic-virus/" TargetMode="External"/><Relationship Id="rId5" Type="http://schemas.openxmlformats.org/officeDocument/2006/relationships/hyperlink" Target="https://www.crowdstrike.com/en-us/cybersecurity-101/malware/fileless-malware/" TargetMode="External"/><Relationship Id="rId4" Type="http://schemas.openxmlformats.org/officeDocument/2006/relationships/hyperlink" Target="https://www.crowdstrike.com/en-us/cybersecurity-101/malware/types-of-malware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virusguide.com/best-virus-protection/" TargetMode="External"/><Relationship Id="rId2" Type="http://schemas.openxmlformats.org/officeDocument/2006/relationships/hyperlink" Target="https://www.pcmag.com/picks/the-best-antivirus-protection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map.kaspersky.com/" TargetMode="External"/><Relationship Id="rId2" Type="http://schemas.openxmlformats.org/officeDocument/2006/relationships/hyperlink" Target="http://www.digitalattackmap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bm.com/topics/ddos?utm_medium=OSocial&amp;utm_source=Youtube&amp;utm_content=RSRWW&amp;utm_id=YT-101-Denial-of-Service" TargetMode="External"/><Relationship Id="rId5" Type="http://schemas.openxmlformats.org/officeDocument/2006/relationships/hyperlink" Target="https://www.youtube.com/watch?v=bDAY-oUP0DQ" TargetMode="External"/><Relationship Id="rId4" Type="http://schemas.openxmlformats.org/officeDocument/2006/relationships/hyperlink" Target="https://threatmap.checkpoint.com/ThreatPortal/livemap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x73bL9D85I" TargetMode="Externa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urity.org/how-secure-is-my-password/" TargetMode="Externa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7B1627AC-1093-4881-9CDC-7F9A48A98AE2}"/>
              </a:ext>
            </a:extLst>
          </p:cNvPr>
          <p:cNvSpPr/>
          <p:nvPr/>
        </p:nvSpPr>
        <p:spPr>
          <a:xfrm>
            <a:off x="2359835" y="484850"/>
            <a:ext cx="98321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sz="6600" dirty="0">
                <a:solidFill>
                  <a:schemeClr val="bg1"/>
                </a:solidFill>
              </a:rPr>
              <a:t>Cyber sigurnost </a:t>
            </a:r>
            <a:r>
              <a:rPr lang="hr" sz="4800" dirty="0">
                <a:solidFill>
                  <a:schemeClr val="bg1"/>
                </a:solidFill>
              </a:rPr>
              <a:t>( </a:t>
            </a:r>
            <a:r>
              <a:rPr lang="hr" sz="4800" dirty="0" err="1">
                <a:solidFill>
                  <a:schemeClr val="bg1"/>
                </a:solidFill>
              </a:rPr>
              <a:t>osnove </a:t>
            </a:r>
            <a:r>
              <a:rPr lang="hr" sz="4800" dirty="0">
                <a:solidFill>
                  <a:schemeClr val="bg1"/>
                </a:solidFill>
              </a:rPr>
              <a:t>)</a:t>
            </a:r>
            <a:endParaRPr lang="hr-H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2D8F5-D2C1-D6FE-2B53-9C0F041D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958990-C8A7-0549-E127-91970B5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 err="1"/>
              <a:t>Vrste</a:t>
            </a:r>
            <a:r>
              <a:rPr lang="hr" sz="3600" dirty="0"/>
              <a:t> </a:t>
            </a:r>
            <a:r>
              <a:rPr lang="hr" sz="3600" dirty="0" err="1"/>
              <a:t>od</a:t>
            </a:r>
            <a:r>
              <a:rPr lang="hr" sz="3600" dirty="0"/>
              <a:t> </a:t>
            </a:r>
            <a:r>
              <a:rPr lang="hr" sz="3600" dirty="0" err="1"/>
              <a:t>napadači</a:t>
            </a:r>
            <a:endParaRPr lang="hr-HR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E84C6-52E1-6E88-0A9D-D13D8774AFFF}"/>
              </a:ext>
            </a:extLst>
          </p:cNvPr>
          <p:cNvSpPr txBox="1"/>
          <p:nvPr/>
        </p:nvSpPr>
        <p:spPr>
          <a:xfrm>
            <a:off x="243840" y="890230"/>
            <a:ext cx="793813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" sz="1600" b="1" dirty="0">
                <a:solidFill>
                  <a:srgbClr val="FF0000"/>
                </a:solidFill>
              </a:rPr>
              <a:t>Organizirani hakeri</a:t>
            </a:r>
            <a:r>
              <a:rPr lang="hr" sz="1600" b="1" dirty="0"/>
              <a:t>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Visoko kvalificirane i organizirane grupe, koje često financiraju velike organizacije ili vlade.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Motivacija: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Ove skupine djeluju s određenim ciljevima kao što su </a:t>
            </a:r>
            <a:r>
              <a:rPr lang="hr" sz="1600" dirty="0">
                <a:solidFill>
                  <a:srgbClr val="FF0000"/>
                </a:solidFill>
              </a:rPr>
              <a:t>špijunaža</a:t>
            </a:r>
            <a:r>
              <a:rPr lang="hr" sz="1600" dirty="0"/>
              <a:t>, </a:t>
            </a:r>
            <a:r>
              <a:rPr lang="hr" sz="1600" dirty="0">
                <a:solidFill>
                  <a:srgbClr val="FF0000"/>
                </a:solidFill>
              </a:rPr>
              <a:t>sabotaža</a:t>
            </a:r>
            <a:r>
              <a:rPr lang="hr" sz="1600" dirty="0"/>
              <a:t> ili </a:t>
            </a:r>
            <a:r>
              <a:rPr lang="hr" sz="1600" dirty="0">
                <a:solidFill>
                  <a:srgbClr val="FF0000"/>
                </a:solidFill>
              </a:rPr>
              <a:t>financijska</a:t>
            </a:r>
            <a:r>
              <a:rPr lang="hr" sz="1600" dirty="0"/>
              <a:t> </a:t>
            </a:r>
            <a:r>
              <a:rPr lang="hr" sz="1600" dirty="0">
                <a:solidFill>
                  <a:srgbClr val="FF0000"/>
                </a:solidFill>
              </a:rPr>
              <a:t>dobit</a:t>
            </a:r>
            <a:r>
              <a:rPr lang="hr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1600" b="1" dirty="0"/>
              <a:t>Vrste organiziranih hakera: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b="1" dirty="0"/>
              <a:t>Cyberkriminalci: </a:t>
            </a:r>
            <a:r>
              <a:rPr lang="hr" sz="1600" dirty="0"/>
              <a:t>Usredotočite se na aktivnosti </a:t>
            </a:r>
            <a:r>
              <a:rPr lang="hr" sz="1600" dirty="0">
                <a:solidFill>
                  <a:srgbClr val="FF0000"/>
                </a:solidFill>
              </a:rPr>
              <a:t>usmjerene na profit </a:t>
            </a:r>
            <a:r>
              <a:rPr lang="hr" sz="1600" dirty="0"/>
              <a:t>kao što su ransomware, prijevara i krađa podataka.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b="1" dirty="0"/>
              <a:t>Cyber teroristi: </a:t>
            </a:r>
            <a:r>
              <a:rPr lang="hr" sz="1600" dirty="0"/>
              <a:t>Koristite hakiranje kao alat za </a:t>
            </a:r>
            <a:r>
              <a:rPr lang="hr" sz="1600" dirty="0">
                <a:solidFill>
                  <a:srgbClr val="FF0000"/>
                </a:solidFill>
              </a:rPr>
              <a:t>strah, poremećaje i političke ili ideološke ciljeve.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b="1" dirty="0"/>
              <a:t>Cyber Warriors: </a:t>
            </a:r>
            <a:r>
              <a:rPr lang="hr" sz="1600" dirty="0"/>
              <a:t>Državno sponzorirani hakeri koji se bave </a:t>
            </a:r>
            <a:r>
              <a:rPr lang="hr" sz="1600" dirty="0">
                <a:solidFill>
                  <a:srgbClr val="FF0000"/>
                </a:solidFill>
              </a:rPr>
              <a:t>špijunažom, sabotažom ili cyber ratovanjem.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1600" b="1" dirty="0"/>
              <a:t>utjecaj: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dirty="0"/>
              <a:t>Njihove su operacije često velike, sofisticirane i sposobne izazvati globalne posljedice.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E2AD9B-2629-E47D-1A7D-344517E5E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35" y="1361593"/>
            <a:ext cx="3413225" cy="341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4150B-C159-51BA-1C83-8763548DFAEA}"/>
              </a:ext>
            </a:extLst>
          </p:cNvPr>
          <p:cNvSpPr txBox="1"/>
          <p:nvPr/>
        </p:nvSpPr>
        <p:spPr>
          <a:xfrm>
            <a:off x="3995545" y="5496407"/>
            <a:ext cx="6112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0" i="0" dirty="0">
                <a:effectLst/>
                <a:latin typeface="+mj-lt"/>
              </a:rPr>
              <a:t>Prikazan u film</a:t>
            </a:r>
            <a:r>
              <a:rPr lang="en-US" b="0" i="0" dirty="0">
                <a:effectLst/>
                <a:latin typeface="+mj-lt"/>
              </a:rPr>
              <a:t>u </a:t>
            </a:r>
            <a:r>
              <a:rPr lang="hr-HR" b="0" i="0" dirty="0">
                <a:effectLst/>
                <a:latin typeface="+mj-lt"/>
              </a:rPr>
              <a:t>„</a:t>
            </a:r>
            <a:r>
              <a:rPr lang="en-US" b="0" i="0" dirty="0">
                <a:effectLst/>
                <a:latin typeface="+mj-lt"/>
              </a:rPr>
              <a:t>The Railway Men - The Untold Story Of Bhopal 1984</a:t>
            </a:r>
            <a:r>
              <a:rPr lang="hr-HR" b="0" i="0" dirty="0">
                <a:effectLst/>
                <a:latin typeface="+mj-lt"/>
              </a:rPr>
              <a:t>” </a:t>
            </a:r>
            <a:r>
              <a:rPr lang="en-US" b="0" i="0" dirty="0">
                <a:effectLst/>
                <a:latin typeface="+mj-lt"/>
              </a:rPr>
              <a:t>-</a:t>
            </a:r>
            <a:r>
              <a:rPr lang="hr-HR" b="0" i="0" dirty="0">
                <a:effectLst/>
                <a:latin typeface="+mj-lt"/>
              </a:rPr>
              <a:t> Netflix</a:t>
            </a:r>
            <a:endParaRPr lang="hr-HR" dirty="0">
              <a:latin typeface="+mj-lt"/>
            </a:endParaRPr>
          </a:p>
        </p:txBody>
      </p:sp>
      <p:sp>
        <p:nvSpPr>
          <p:cNvPr id="2" name="Pravokutnik 7">
            <a:extLst>
              <a:ext uri="{FF2B5EF4-FFF2-40B4-BE49-F238E27FC236}">
                <a16:creationId xmlns:a16="http://schemas.microsoft.com/office/drawing/2014/main" id="{9915270C-D4DE-8026-B666-34ABB8EA3274}"/>
              </a:ext>
            </a:extLst>
          </p:cNvPr>
          <p:cNvSpPr/>
          <p:nvPr/>
        </p:nvSpPr>
        <p:spPr>
          <a:xfrm>
            <a:off x="527031" y="50486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>
                <a:hlinkClick r:id="rId3"/>
              </a:rPr>
              <a:t>Hacker</a:t>
            </a:r>
            <a:r>
              <a:rPr lang="hr-HR" dirty="0">
                <a:hlinkClick r:id="rId3"/>
              </a:rPr>
              <a:t> Profiles</a:t>
            </a:r>
            <a:endParaRPr lang="hr-HR" dirty="0"/>
          </a:p>
        </p:txBody>
      </p:sp>
      <p:sp>
        <p:nvSpPr>
          <p:cNvPr id="8" name="Pravokutnik 8">
            <a:extLst>
              <a:ext uri="{FF2B5EF4-FFF2-40B4-BE49-F238E27FC236}">
                <a16:creationId xmlns:a16="http://schemas.microsoft.com/office/drawing/2014/main" id="{87D46E65-8DDF-54D5-4D14-D42B6A4C1C1A}"/>
              </a:ext>
            </a:extLst>
          </p:cNvPr>
          <p:cNvSpPr/>
          <p:nvPr/>
        </p:nvSpPr>
        <p:spPr>
          <a:xfrm>
            <a:off x="527031" y="5598438"/>
            <a:ext cx="295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  <a:hlinkClick r:id="rId4"/>
              </a:rPr>
              <a:t>The Yes Men Fix the World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792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Kako vas "hakeri" mogu iskoristiti?</a:t>
            </a:r>
            <a:endParaRPr lang="hr-HR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D00F9-2541-E662-A6F5-99605C471C41}"/>
              </a:ext>
            </a:extLst>
          </p:cNvPr>
          <p:cNvSpPr txBox="1"/>
          <p:nvPr/>
        </p:nvSpPr>
        <p:spPr>
          <a:xfrm>
            <a:off x="142874" y="772008"/>
            <a:ext cx="11538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Hakeri imaju više načina da dođu do vas, prvenstveno </a:t>
            </a:r>
            <a:r>
              <a:rPr lang="hr" dirty="0">
                <a:solidFill>
                  <a:srgbClr val="FF0000"/>
                </a:solidFill>
              </a:rPr>
              <a:t>putem vaših uređaja povezanih s internetom </a:t>
            </a:r>
            <a:r>
              <a:rPr lang="hr" dirty="0"/>
              <a:t>kao što su mobilni telefoni, računala, prijenosna računala ili tableti.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hr" dirty="0"/>
              <a:t>Međutim, </a:t>
            </a:r>
            <a:r>
              <a:rPr lang="hr" dirty="0">
                <a:solidFill>
                  <a:srgbClr val="FF0000"/>
                </a:solidFill>
              </a:rPr>
              <a:t>nisu svi napadi digitalni </a:t>
            </a:r>
            <a:r>
              <a:rPr lang="hr" dirty="0"/>
              <a:t>; neki mogu uključivati fizičke</a:t>
            </a:r>
            <a:r>
              <a:rPr lang="en-US" dirty="0"/>
              <a:t>,</a:t>
            </a:r>
            <a:r>
              <a:rPr lang="hr" dirty="0"/>
              <a:t> stvarne taktike za ugrožavanje vaših </a:t>
            </a:r>
            <a:r>
              <a:rPr lang="en-US" dirty="0"/>
              <a:t>	</a:t>
            </a:r>
            <a:r>
              <a:rPr lang="hr" dirty="0"/>
              <a:t>podataka ili sigurnosti.</a:t>
            </a: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AC74A-1C8A-624E-7B93-BA63160A6223}"/>
              </a:ext>
            </a:extLst>
          </p:cNvPr>
          <p:cNvSpPr txBox="1"/>
          <p:nvPr/>
        </p:nvSpPr>
        <p:spPr>
          <a:xfrm>
            <a:off x="193357" y="2089723"/>
            <a:ext cx="118052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dirty="0"/>
              <a:t>Čak i ako mislite da niste zanimljivi hakerima, evo nekoliko uobičajenih razloga zašto bi vas mogli ciljati: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Kori</a:t>
            </a:r>
            <a:r>
              <a:rPr lang="en-US" sz="1600" b="1" dirty="0"/>
              <a:t>s</a:t>
            </a:r>
            <a:r>
              <a:rPr lang="hr" sz="1600" b="1" dirty="0"/>
              <a:t>te vas kao </a:t>
            </a:r>
            <a:r>
              <a:rPr lang="en-US" sz="1600" b="1" dirty="0"/>
              <a:t>“</a:t>
            </a:r>
            <a:r>
              <a:rPr lang="hr" sz="1600" b="1" dirty="0"/>
              <a:t>prox</a:t>
            </a:r>
            <a:r>
              <a:rPr lang="en-US" sz="1600" b="1" dirty="0"/>
              <a:t>y”</a:t>
            </a:r>
            <a:r>
              <a:rPr lang="hr" sz="1600" b="1" dirty="0"/>
              <a:t>: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hr" sz="1600" dirty="0"/>
              <a:t>Hakeri bi mogli iskoristiti vaš uređaj kao </a:t>
            </a:r>
            <a:r>
              <a:rPr lang="hr" sz="1600" dirty="0">
                <a:solidFill>
                  <a:srgbClr val="FF0000"/>
                </a:solidFill>
              </a:rPr>
              <a:t>dio botneta </a:t>
            </a:r>
            <a:r>
              <a:rPr lang="hr" sz="1600" dirty="0"/>
              <a:t>za napade kao što je Distributed Denial-of-Service (DDoS).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sz="1600" dirty="0"/>
              <a:t>Vaš uređaj može poslužiti kao </a:t>
            </a:r>
            <a:r>
              <a:rPr lang="hr" sz="1600" dirty="0">
                <a:solidFill>
                  <a:srgbClr val="FF0000"/>
                </a:solidFill>
              </a:rPr>
              <a:t>odskočna daska </a:t>
            </a:r>
            <a:r>
              <a:rPr lang="hr" sz="1600" dirty="0"/>
              <a:t>za maskiranje njihovog identiteta dok cilja</a:t>
            </a:r>
            <a:r>
              <a:rPr lang="en-US" sz="1600" dirty="0" err="1"/>
              <a:t>ju</a:t>
            </a:r>
            <a:r>
              <a:rPr lang="hr" sz="1600" dirty="0"/>
              <a:t> na druge.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Novčana dobit: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hr" sz="1600" dirty="0"/>
              <a:t>Jednostavne prijevare poput phishing e-pošte </a:t>
            </a:r>
            <a:r>
              <a:rPr lang="hr" sz="1600" dirty="0">
                <a:solidFill>
                  <a:srgbClr val="FF0000"/>
                </a:solidFill>
              </a:rPr>
              <a:t>mogu vas prevariti da podijelite financijske podatke </a:t>
            </a:r>
            <a:r>
              <a:rPr lang="hr" sz="1600" dirty="0"/>
              <a:t>(npr. informacije o kreditnoj kartici ili banci).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sz="1600" dirty="0"/>
              <a:t>Hakeri ciljaju na lake prilike za financijsku krađu, </a:t>
            </a:r>
            <a:r>
              <a:rPr lang="hr" sz="1600" dirty="0">
                <a:solidFill>
                  <a:srgbClr val="FF0000"/>
                </a:solidFill>
              </a:rPr>
              <a:t>posebno od korisnika koji nisu svjesni sigurnosnih prijetnji </a:t>
            </a:r>
            <a:r>
              <a:rPr lang="hr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Iskorištavanje podataka: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hr" sz="1600" dirty="0">
                <a:solidFill>
                  <a:srgbClr val="FF0000"/>
                </a:solidFill>
              </a:rPr>
              <a:t>Sve što radite na svom računalu ili internetu potencijalno se može iskoristiti protiv vas </a:t>
            </a:r>
            <a:r>
              <a:rPr lang="hr" sz="1600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sz="1600" dirty="0"/>
              <a:t>Osobni podaci, </a:t>
            </a:r>
            <a:r>
              <a:rPr lang="hr" sz="1600" dirty="0">
                <a:solidFill>
                  <a:srgbClr val="FF0000"/>
                </a:solidFill>
              </a:rPr>
              <a:t>navike pregledavanja i mrežne aktivnosti </a:t>
            </a:r>
            <a:r>
              <a:rPr lang="hr" sz="1600" dirty="0"/>
              <a:t>dragocjeni su kibernetičkim kriminalcima za </a:t>
            </a:r>
            <a:r>
              <a:rPr lang="hr" sz="1600" dirty="0">
                <a:solidFill>
                  <a:srgbClr val="FF0000"/>
                </a:solidFill>
              </a:rPr>
              <a:t>prijevaru</a:t>
            </a:r>
            <a:r>
              <a:rPr lang="en-US" sz="1600" dirty="0"/>
              <a:t>,</a:t>
            </a:r>
            <a:r>
              <a:rPr lang="hr" sz="1600" dirty="0"/>
              <a:t> </a:t>
            </a:r>
            <a:r>
              <a:rPr lang="hr" sz="1600" dirty="0">
                <a:solidFill>
                  <a:srgbClr val="FF0000"/>
                </a:solidFill>
              </a:rPr>
              <a:t>krađu</a:t>
            </a:r>
            <a:r>
              <a:rPr lang="hr" sz="1600" dirty="0"/>
              <a:t> </a:t>
            </a:r>
            <a:r>
              <a:rPr lang="hr" sz="1600" dirty="0">
                <a:solidFill>
                  <a:srgbClr val="FF0000"/>
                </a:solidFill>
              </a:rPr>
              <a:t>identiteta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ucjenu</a:t>
            </a:r>
            <a:r>
              <a:rPr lang="en-US" sz="1600" dirty="0"/>
              <a:t>.</a:t>
            </a:r>
            <a:endParaRPr lang="hr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9AE8C-7B34-2585-5A11-E847F6005221}"/>
              </a:ext>
            </a:extLst>
          </p:cNvPr>
          <p:cNvSpPr txBox="1"/>
          <p:nvPr/>
        </p:nvSpPr>
        <p:spPr>
          <a:xfrm>
            <a:off x="142874" y="5149681"/>
            <a:ext cx="11420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Budućnost nosi još sofisticiranije kibernetičke prijetnje, zbog čega je ključno zaštititi se i online i offline. </a:t>
            </a:r>
            <a:endParaRPr lang="en-US" dirty="0"/>
          </a:p>
          <a:p>
            <a:r>
              <a:rPr lang="hr" dirty="0"/>
              <a:t>Na primjer, izmišljeni scenariji, poput onih prikazanih u traileru za </a:t>
            </a:r>
            <a:r>
              <a:rPr lang="hr" i="1" dirty="0">
                <a:hlinkClick r:id="rId2"/>
              </a:rPr>
              <a:t>Unknown Identity </a:t>
            </a:r>
            <a:r>
              <a:rPr lang="hr" dirty="0">
                <a:hlinkClick r:id="rId2"/>
              </a:rPr>
              <a:t>(Liam Neeson, 2011.) </a:t>
            </a:r>
            <a:r>
              <a:rPr lang="hr" dirty="0"/>
              <a:t>, služe kao podsjetnik da su krađa identiteta i manipulacija vrlo stvarne opasnosti.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689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05753-CD86-2D1B-2060-D087E7F73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6E2E2F-774F-5067-A6AA-2DC42A0B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Kako vas "hakeri" mogu iskoristiti?</a:t>
            </a:r>
            <a:endParaRPr lang="hr-HR" sz="3600" dirty="0"/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6313F93-E558-06A9-8001-0A6E5452A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580" y="761719"/>
            <a:ext cx="4038600" cy="10763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A8B3194-6C36-E758-7E52-23BDEE9E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" y="2674363"/>
            <a:ext cx="81229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Kako tehnologija poput deepfakeova čini da se obmana sve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manje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može</a:t>
            </a: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razlik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ovati</a:t>
            </a: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od stvarnosti, </a:t>
            </a: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kritičko razmišljanje postaje bitno.</a:t>
            </a:r>
            <a:endParaRPr kumimoji="0" lang="hr-HR" alt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Iako alati za otkrivanje mogu pomoći, oni nisu univerzalno dostupni niti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jamstvo</a:t>
            </a: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hr-H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Kritičko razmišljanje osnažuje pojedince da ispituju, analiziraju i provjeravaju informacije, štiteći ih od manipulacije i dezinformacija. </a:t>
            </a: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Potiče otpornost, pomaže u održavanju povjerenja u demokratske procese i osigurava da se pojedinci ne oslanjaju isključivo na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vanjsku obranu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(da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će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netko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razmišljati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umjesto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vas)</a:t>
            </a: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hr-H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 digitalnom svijetu koji se brzo razvija, kritičko razmišljanje je najodrživija i najprilagodljivija zaštita od prijevare.</a:t>
            </a:r>
          </a:p>
        </p:txBody>
      </p:sp>
      <p:pic>
        <p:nvPicPr>
          <p:cNvPr id="11" name="Picture 10" descr="A person in a garment holding a circular sign&#10;&#10;Description automatically generated">
            <a:extLst>
              <a:ext uri="{FF2B5EF4-FFF2-40B4-BE49-F238E27FC236}">
                <a16:creationId xmlns:a16="http://schemas.microsoft.com/office/drawing/2014/main" id="{711843D2-11EF-82AB-CFA5-F35AB4057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80" y="2538571"/>
            <a:ext cx="3520440" cy="352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760EE7-A22A-EB81-F30F-91E2CD1C4FC0}"/>
              </a:ext>
            </a:extLst>
          </p:cNvPr>
          <p:cNvSpPr txBox="1"/>
          <p:nvPr/>
        </p:nvSpPr>
        <p:spPr>
          <a:xfrm>
            <a:off x="148590" y="715107"/>
            <a:ext cx="716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Can you spot the deepfake? How AI is threatening elections</a:t>
            </a:r>
            <a:r>
              <a:rPr lang="hr-HR" sz="1600" dirty="0"/>
              <a:t> </a:t>
            </a:r>
            <a:r>
              <a:rPr lang="hr-HR" sz="1600" dirty="0">
                <a:hlinkClick r:id="rId4"/>
              </a:rPr>
              <a:t>https://youtu.be/B4jNttRvbpU?si=o5gUWJffbkm584Pl&amp;t=110</a:t>
            </a:r>
            <a:r>
              <a:rPr lang="hr-HR" sz="1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96E1F-EAC3-B77F-1FF1-33088C796562}"/>
              </a:ext>
            </a:extLst>
          </p:cNvPr>
          <p:cNvSpPr txBox="1"/>
          <p:nvPr/>
        </p:nvSpPr>
        <p:spPr>
          <a:xfrm>
            <a:off x="148590" y="1374420"/>
            <a:ext cx="6115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71755" algn="just"/>
            <a:r>
              <a:rPr lang="hr-H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Deepfake</a:t>
            </a: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Original/</a:t>
            </a:r>
            <a:r>
              <a:rPr lang="hr-H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Deepfake</a:t>
            </a: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close</a:t>
            </a: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shot</a:t>
            </a: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Bill Gates.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71755" algn="just"/>
            <a:r>
              <a:rPr lang="hr-HR" sz="16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https://youtu.be/WzK1MBEpkJ0?si=mgnHGf4NerCGct0O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9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5CE8-2C94-50D6-6EBC-337569C2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0910FA-51D0-F81B-CE06-B5ED1327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Praktični koraci za sigurnost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4E28D-0474-6053-16F1-B4036FA2A5F8}"/>
              </a:ext>
            </a:extLst>
          </p:cNvPr>
          <p:cNvSpPr txBox="1"/>
          <p:nvPr/>
        </p:nvSpPr>
        <p:spPr>
          <a:xfrm>
            <a:off x="243840" y="1127359"/>
            <a:ext cx="106908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" b="1" dirty="0"/>
              <a:t>Zaštitite svoje online račune: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Koristite jake, jedinstvene lozinke za svaki račun.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Omogućite provjeru autentičnosti s više faktora (MFA) gdje god je to moguće.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Budite oprezni s mrežnim aktivnostima: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Izbjegavajte klikanje na sumnjive veze ili odgovaranje na neželjenu e-poštu u kojoj se traže osjetljivi podaci.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Redovito nadzirite svoje račune za neovlaštene aktivnosti.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Čuvajte svoj identitet: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Ograničite osobne podatke koje dijelite na internetu, uključujući društvene medije.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Prije pružanja osjetljivih podataka provjerite legitimnost bilo koje online platforme ili usluge.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Održavajte veze u stvarnom životu: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Uravnotežite svoj digitalni život s odnosima u stvarnom svijetu kako biste spriječili pretjeranu ovisnost o online interakcijama.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ABC0-8A6B-BFCD-4E16-C78B50F0F9E4}"/>
              </a:ext>
            </a:extLst>
          </p:cNvPr>
          <p:cNvSpPr txBox="1"/>
          <p:nvPr/>
        </p:nvSpPr>
        <p:spPr>
          <a:xfrm>
            <a:off x="352424" y="5211901"/>
            <a:ext cx="9953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/>
              <a:t>Hacking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how </a:t>
            </a:r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is</a:t>
            </a:r>
            <a:r>
              <a:rPr lang="hr-HR" sz="2000" dirty="0"/>
              <a:t> </a:t>
            </a:r>
            <a:r>
              <a:rPr lang="hr-HR" sz="2000" dirty="0" err="1"/>
              <a:t>not</a:t>
            </a:r>
            <a:r>
              <a:rPr lang="hr-HR" sz="2000" dirty="0"/>
              <a:t> </a:t>
            </a:r>
            <a:r>
              <a:rPr lang="hr-HR" sz="2000" dirty="0" err="1"/>
              <a:t>done</a:t>
            </a:r>
            <a:r>
              <a:rPr lang="hr-HR" sz="2000" dirty="0"/>
              <a:t>: </a:t>
            </a:r>
            <a:r>
              <a:rPr lang="en-US" sz="2000" dirty="0">
                <a:hlinkClick r:id="rId2"/>
              </a:rPr>
              <a:t>The Most Accurate Hacking Scene Ever</a:t>
            </a:r>
            <a:r>
              <a:rPr lang="en-US" sz="2000" dirty="0"/>
              <a:t> </a:t>
            </a:r>
            <a:endParaRPr lang="hr-HR" sz="2000" dirty="0"/>
          </a:p>
          <a:p>
            <a:r>
              <a:rPr lang="hr-HR" sz="2000" dirty="0">
                <a:sym typeface="Wingdings" panose="05000000000000000000" pitchFamily="2" charset="2"/>
              </a:rPr>
              <a:t>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9018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Sigurnost podataka: osobna i korporativna dimenzija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5D8CC82-B212-4F79-8600-2CAD1171ED6C}"/>
              </a:ext>
            </a:extLst>
          </p:cNvPr>
          <p:cNvSpPr/>
          <p:nvPr/>
        </p:nvSpPr>
        <p:spPr>
          <a:xfrm>
            <a:off x="243840" y="793077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sz="1600" dirty="0"/>
              <a:t>I u osobnom iu korporativnom kontekstu, sigurnost podataka vrti se oko tri temeljna načela: </a:t>
            </a:r>
            <a:r>
              <a:rPr lang="hr" sz="1600" b="1" dirty="0">
                <a:solidFill>
                  <a:srgbClr val="FF0000"/>
                </a:solidFill>
              </a:rPr>
              <a:t>povjerljivosti </a:t>
            </a:r>
            <a:r>
              <a:rPr lang="hr" sz="1600" dirty="0">
                <a:solidFill>
                  <a:srgbClr val="FF0000"/>
                </a:solidFill>
              </a:rPr>
              <a:t>, </a:t>
            </a:r>
            <a:r>
              <a:rPr lang="hr" sz="1600" b="1" dirty="0">
                <a:solidFill>
                  <a:srgbClr val="FF0000"/>
                </a:solidFill>
              </a:rPr>
              <a:t>integriteta </a:t>
            </a:r>
            <a:r>
              <a:rPr lang="hr" sz="1600" dirty="0">
                <a:solidFill>
                  <a:srgbClr val="FF0000"/>
                </a:solidFill>
              </a:rPr>
              <a:t>i </a:t>
            </a:r>
            <a:r>
              <a:rPr lang="hr" sz="1600" b="1" dirty="0">
                <a:solidFill>
                  <a:srgbClr val="FF0000"/>
                </a:solidFill>
              </a:rPr>
              <a:t>dostupnosti </a:t>
            </a:r>
            <a:r>
              <a:rPr lang="hr" sz="1600" dirty="0"/>
              <a:t>. Bez obzira odnose li se podaci na privatni ili poslovni život, ova su načela ključna za sigurno i pouzdano upravljanje podacima.</a:t>
            </a:r>
            <a:endParaRPr lang="hr-HR" sz="1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CE9368-B22C-4C41-8867-0B5F55E9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0" y="715358"/>
            <a:ext cx="2550008" cy="25183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9A7D9-EA12-8C53-86AF-4C62A3D212D4}"/>
              </a:ext>
            </a:extLst>
          </p:cNvPr>
          <p:cNvSpPr txBox="1"/>
          <p:nvPr/>
        </p:nvSpPr>
        <p:spPr>
          <a:xfrm>
            <a:off x="243840" y="2121667"/>
            <a:ext cx="89916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/>
              <a:t>1. </a:t>
            </a:r>
            <a:r>
              <a:rPr lang="hr" sz="1600" b="1" dirty="0">
                <a:solidFill>
                  <a:srgbClr val="FF0000"/>
                </a:solidFill>
              </a:rPr>
              <a:t>Povjerljivost</a:t>
            </a:r>
            <a:r>
              <a:rPr lang="hr" sz="1600" b="1" dirty="0"/>
              <a:t>: Zaštita privatnosti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Definicija: </a:t>
            </a:r>
            <a:r>
              <a:rPr lang="hr" sz="1600" dirty="0"/>
              <a:t>Osigurava da osjetljivim </a:t>
            </a:r>
            <a:r>
              <a:rPr lang="hr" sz="1600" dirty="0">
                <a:solidFill>
                  <a:srgbClr val="FF0000"/>
                </a:solidFill>
              </a:rPr>
              <a:t>podacima pristupaju samo ovlaštene osobe </a:t>
            </a:r>
            <a:r>
              <a:rPr lang="hr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Važnost: </a:t>
            </a:r>
            <a:r>
              <a:rPr lang="hr" sz="1600" dirty="0"/>
              <a:t>zaštita osobnih i poslovnih podataka od neovlaštenog pristupa sprječava provale, krađu i zlouporabu.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Metode za osiguranje povjerljivosti: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Enkripcija: </a:t>
            </a:r>
            <a:r>
              <a:rPr lang="hr" sz="1600" dirty="0"/>
              <a:t>Pretvara podatke u siguran format koji mogu dešifrirati samo ovlaštene strane.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Mehanizmi provjere autentičnosti: </a:t>
            </a:r>
            <a:r>
              <a:rPr lang="hr" sz="1600" dirty="0"/>
              <a:t>korištenje korisničkih imena, lozinki i višestruke provjere autentičnosti za kontrolu pristupa.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Minimizirana izloženost podataka: </a:t>
            </a:r>
            <a:r>
              <a:rPr lang="hr" sz="1600" dirty="0"/>
              <a:t>Ograničite dostupnost osjetljivih podataka samo onima kojima su potrebni.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Korporativna pravila: </a:t>
            </a:r>
            <a:r>
              <a:rPr lang="hr" sz="1600" dirty="0"/>
              <a:t>jasne smjernice koje definiraju ograničenja pristupa podacima i sigurnosne protokole.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6ACF6F6-3592-C78D-0588-53D6663CFC14}"/>
              </a:ext>
            </a:extLst>
          </p:cNvPr>
          <p:cNvSpPr txBox="1"/>
          <p:nvPr/>
        </p:nvSpPr>
        <p:spPr>
          <a:xfrm>
            <a:off x="9816538" y="326958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5B86-D16B-E90E-A497-9C5523B1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82807E-33B7-DEB2-F862-6D428E43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Sigurnost podataka: osobna i korporativna dimenzija</a:t>
            </a: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4810CB-EAAB-E1FA-A050-D82E0663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0" y="715358"/>
            <a:ext cx="2550008" cy="25183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5BFA8-4F88-F9EA-A0E1-73613CC7459F}"/>
              </a:ext>
            </a:extLst>
          </p:cNvPr>
          <p:cNvSpPr txBox="1"/>
          <p:nvPr/>
        </p:nvSpPr>
        <p:spPr>
          <a:xfrm>
            <a:off x="243840" y="805666"/>
            <a:ext cx="93647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/>
              <a:t>2. </a:t>
            </a:r>
            <a:r>
              <a:rPr lang="hr" sz="1600" b="1" dirty="0">
                <a:solidFill>
                  <a:srgbClr val="FF0000"/>
                </a:solidFill>
              </a:rPr>
              <a:t>Integritet</a:t>
            </a:r>
            <a:r>
              <a:rPr lang="hr" sz="1600" b="1" dirty="0"/>
              <a:t>: osiguranje dosljednosti i pouzdanosti podataka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Definicija: </a:t>
            </a:r>
            <a:r>
              <a:rPr lang="hr" sz="1600" dirty="0"/>
              <a:t>Održava točnost, dosljednost i pouzdanost podataka tijekom njihovog životnog ciklusa.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Važnost: </a:t>
            </a:r>
            <a:r>
              <a:rPr lang="hr" sz="1600" dirty="0"/>
              <a:t>Osigurava da </a:t>
            </a:r>
            <a:r>
              <a:rPr lang="hr" sz="1600" dirty="0">
                <a:solidFill>
                  <a:srgbClr val="FF0000"/>
                </a:solidFill>
              </a:rPr>
              <a:t>podaci ostanu nepromijenjeni </a:t>
            </a:r>
            <a:r>
              <a:rPr lang="hr" sz="1600" dirty="0"/>
              <a:t>tijekom pohrane, prijenosa i upotrebe.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Metode za osiguranje integriteta: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b="1" dirty="0" err="1"/>
              <a:t>Checksums</a:t>
            </a:r>
            <a:r>
              <a:rPr lang="hr-HR" sz="1600" b="1" dirty="0"/>
              <a:t> </a:t>
            </a:r>
            <a:r>
              <a:rPr lang="hr-HR" sz="1600" b="1" dirty="0" err="1"/>
              <a:t>and</a:t>
            </a:r>
            <a:r>
              <a:rPr lang="hr-HR" sz="1600" b="1" dirty="0"/>
              <a:t> </a:t>
            </a:r>
            <a:r>
              <a:rPr lang="hr-HR" sz="1600" b="1" dirty="0" err="1"/>
              <a:t>Hashing</a:t>
            </a:r>
            <a:r>
              <a:rPr lang="hr" sz="1600" b="1" dirty="0"/>
              <a:t>: </a:t>
            </a:r>
            <a:r>
              <a:rPr lang="hr" sz="1600" dirty="0"/>
              <a:t>Provjerava da podaci nisu izmijenjeni tijekom prijenosa ili pohrane.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Kontrola pristupa: </a:t>
            </a:r>
            <a:r>
              <a:rPr lang="hr" sz="1600" dirty="0"/>
              <a:t>Dozvole za datoteke i mehanizmi kontrole pristupa korisnika sprječavaju neovlaštene promjene.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Sigurnosne kopije: </a:t>
            </a:r>
            <a:r>
              <a:rPr lang="hr" sz="1600" dirty="0"/>
              <a:t>redovite sigurnosne kopije podataka štite od oštećenja ili slučajnih promjena.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9BF4B-4C61-DCAF-B4C6-33830D8AA201}"/>
              </a:ext>
            </a:extLst>
          </p:cNvPr>
          <p:cNvSpPr txBox="1"/>
          <p:nvPr/>
        </p:nvSpPr>
        <p:spPr>
          <a:xfrm>
            <a:off x="243840" y="3439646"/>
            <a:ext cx="101669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/>
              <a:t>3. </a:t>
            </a:r>
            <a:r>
              <a:rPr lang="hr" sz="1600" b="1" dirty="0">
                <a:solidFill>
                  <a:srgbClr val="FF0000"/>
                </a:solidFill>
              </a:rPr>
              <a:t>Dostupnost</a:t>
            </a:r>
            <a:r>
              <a:rPr lang="hr" sz="1600" b="1" dirty="0"/>
              <a:t>: Osiguravanje pouzdanog pristupa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Definicija: </a:t>
            </a:r>
            <a:r>
              <a:rPr lang="hr" sz="1600" dirty="0"/>
              <a:t>Osigurava da </a:t>
            </a:r>
            <a:r>
              <a:rPr lang="hr" sz="1600" dirty="0">
                <a:solidFill>
                  <a:srgbClr val="FF0000"/>
                </a:solidFill>
              </a:rPr>
              <a:t>su podaci i usluge dostupni kada je potrebno, unatoč potencijalnim prekidima </a:t>
            </a:r>
            <a:r>
              <a:rPr lang="hr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Važnost: </a:t>
            </a:r>
            <a:r>
              <a:rPr lang="hr" sz="1600" dirty="0"/>
              <a:t>Podržava besprijekorne osobne i poslovne operacije, čak i u slučaju nesreća ili napada.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b="1" dirty="0"/>
              <a:t>Metode za osiguranje dostupnosti: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Održavanje i ažuriranja: </a:t>
            </a:r>
            <a:r>
              <a:rPr lang="hr" sz="1600" dirty="0"/>
              <a:t>Redovita ažuriranja hardvera, operativnih sustava i softvera.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Postupci oporavka podataka: </a:t>
            </a:r>
            <a:r>
              <a:rPr lang="hr" sz="1600" dirty="0"/>
              <a:t>Pripremljeni planovi i sigurnosne kopije za vraćanje podataka u slučaju gubitka zbog ljudske pogreške ili katastrofe.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b="1" dirty="0"/>
              <a:t>Mehanizmi zaštite: </a:t>
            </a:r>
            <a:r>
              <a:rPr lang="hr" sz="1600" dirty="0"/>
              <a:t>uređaji poput vatrozida i obrane od DoS napada pomažu u održavanju dostupnosti podataka/usluga.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A371011-5FEC-5AF0-AF60-5DC222A8E527}"/>
              </a:ext>
            </a:extLst>
          </p:cNvPr>
          <p:cNvSpPr txBox="1"/>
          <p:nvPr/>
        </p:nvSpPr>
        <p:spPr>
          <a:xfrm>
            <a:off x="9816537" y="3244334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5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 err="1"/>
              <a:t>Prijetnje </a:t>
            </a:r>
            <a:r>
              <a:rPr lang="hr" sz="3600" dirty="0"/>
              <a:t>— </a:t>
            </a:r>
            <a:r>
              <a:rPr lang="hr" sz="3600" dirty="0" err="1">
                <a:solidFill>
                  <a:srgbClr val="FF0000"/>
                </a:solidFill>
              </a:rPr>
              <a:t>unutarnje</a:t>
            </a:r>
            <a:r>
              <a:rPr lang="hr" sz="3600" dirty="0"/>
              <a:t> </a:t>
            </a:r>
            <a:r>
              <a:rPr lang="hr" sz="3600" dirty="0" err="1"/>
              <a:t>i</a:t>
            </a:r>
            <a:r>
              <a:rPr lang="hr" sz="3600" dirty="0"/>
              <a:t> </a:t>
            </a:r>
            <a:r>
              <a:rPr lang="hr" sz="3600" dirty="0" err="1"/>
              <a:t>vanjski</a:t>
            </a:r>
            <a:endParaRPr lang="hr-HR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D903C-19C5-28AF-9546-C8291269AC91}"/>
              </a:ext>
            </a:extLst>
          </p:cNvPr>
          <p:cNvSpPr txBox="1"/>
          <p:nvPr/>
        </p:nvSpPr>
        <p:spPr>
          <a:xfrm>
            <a:off x="243840" y="812931"/>
            <a:ext cx="117043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Unutarnje prijetnje potječu iz organizacije i </a:t>
            </a:r>
            <a:r>
              <a:rPr lang="hr" dirty="0">
                <a:solidFill>
                  <a:srgbClr val="FF0000"/>
                </a:solidFill>
              </a:rPr>
              <a:t>često proizlaze iz ljudske pogreške</a:t>
            </a:r>
            <a:r>
              <a:rPr lang="hr" dirty="0"/>
              <a:t>, </a:t>
            </a:r>
            <a:r>
              <a:rPr lang="hr" dirty="0">
                <a:solidFill>
                  <a:srgbClr val="FF0000"/>
                </a:solidFill>
              </a:rPr>
              <a:t>loše prakse upravljanja ili namjernih radnji insajdera</a:t>
            </a:r>
            <a:r>
              <a:rPr lang="hr" dirty="0"/>
              <a:t>. Ključne unutarnje prijetnje uključuju:</a:t>
            </a:r>
            <a:endParaRPr lang="en-US" dirty="0"/>
          </a:p>
          <a:p>
            <a:endParaRPr lang="hr" dirty="0"/>
          </a:p>
          <a:p>
            <a:pPr>
              <a:buFont typeface="+mj-lt"/>
              <a:buAutoNum type="arabicPeriod"/>
            </a:pPr>
            <a:r>
              <a:rPr lang="hr" b="1" dirty="0"/>
              <a:t>Loše upravljanje povjerljivim podacima: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hr" dirty="0"/>
              <a:t>Neadekvatna zaštita ili loše upravljanje osjetljivim informacijama.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dirty="0"/>
              <a:t>Primjeri: slabe kontrole pristupa, nezaštićena pohrana ili nepropisno odlaganje povjerljivih podataka.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Prijetnje fizičkoj infrastrukturi: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hr" dirty="0"/>
              <a:t>Fizički rizici poput požara, poplave, nestanka struje ili namjernog oštećenja IT sustava.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dirty="0"/>
              <a:t>Može dovesti do prekida rada sustava, gubitka podataka ili ugroženih operacija.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Pomoć vanjskim napadačima: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hr" b="1" dirty="0"/>
              <a:t>Namjerna pomoć: </a:t>
            </a:r>
            <a:r>
              <a:rPr lang="hr" dirty="0"/>
              <a:t>Zlonamjerni insajderi dijele informacije ili pristup s vanjskim napadačima.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b="1" dirty="0"/>
              <a:t>Nenamjerna pomoć: </a:t>
            </a:r>
            <a:r>
              <a:rPr lang="hr" dirty="0"/>
              <a:t>Zaposlenici koji nesvjesno pomažu napadačima tako što postaju žrtve krađe identiteta ili društvenog inženjeringa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našli</a:t>
            </a:r>
            <a:r>
              <a:rPr lang="en-US" dirty="0"/>
              <a:t> USB stick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)</a:t>
            </a:r>
            <a:r>
              <a:rPr lang="hr" dirty="0"/>
              <a:t>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Nemarno ponašanje na internetu: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hr" dirty="0"/>
              <a:t>Zaposlenici koji se bave rizičnim online aktivnostima, kao što su:</a:t>
            </a:r>
          </a:p>
          <a:p>
            <a:pPr marL="1143000" lvl="2" indent="-228600">
              <a:buFont typeface="+mj-lt"/>
              <a:buAutoNum type="arabicPeriod"/>
            </a:pPr>
            <a:r>
              <a:rPr lang="hr" dirty="0"/>
              <a:t>Klik na zlonamjerne poveznice.</a:t>
            </a:r>
          </a:p>
          <a:p>
            <a:pPr marL="1143000" lvl="2" indent="-228600">
              <a:buFont typeface="+mj-lt"/>
              <a:buAutoNum type="arabicPeriod"/>
            </a:pPr>
            <a:r>
              <a:rPr lang="hr" dirty="0"/>
              <a:t>Preuzimanje zlonamjernog softvera.</a:t>
            </a:r>
          </a:p>
          <a:p>
            <a:pPr marL="1143000" lvl="2" indent="-228600">
              <a:buFont typeface="+mj-lt"/>
              <a:buAutoNum type="arabicPeriod"/>
            </a:pPr>
            <a:r>
              <a:rPr lang="hr" dirty="0"/>
              <a:t>Nasjedanje na prijevare društvenog inženjeringa (npr. krađa identiteta ili pretekst).</a:t>
            </a:r>
          </a:p>
        </p:txBody>
      </p:sp>
    </p:spTree>
    <p:extLst>
      <p:ext uri="{BB962C8B-B14F-4D97-AF65-F5344CB8AC3E}">
        <p14:creationId xmlns:p14="http://schemas.microsoft.com/office/powerpoint/2010/main" val="422728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19A36-51F5-9F04-EDB3-27C3A8F5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F1364A-A606-5E75-2C81-2533359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 err="1"/>
              <a:t>Prijetnje </a:t>
            </a:r>
            <a:r>
              <a:rPr lang="hr" sz="3600" dirty="0"/>
              <a:t>— </a:t>
            </a:r>
            <a:r>
              <a:rPr lang="hr" sz="3600" dirty="0" err="1"/>
              <a:t>unutarnje</a:t>
            </a:r>
            <a:r>
              <a:rPr lang="hr" sz="3600" dirty="0"/>
              <a:t> </a:t>
            </a:r>
            <a:r>
              <a:rPr lang="hr" sz="3600" dirty="0" err="1"/>
              <a:t>i</a:t>
            </a:r>
            <a:r>
              <a:rPr lang="hr" sz="3600" dirty="0"/>
              <a:t> </a:t>
            </a:r>
            <a:r>
              <a:rPr lang="hr" sz="3600" dirty="0" err="1">
                <a:solidFill>
                  <a:srgbClr val="FF0000"/>
                </a:solidFill>
              </a:rPr>
              <a:t>vanjski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22430-358B-926D-3940-158E6DC36EC7}"/>
              </a:ext>
            </a:extLst>
          </p:cNvPr>
          <p:cNvSpPr txBox="1"/>
          <p:nvPr/>
        </p:nvSpPr>
        <p:spPr>
          <a:xfrm>
            <a:off x="243839" y="905678"/>
            <a:ext cx="113861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2400" dirty="0"/>
              <a:t>Vanjske prijetnje potječu od aktera ili izvora izvan kontroliranog okruženja organizacije. </a:t>
            </a:r>
            <a:endParaRPr lang="en-US" sz="2400" dirty="0"/>
          </a:p>
          <a:p>
            <a:endParaRPr lang="en-US" sz="2400" dirty="0"/>
          </a:p>
          <a:p>
            <a:r>
              <a:rPr lang="hr" sz="2400" dirty="0"/>
              <a:t>Ove prijetnje uključuju: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" sz="2400" b="1" dirty="0"/>
              <a:t>Pokušaj hakiranja: </a:t>
            </a:r>
            <a:r>
              <a:rPr lang="hr" sz="2400" dirty="0"/>
              <a:t>Ciljanje ranjivosti u sustavima, aplikacijama ili mrežama.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" sz="2400" b="1" dirty="0"/>
              <a:t>Napadi zlonamjernog softvera: </a:t>
            </a:r>
            <a:r>
              <a:rPr lang="hr" sz="2400" dirty="0"/>
              <a:t>korištenje zlonamjernog softvera poput ransomwarea, spywarea ili virusa za ugrožavanje sustava.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" sz="2400" b="1" dirty="0"/>
              <a:t>Kampanje krađe identiteta: </a:t>
            </a:r>
            <a:r>
              <a:rPr lang="hr" sz="2400" dirty="0"/>
              <a:t>obmanjujuća komunikacija usmjerena na krađu osjetljivih podataka.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" sz="2400" b="1" dirty="0"/>
              <a:t>Distribuirani napadi uskraćivanja usluge (DDoS): </a:t>
            </a:r>
            <a:r>
              <a:rPr lang="hr" sz="2400" dirty="0"/>
              <a:t>preplavljuju sustave prometom koji ometa operacije.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" sz="2400" b="1" dirty="0"/>
              <a:t>Fizički upad: </a:t>
            </a:r>
            <a:r>
              <a:rPr lang="hr" sz="2400" dirty="0"/>
              <a:t>Neovlašteni pristup vanjskih aktera objektima organizacije.</a:t>
            </a:r>
          </a:p>
        </p:txBody>
      </p:sp>
    </p:spTree>
    <p:extLst>
      <p:ext uri="{BB962C8B-B14F-4D97-AF65-F5344CB8AC3E}">
        <p14:creationId xmlns:p14="http://schemas.microsoft.com/office/powerpoint/2010/main" val="235817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Posljedice napad</a:t>
            </a:r>
            <a:endParaRPr lang="hr-HR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691C8-4EEA-4B05-C8F2-069A9A3161B7}"/>
              </a:ext>
            </a:extLst>
          </p:cNvPr>
          <p:cNvSpPr txBox="1"/>
          <p:nvPr/>
        </p:nvSpPr>
        <p:spPr>
          <a:xfrm>
            <a:off x="243839" y="967204"/>
            <a:ext cx="81381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" sz="2000" b="1" dirty="0"/>
              <a:t>Financijski gubici: </a:t>
            </a:r>
            <a:r>
              <a:rPr lang="hr" sz="2000" dirty="0">
                <a:solidFill>
                  <a:srgbClr val="FF0000"/>
                </a:solidFill>
              </a:rPr>
              <a:t>izravni troškovi </a:t>
            </a:r>
            <a:r>
              <a:rPr lang="hr" sz="2000" dirty="0"/>
              <a:t>od prijevare ili ransomwarea i </a:t>
            </a:r>
            <a:r>
              <a:rPr lang="hr" sz="2000" dirty="0">
                <a:solidFill>
                  <a:srgbClr val="FF0000"/>
                </a:solidFill>
              </a:rPr>
              <a:t>neizravni gubici </a:t>
            </a:r>
            <a:r>
              <a:rPr lang="hr" sz="2000" dirty="0"/>
              <a:t>zbog </a:t>
            </a:r>
            <a:r>
              <a:rPr lang="hr" sz="2000" dirty="0">
                <a:solidFill>
                  <a:srgbClr val="FF0000"/>
                </a:solidFill>
              </a:rPr>
              <a:t>prekida rada ili gubitka kupaca</a:t>
            </a:r>
            <a:r>
              <a:rPr lang="hr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r" sz="2000" b="1" dirty="0"/>
              <a:t>Reputacijska šteta: </a:t>
            </a:r>
            <a:r>
              <a:rPr lang="hr" sz="2000" dirty="0"/>
              <a:t>Gubitak povjerenja, negativna medijska pokrivenost i smanjena vjerodostojnost.</a:t>
            </a:r>
          </a:p>
          <a:p>
            <a:pPr marL="342900" indent="-342900">
              <a:buFont typeface="+mj-lt"/>
              <a:buAutoNum type="arabicPeriod"/>
            </a:pPr>
            <a:r>
              <a:rPr lang="hr" sz="2000" b="1" dirty="0"/>
              <a:t>Povrede podataka</a:t>
            </a:r>
            <a:r>
              <a:rPr lang="en-US" sz="2000" b="1" dirty="0"/>
              <a:t> (Data breaches)</a:t>
            </a:r>
            <a:r>
              <a:rPr lang="hr" sz="2000" b="1" dirty="0"/>
              <a:t>: </a:t>
            </a:r>
            <a:r>
              <a:rPr lang="hr" sz="2000" dirty="0"/>
              <a:t>Izlaganje osjetljivih podataka, krađa intelektualnog vlasništva i regulatorne kazne.</a:t>
            </a:r>
          </a:p>
          <a:p>
            <a:pPr marL="342900" indent="-342900">
              <a:buFont typeface="+mj-lt"/>
              <a:buAutoNum type="arabicPeriod"/>
            </a:pPr>
            <a:r>
              <a:rPr lang="hr" sz="2000" b="1" dirty="0"/>
              <a:t>Operativni prekidi: </a:t>
            </a:r>
            <a:r>
              <a:rPr lang="hr" sz="2000" dirty="0"/>
              <a:t>Zastoji, nedostupni sustavi i zaustavljeni poslovni poslovi.</a:t>
            </a:r>
          </a:p>
          <a:p>
            <a:pPr marL="342900" indent="-342900">
              <a:buFont typeface="+mj-lt"/>
              <a:buAutoNum type="arabicPeriod"/>
            </a:pPr>
            <a:r>
              <a:rPr lang="hr" sz="2000" b="1" dirty="0"/>
              <a:t>Pravna i regulatorna pitanja: </a:t>
            </a:r>
            <a:r>
              <a:rPr lang="hr" sz="2000" dirty="0"/>
              <a:t>Novčane kazne za nepridržavanje i tužbe pogođenih strana.</a:t>
            </a:r>
          </a:p>
          <a:p>
            <a:pPr marL="342900" indent="-342900">
              <a:buFont typeface="+mj-lt"/>
              <a:buAutoNum type="arabicPeriod"/>
            </a:pPr>
            <a:r>
              <a:rPr lang="hr" sz="2000" b="1" dirty="0"/>
              <a:t>Strateški nedostaci: </a:t>
            </a:r>
            <a:r>
              <a:rPr lang="hr" sz="2000" dirty="0"/>
              <a:t>konkurenti stječu </a:t>
            </a:r>
            <a:r>
              <a:rPr lang="en-US" sz="2000" dirty="0" err="1"/>
              <a:t>povjerljive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(</a:t>
            </a:r>
            <a:r>
              <a:rPr lang="en-US" sz="2000" dirty="0" err="1"/>
              <a:t>uvide</a:t>
            </a:r>
            <a:r>
              <a:rPr lang="en-US" sz="2000" dirty="0"/>
              <a:t>-insights)</a:t>
            </a:r>
            <a:r>
              <a:rPr lang="hr" sz="2000" dirty="0"/>
              <a:t>, preusmjeravanje resursa i uspor</a:t>
            </a:r>
            <a:r>
              <a:rPr lang="en-US" sz="2000" dirty="0" err="1"/>
              <a:t>avanje</a:t>
            </a:r>
            <a:r>
              <a:rPr lang="en-US" sz="2000" dirty="0"/>
              <a:t> </a:t>
            </a:r>
            <a:r>
              <a:rPr lang="hr" sz="2000" dirty="0"/>
              <a:t>inovacije.</a:t>
            </a:r>
          </a:p>
          <a:p>
            <a:pPr marL="342900" indent="-342900">
              <a:buFont typeface="+mj-lt"/>
              <a:buAutoNum type="arabicPeriod"/>
            </a:pPr>
            <a:r>
              <a:rPr lang="hr" sz="2000" b="1" dirty="0"/>
              <a:t>Psihološki učinak: </a:t>
            </a:r>
            <a:r>
              <a:rPr lang="hr" sz="2000" dirty="0"/>
              <a:t>Stres i smanjeno povjerenje u digitalne sustave.</a:t>
            </a:r>
          </a:p>
        </p:txBody>
      </p:sp>
      <p:pic>
        <p:nvPicPr>
          <p:cNvPr id="16" name="Picture 15" descr="A computer screen with a couple of people standing next to each other&#10;&#10;Description automatically generated">
            <a:extLst>
              <a:ext uri="{FF2B5EF4-FFF2-40B4-BE49-F238E27FC236}">
                <a16:creationId xmlns:a16="http://schemas.microsoft.com/office/drawing/2014/main" id="{3F16E184-97CB-7757-28E3-B5C5A9B0A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3" y="1462559"/>
            <a:ext cx="3657600" cy="365760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8544567-303F-E92B-D505-65BB14F4E995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B93BF-6E61-8D9C-D7EB-50807BB6B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84B9C93-A2F5-7FBA-510F-E574F7BAE6C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53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C33FBC-4BA6-326B-1188-8BE96DF46484}"/>
              </a:ext>
            </a:extLst>
          </p:cNvPr>
          <p:cNvSpPr/>
          <p:nvPr/>
        </p:nvSpPr>
        <p:spPr>
          <a:xfrm>
            <a:off x="42656" y="762001"/>
            <a:ext cx="12149344" cy="47844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9C805-7862-765E-BE43-F6817E5EA6F0}"/>
              </a:ext>
            </a:extLst>
          </p:cNvPr>
          <p:cNvSpPr txBox="1"/>
          <p:nvPr/>
        </p:nvSpPr>
        <p:spPr>
          <a:xfrm>
            <a:off x="269965" y="1195252"/>
            <a:ext cx="939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2400" dirty="0"/>
              <a:t>Upute za do 6 bodova na​ ispit (</a:t>
            </a:r>
            <a:r>
              <a:rPr lang="hr" sz="2400" dirty="0">
                <a:solidFill>
                  <a:srgbClr val="0000FF"/>
                </a:solidFill>
              </a:rPr>
              <a:t>6 </a:t>
            </a:r>
            <a:r>
              <a:rPr lang="hr" sz="2400" dirty="0"/>
              <a:t>+14 na ispit</a:t>
            </a:r>
            <a:r>
              <a:rPr lang="en-US" sz="2400" dirty="0"/>
              <a:t>u</a:t>
            </a:r>
            <a:r>
              <a:rPr lang="hr" sz="24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F59AC-4EFD-8A0B-6687-C4ACF8A3C47D}"/>
              </a:ext>
            </a:extLst>
          </p:cNvPr>
          <p:cNvSpPr txBox="1"/>
          <p:nvPr/>
        </p:nvSpPr>
        <p:spPr>
          <a:xfrm>
            <a:off x="269965" y="2006378"/>
            <a:ext cx="10833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Slijedite upute u dokument</a:t>
            </a:r>
            <a:r>
              <a:rPr lang="en-US" dirty="0"/>
              <a:t>u</a:t>
            </a:r>
            <a:r>
              <a:rPr lang="hr" dirty="0"/>
              <a:t> </a:t>
            </a:r>
            <a:r>
              <a:rPr lang="hr" u="sng" dirty="0"/>
              <a:t>„</a:t>
            </a:r>
            <a:r>
              <a:rPr lang="en-US" u="sng" dirty="0"/>
              <a:t>Instructions for creating free account on Fortinet Training Institute 202</a:t>
            </a:r>
            <a:r>
              <a:rPr lang="hr-HR" u="sng" dirty="0"/>
              <a:t>5.pdf</a:t>
            </a:r>
            <a:r>
              <a:rPr lang="hr" u="sng" dirty="0"/>
              <a:t>”</a:t>
            </a:r>
            <a:r>
              <a:rPr lang="hr" dirty="0"/>
              <a:t> nalazi se na infoeduka pod „Ostal</a:t>
            </a:r>
            <a:r>
              <a:rPr lang="en-US" dirty="0"/>
              <a:t>i</a:t>
            </a:r>
            <a:r>
              <a:rPr lang="hr" dirty="0"/>
              <a:t> materijali ”</a:t>
            </a:r>
            <a:endParaRPr lang="hr-HR" dirty="0"/>
          </a:p>
          <a:p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9CF77-00D5-E082-C3D1-647983C9BD6E}"/>
              </a:ext>
            </a:extLst>
          </p:cNvPr>
          <p:cNvSpPr txBox="1"/>
          <p:nvPr/>
        </p:nvSpPr>
        <p:spPr>
          <a:xfrm>
            <a:off x="269965" y="2961161"/>
            <a:ext cx="11399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u="sng" dirty="0"/>
              <a:t>Svi studenti </a:t>
            </a:r>
            <a:r>
              <a:rPr lang="en-US" b="1" u="sng" dirty="0">
                <a:solidFill>
                  <a:srgbClr val="FF0000"/>
                </a:solidFill>
              </a:rPr>
              <a:t>koji</a:t>
            </a:r>
            <a:r>
              <a:rPr lang="hr" b="1" u="sng" dirty="0">
                <a:solidFill>
                  <a:srgbClr val="FF0000"/>
                </a:solidFill>
              </a:rPr>
              <a:t> ima</a:t>
            </a:r>
            <a:r>
              <a:rPr lang="en-US" b="1" u="sng" dirty="0" err="1">
                <a:solidFill>
                  <a:srgbClr val="FF0000"/>
                </a:solidFill>
              </a:rPr>
              <a:t>ju</a:t>
            </a:r>
            <a:r>
              <a:rPr lang="hr" b="1" u="sng" dirty="0">
                <a:solidFill>
                  <a:srgbClr val="FF0000"/>
                </a:solidFill>
              </a:rPr>
              <a:t> </a:t>
            </a:r>
            <a:r>
              <a:rPr lang="hr" dirty="0"/>
              <a:t>Fortinet </a:t>
            </a:r>
            <a:r>
              <a:rPr lang="en-US" dirty="0"/>
              <a:t>certificate od </a:t>
            </a:r>
            <a:r>
              <a:rPr lang="en-US" dirty="0" err="1"/>
              <a:t>prošle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trebaju</a:t>
            </a:r>
            <a:r>
              <a:rPr lang="en-US" dirty="0"/>
              <a:t> se </a:t>
            </a:r>
            <a:r>
              <a:rPr lang="en-US" dirty="0" err="1"/>
              <a:t>enrolati</a:t>
            </a:r>
            <a:r>
              <a:rPr lang="en-US" dirty="0"/>
              <a:t> u online </a:t>
            </a:r>
            <a:r>
              <a:rPr lang="en-US" dirty="0" err="1"/>
              <a:t>edukaciju</a:t>
            </a:r>
            <a:r>
              <a:rPr lang="en-US" dirty="0"/>
              <a:t> “</a:t>
            </a:r>
            <a:r>
              <a:rPr lang="hr-HR" dirty="0" err="1"/>
              <a:t>Introduction</a:t>
            </a:r>
            <a:r>
              <a:rPr lang="hr-HR" dirty="0"/>
              <a:t> to </a:t>
            </a:r>
            <a:r>
              <a:rPr lang="hr-HR" dirty="0" err="1"/>
              <a:t>CyberSecurity</a:t>
            </a:r>
            <a:r>
              <a:rPr lang="hr-HR" dirty="0"/>
              <a:t> </a:t>
            </a:r>
            <a:r>
              <a:rPr lang="en-US" dirty="0"/>
              <a:t>“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hr" dirty="0"/>
              <a:t>poveznic</a:t>
            </a:r>
            <a:r>
              <a:rPr lang="en-US" dirty="0"/>
              <a:t>i</a:t>
            </a:r>
            <a:r>
              <a:rPr lang="hr" dirty="0"/>
              <a:t> :</a:t>
            </a:r>
          </a:p>
          <a:p>
            <a:r>
              <a:rPr lang="hr" b="0" i="0" dirty="0">
                <a:solidFill>
                  <a:srgbClr val="212529"/>
                </a:solidFill>
                <a:effectLst/>
                <a:latin typeface="CiscoSans"/>
                <a:hlinkClick r:id="rId2"/>
              </a:rPr>
              <a:t>https://www.netacad.com/courses/introduction-to-cybersecurity?courseLang=en-US&amp;instance_id=26f8a22f-b38a-4bd3-bb26-da65a3867e3d</a:t>
            </a:r>
            <a:r>
              <a:rPr lang="hr" b="0" i="0" dirty="0">
                <a:solidFill>
                  <a:srgbClr val="212529"/>
                </a:solidFill>
                <a:effectLst/>
                <a:latin typeface="CiscoSans"/>
              </a:rPr>
              <a:t> </a:t>
            </a:r>
            <a:endParaRPr lang="hr-HR" dirty="0"/>
          </a:p>
          <a:p>
            <a:endParaRPr lang="hr-HR" dirty="0"/>
          </a:p>
          <a:p>
            <a:r>
              <a:rPr lang="hr" sz="1800" dirty="0">
                <a:solidFill>
                  <a:srgbClr val="C30E60"/>
                </a:solidFill>
              </a:rPr>
              <a:t>Za​ </a:t>
            </a:r>
            <a:r>
              <a:rPr lang="en-US" sz="1800" dirty="0" err="1">
                <a:solidFill>
                  <a:srgbClr val="C30E60"/>
                </a:solidFill>
              </a:rPr>
              <a:t>korisnički</a:t>
            </a:r>
            <a:r>
              <a:rPr lang="en-US" sz="1800" dirty="0">
                <a:solidFill>
                  <a:srgbClr val="C30E60"/>
                </a:solidFill>
              </a:rPr>
              <a:t> </a:t>
            </a:r>
            <a:r>
              <a:rPr lang="hr" sz="1800" dirty="0">
                <a:solidFill>
                  <a:srgbClr val="C30E60"/>
                </a:solidFill>
              </a:rPr>
              <a:t>račun koristite svoj</a:t>
            </a:r>
            <a:r>
              <a:rPr lang="en-US" sz="1800" dirty="0">
                <a:solidFill>
                  <a:srgbClr val="C30E60"/>
                </a:solidFill>
              </a:rPr>
              <a:t>e</a:t>
            </a:r>
            <a:r>
              <a:rPr lang="hr" sz="1800" dirty="0">
                <a:solidFill>
                  <a:srgbClr val="C30E60"/>
                </a:solidFill>
              </a:rPr>
              <a:t> stvarn</a:t>
            </a:r>
            <a:r>
              <a:rPr lang="en-US" sz="1800" dirty="0">
                <a:solidFill>
                  <a:srgbClr val="C30E60"/>
                </a:solidFill>
              </a:rPr>
              <a:t>o</a:t>
            </a:r>
            <a:r>
              <a:rPr lang="hr" sz="1800" dirty="0">
                <a:solidFill>
                  <a:srgbClr val="C30E60"/>
                </a:solidFill>
              </a:rPr>
              <a:t> ime i prezime</a:t>
            </a:r>
            <a:endParaRPr lang="hr-HR" sz="1800" dirty="0">
              <a:solidFill>
                <a:srgbClr val="C30E60"/>
              </a:solidFill>
            </a:endParaRPr>
          </a:p>
          <a:p>
            <a:endParaRPr lang="hr-HR" dirty="0"/>
          </a:p>
          <a:p>
            <a:r>
              <a:rPr lang="en-US" dirty="0" err="1"/>
              <a:t>Certifikate</a:t>
            </a:r>
            <a:r>
              <a:rPr lang="en-US" dirty="0"/>
              <a:t> </a:t>
            </a:r>
            <a:r>
              <a:rPr lang="en-US" dirty="0" err="1"/>
              <a:t>pošaljite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hr" dirty="0"/>
              <a:t> putem maila </a:t>
            </a:r>
            <a:r>
              <a:rPr lang="hr" dirty="0">
                <a:hlinkClick r:id="rId3"/>
              </a:rPr>
              <a:t>silvio.papic@algebra.hr</a:t>
            </a:r>
            <a:r>
              <a:rPr lang="hr" dirty="0"/>
              <a:t> i također uploada</a:t>
            </a:r>
            <a:r>
              <a:rPr lang="en-US" dirty="0" err="1"/>
              <a:t>jte</a:t>
            </a:r>
            <a:r>
              <a:rPr lang="en-US" dirty="0"/>
              <a:t> </a:t>
            </a:r>
            <a:r>
              <a:rPr lang="hr" dirty="0"/>
              <a:t>certifikat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infoeduku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“</a:t>
            </a:r>
            <a:r>
              <a:rPr lang="en-US" dirty="0" err="1"/>
              <a:t>seminarsk</a:t>
            </a:r>
            <a:r>
              <a:rPr lang="en-US" dirty="0"/>
              <a:t> rad”</a:t>
            </a:r>
            <a:endParaRPr lang="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0AF73-32C6-87CF-E33D-62CFA3C24AAE}"/>
              </a:ext>
            </a:extLst>
          </p:cNvPr>
          <p:cNvSpPr txBox="1"/>
          <p:nvPr/>
        </p:nvSpPr>
        <p:spPr>
          <a:xfrm>
            <a:off x="5934076" y="348529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solidFill>
                  <a:srgbClr val="0000FF"/>
                </a:solidFill>
              </a:rPr>
              <a:t>Ispit pitanja su također iz materijala o ovim poveznice</a:t>
            </a:r>
            <a:endParaRPr lang="hr-H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4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Sigurnosne ranjivosti</a:t>
            </a:r>
            <a:r>
              <a:rPr lang="en-US" sz="3600" dirty="0"/>
              <a:t> </a:t>
            </a:r>
            <a:endParaRPr lang="hr-HR" sz="3600" dirty="0"/>
          </a:p>
        </p:txBody>
      </p:sp>
      <p:sp>
        <p:nvSpPr>
          <p:cNvPr id="2" name="TekstniOkvir 11">
            <a:extLst>
              <a:ext uri="{FF2B5EF4-FFF2-40B4-BE49-F238E27FC236}">
                <a16:creationId xmlns:a16="http://schemas.microsoft.com/office/drawing/2014/main" id="{CB34DC0E-CE6A-3773-4FB0-E2AD890BB7F6}"/>
              </a:ext>
            </a:extLst>
          </p:cNvPr>
          <p:cNvSpPr txBox="1"/>
          <p:nvPr/>
        </p:nvSpPr>
        <p:spPr>
          <a:xfrm>
            <a:off x="334458" y="955395"/>
            <a:ext cx="115266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Načelno ih možemo podijeliti na;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>
                <a:latin typeface="+mj-lt"/>
              </a:rPr>
              <a:t>Software</a:t>
            </a:r>
            <a:r>
              <a:rPr lang="hr-HR" dirty="0">
                <a:latin typeface="+mj-lt"/>
              </a:rPr>
              <a:t>: Ovaj dio predstavljaju greške u programskom kodu (web browser, mobilne aplikacije, serverske aplikacije…) ili operacijskom sustavu (Windows, Linux, Apple…)-kao prevencija  napada je redovito </a:t>
            </a:r>
            <a:r>
              <a:rPr lang="hr-HR" dirty="0" err="1">
                <a:latin typeface="+mj-lt"/>
              </a:rPr>
              <a:t>updateanje</a:t>
            </a:r>
            <a:r>
              <a:rPr lang="hr-HR" dirty="0">
                <a:latin typeface="+mj-lt"/>
              </a:rPr>
              <a:t> softwarea ili operacijskog sustava prema preporukama proizvođača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>
                <a:latin typeface="+mj-lt"/>
              </a:rPr>
              <a:t>Hardware</a:t>
            </a:r>
            <a:r>
              <a:rPr lang="hr-HR" dirty="0">
                <a:latin typeface="+mj-lt"/>
              </a:rPr>
              <a:t>: Ovaj dio predstavlja greške u dizajnu hardware komponenata, npr. RAM memorija (</a:t>
            </a:r>
            <a:r>
              <a:rPr lang="hr-HR" dirty="0" err="1">
                <a:latin typeface="+mj-lt"/>
                <a:hlinkClick r:id="rId2"/>
              </a:rPr>
              <a:t>RowHammer</a:t>
            </a:r>
            <a:r>
              <a:rPr lang="hr-HR" dirty="0">
                <a:latin typeface="+mj-lt"/>
              </a:rPr>
              <a:t>) ili neke druge komponente…Napadi na fizičke komponente se vrlo rijetko koriste u realnosti osim za mete visokog značaja u kontekstu </a:t>
            </a:r>
            <a:r>
              <a:rPr lang="hr-HR" dirty="0" err="1">
                <a:latin typeface="+mj-lt"/>
              </a:rPr>
              <a:t>Cyberwarfare</a:t>
            </a:r>
            <a:endParaRPr lang="hr-HR" dirty="0">
              <a:latin typeface="+mj-lt"/>
            </a:endParaRPr>
          </a:p>
        </p:txBody>
      </p:sp>
      <p:sp>
        <p:nvSpPr>
          <p:cNvPr id="4" name="Pravokutnik 12">
            <a:extLst>
              <a:ext uri="{FF2B5EF4-FFF2-40B4-BE49-F238E27FC236}">
                <a16:creationId xmlns:a16="http://schemas.microsoft.com/office/drawing/2014/main" id="{6CBBC578-0D49-3C22-4E54-364283F54280}"/>
              </a:ext>
            </a:extLst>
          </p:cNvPr>
          <p:cNvSpPr/>
          <p:nvPr/>
        </p:nvSpPr>
        <p:spPr>
          <a:xfrm>
            <a:off x="517338" y="3244334"/>
            <a:ext cx="7479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hlinkClick r:id="rId3"/>
              </a:rPr>
              <a:t>Hackers Remotely Kill a Jeep on the Highway—With Me in It</a:t>
            </a:r>
            <a:endParaRPr lang="hr-HR" dirty="0">
              <a:latin typeface="+mj-lt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hlinkClick r:id="rId4"/>
              </a:rPr>
              <a:t>Hacking the Wi-Fi IoT Coffee Machine</a:t>
            </a:r>
            <a:endParaRPr lang="hr-HR" dirty="0">
              <a:latin typeface="+mj-lt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hlinkClick r:id="rId5"/>
              </a:rPr>
              <a:t>Hack All The Things: 20 Devices in 45 Minutes</a:t>
            </a:r>
            <a:r>
              <a:rPr lang="en-US" dirty="0">
                <a:latin typeface="+mj-lt"/>
              </a:rPr>
              <a:t> </a:t>
            </a:r>
            <a:r>
              <a:rPr lang="hr-HR" dirty="0">
                <a:latin typeface="+mj-lt"/>
              </a:rPr>
              <a:t> </a:t>
            </a:r>
            <a:r>
              <a:rPr lang="hr-HR" dirty="0">
                <a:latin typeface="+mj-lt"/>
                <a:sym typeface="Wingdings" panose="05000000000000000000" pitchFamily="2" charset="2"/>
              </a:rPr>
              <a:t></a:t>
            </a:r>
            <a:endParaRPr lang="hr-H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+mj-lt"/>
              <a:hlinkClick r:id="rId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53EE7-7D8F-A960-E5C1-D2BD1CA9B2E7}"/>
              </a:ext>
            </a:extLst>
          </p:cNvPr>
          <p:cNvSpPr txBox="1"/>
          <p:nvPr/>
        </p:nvSpPr>
        <p:spPr>
          <a:xfrm>
            <a:off x="7244179" y="365983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+mj-lt"/>
              </a:rPr>
              <a:t>Ovo je bilo prije 9-10 godina!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3A7A2-D51E-4A76-BF6F-6DBF569EC3D5}"/>
              </a:ext>
            </a:extLst>
          </p:cNvPr>
          <p:cNvSpPr txBox="1"/>
          <p:nvPr/>
        </p:nvSpPr>
        <p:spPr>
          <a:xfrm>
            <a:off x="614992" y="4237589"/>
            <a:ext cx="6113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1600" i="0" dirty="0">
                <a:effectLst/>
                <a:latin typeface="+mj-lt"/>
                <a:hlinkClick r:id="rId6"/>
              </a:rPr>
              <a:t>We Stole a Tesla </a:t>
            </a:r>
            <a:r>
              <a:rPr lang="hr-HR" sz="1600" i="0" dirty="0" err="1">
                <a:effectLst/>
                <a:latin typeface="+mj-lt"/>
                <a:hlinkClick r:id="rId6"/>
              </a:rPr>
              <a:t>with</a:t>
            </a:r>
            <a:r>
              <a:rPr lang="hr-HR" sz="1600" i="0" dirty="0">
                <a:effectLst/>
                <a:latin typeface="+mj-lt"/>
                <a:hlinkClick r:id="rId6"/>
              </a:rPr>
              <a:t> </a:t>
            </a:r>
            <a:r>
              <a:rPr lang="hr-HR" sz="1600" i="0" dirty="0" err="1">
                <a:effectLst/>
                <a:latin typeface="+mj-lt"/>
                <a:hlinkClick r:id="rId6"/>
              </a:rPr>
              <a:t>this</a:t>
            </a:r>
            <a:r>
              <a:rPr lang="hr-HR" sz="1600" i="0" dirty="0">
                <a:effectLst/>
                <a:latin typeface="+mj-lt"/>
                <a:hlinkClick r:id="rId6"/>
              </a:rPr>
              <a:t> $20 </a:t>
            </a:r>
            <a:r>
              <a:rPr lang="hr-HR" sz="1600" i="0" dirty="0" err="1">
                <a:effectLst/>
                <a:latin typeface="+mj-lt"/>
                <a:hlinkClick r:id="rId6"/>
              </a:rPr>
              <a:t>Device</a:t>
            </a:r>
            <a:endParaRPr lang="hr-HR" sz="1600" i="0" dirty="0">
              <a:effectLst/>
              <a:latin typeface="+mj-lt"/>
              <a:hlinkClick r:id="rId7"/>
            </a:endParaRPr>
          </a:p>
          <a:p>
            <a:pPr algn="l"/>
            <a:endParaRPr lang="hr-HR" sz="1600" i="0" dirty="0">
              <a:effectLst/>
              <a:latin typeface="+mj-lt"/>
              <a:hlinkClick r:id="rId7"/>
            </a:endParaRPr>
          </a:p>
          <a:p>
            <a:pPr algn="l"/>
            <a:r>
              <a:rPr lang="en-US" sz="1600" i="0" dirty="0">
                <a:effectLst/>
                <a:latin typeface="+mj-lt"/>
                <a:hlinkClick r:id="rId7"/>
              </a:rPr>
              <a:t>HACKING VEHICLES WITH THIS $20 RADIO!!!</a:t>
            </a:r>
            <a:endParaRPr lang="en-US" sz="1600" i="0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C7D42-FC54-6EA2-2654-950DFE844011}"/>
              </a:ext>
            </a:extLst>
          </p:cNvPr>
          <p:cNvSpPr txBox="1"/>
          <p:nvPr/>
        </p:nvSpPr>
        <p:spPr>
          <a:xfrm>
            <a:off x="614992" y="5074911"/>
            <a:ext cx="65315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effectLst/>
                <a:latin typeface="+mj-lt"/>
              </a:rPr>
              <a:t>Shocking moment thieves ‘hack car’s HEADLIGHTS’ to break into brand-new motor and speed away in less than 30 seconds</a:t>
            </a:r>
            <a:r>
              <a:rPr lang="hr-HR" sz="1400" b="1" i="0" dirty="0">
                <a:effectLst/>
                <a:latin typeface="+mj-lt"/>
              </a:rPr>
              <a:t> </a:t>
            </a:r>
            <a:r>
              <a:rPr lang="hr-HR" sz="1400" dirty="0">
                <a:latin typeface="+mj-lt"/>
                <a:hlinkClick r:id="rId8"/>
              </a:rPr>
              <a:t>https://www.thescottishsun.co.uk/motors/13648727/shocking-moment-thieves-hack-cars-headlights/</a:t>
            </a:r>
            <a:endParaRPr lang="hr-HR" sz="1400" dirty="0">
              <a:latin typeface="+mj-lt"/>
            </a:endParaRPr>
          </a:p>
          <a:p>
            <a:endParaRPr lang="hr-H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06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6" name="Picture 2" descr="Slikovni rezultat za scareware">
            <a:extLst>
              <a:ext uri="{FF2B5EF4-FFF2-40B4-BE49-F238E27FC236}">
                <a16:creationId xmlns:a16="http://schemas.microsoft.com/office/drawing/2014/main" id="{E65C889B-7AD0-9DB0-CCD4-3E8EF116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55" y="3578941"/>
            <a:ext cx="3717270" cy="24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99DC1228-34D8-1FC0-3941-F4A850DD6223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8D441-C9FC-54BE-2A6A-31C875737FE8}"/>
              </a:ext>
            </a:extLst>
          </p:cNvPr>
          <p:cNvSpPr txBox="1"/>
          <p:nvPr/>
        </p:nvSpPr>
        <p:spPr>
          <a:xfrm>
            <a:off x="243839" y="964953"/>
            <a:ext cx="114480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Virusi</a:t>
            </a:r>
            <a:endParaRPr lang="en-US" b="1" dirty="0"/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/>
              <a:t>Virus je </a:t>
            </a:r>
            <a:r>
              <a:rPr lang="en-US" dirty="0" err="1"/>
              <a:t>maliciozni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koji se </a:t>
            </a:r>
            <a:r>
              <a:rPr lang="hr-HR" dirty="0"/>
              <a:t>„prikači”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legitiman</a:t>
            </a:r>
            <a:r>
              <a:rPr lang="en-US" dirty="0"/>
              <a:t> program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datoteku</a:t>
            </a:r>
            <a:r>
              <a:rPr lang="en-US" dirty="0"/>
              <a:t> i </a:t>
            </a:r>
            <a:r>
              <a:rPr lang="en-US" dirty="0" err="1"/>
              <a:t>širi</a:t>
            </a:r>
            <a:r>
              <a:rPr lang="en-US" dirty="0"/>
              <a:t> se </a:t>
            </a:r>
            <a:r>
              <a:rPr lang="en-US" dirty="0" err="1"/>
              <a:t>kada</a:t>
            </a:r>
            <a:r>
              <a:rPr lang="en-US" dirty="0"/>
              <a:t> se program </a:t>
            </a:r>
            <a:r>
              <a:rPr lang="en-US" dirty="0" err="1"/>
              <a:t>pokrene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Za </a:t>
            </a:r>
            <a:r>
              <a:rPr lang="en-US" dirty="0" err="1"/>
              <a:t>širenje</a:t>
            </a:r>
            <a:r>
              <a:rPr lang="en-US" dirty="0"/>
              <a:t>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radnja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(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otvaranja</a:t>
            </a:r>
            <a:r>
              <a:rPr lang="en-US" dirty="0"/>
              <a:t> </a:t>
            </a:r>
            <a:r>
              <a:rPr lang="en-US" dirty="0" err="1"/>
              <a:t>zaražene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mijenjati</a:t>
            </a:r>
            <a:r>
              <a:rPr lang="en-US" dirty="0"/>
              <a:t>, </a:t>
            </a:r>
            <a:r>
              <a:rPr lang="en-US" dirty="0" err="1"/>
              <a:t>pokvariti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izbrisati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 i programe.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„Prikači”</a:t>
            </a:r>
            <a:r>
              <a:rPr lang="en-US" dirty="0"/>
              <a:t> se </a:t>
            </a:r>
            <a:r>
              <a:rPr lang="en-US" dirty="0" err="1"/>
              <a:t>izvršnim</a:t>
            </a:r>
            <a:r>
              <a:rPr lang="en-US" dirty="0"/>
              <a:t> </a:t>
            </a:r>
            <a:r>
              <a:rPr lang="en-US" dirty="0" err="1"/>
              <a:t>datotekama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Aktivira</a:t>
            </a:r>
            <a:r>
              <a:rPr lang="en-US" dirty="0"/>
              <a:t> se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pokrene</a:t>
            </a:r>
            <a:r>
              <a:rPr lang="en-US" dirty="0"/>
              <a:t> </a:t>
            </a:r>
            <a:r>
              <a:rPr lang="en-US" dirty="0" err="1"/>
              <a:t>zaražena</a:t>
            </a:r>
            <a:r>
              <a:rPr lang="en-US" dirty="0"/>
              <a:t> </a:t>
            </a:r>
            <a:r>
              <a:rPr lang="en-US" dirty="0" err="1"/>
              <a:t>datoteka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Replicira</a:t>
            </a:r>
            <a:r>
              <a:rPr lang="en-US" dirty="0"/>
              <a:t> se </a:t>
            </a:r>
            <a:r>
              <a:rPr lang="en-US" dirty="0" err="1"/>
              <a:t>širenjem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 i </a:t>
            </a:r>
            <a:r>
              <a:rPr lang="en-US" dirty="0" err="1"/>
              <a:t>sustave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usporava</a:t>
            </a:r>
            <a:r>
              <a:rPr lang="en-US" dirty="0"/>
              <a:t> </a:t>
            </a:r>
            <a:r>
              <a:rPr lang="en-US" dirty="0" err="1"/>
              <a:t>sustave</a:t>
            </a:r>
            <a:r>
              <a:rPr lang="en-US" dirty="0"/>
              <a:t>, </a:t>
            </a:r>
            <a:r>
              <a:rPr lang="en-US" dirty="0" err="1"/>
              <a:t>briše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rušenje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sustava.</a:t>
            </a:r>
          </a:p>
        </p:txBody>
      </p:sp>
    </p:spTree>
    <p:extLst>
      <p:ext uri="{BB962C8B-B14F-4D97-AF65-F5344CB8AC3E}">
        <p14:creationId xmlns:p14="http://schemas.microsoft.com/office/powerpoint/2010/main" val="34000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E371E-2734-36FA-2EDD-87ECEA28E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655881-6792-CC22-701A-82D7A23E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2" name="Picture 2" descr="Slikovni rezultat za trojan horse malware">
            <a:extLst>
              <a:ext uri="{FF2B5EF4-FFF2-40B4-BE49-F238E27FC236}">
                <a16:creationId xmlns:a16="http://schemas.microsoft.com/office/drawing/2014/main" id="{3D13E078-3258-77BB-A814-401386F9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74" y="3922104"/>
            <a:ext cx="4845575" cy="20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947853B-CFB2-FEB7-C8D9-6F712FCBC21A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45700-4A0D-20B9-8292-505A276D68F7}"/>
              </a:ext>
            </a:extLst>
          </p:cNvPr>
          <p:cNvSpPr txBox="1"/>
          <p:nvPr/>
        </p:nvSpPr>
        <p:spPr>
          <a:xfrm>
            <a:off x="243839" y="964953"/>
            <a:ext cx="114480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Crvi</a:t>
            </a:r>
            <a:endParaRPr lang="en-US" b="1" dirty="0"/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 err="1"/>
              <a:t>Crvi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samostalni</a:t>
            </a:r>
            <a:r>
              <a:rPr lang="en-US" dirty="0"/>
              <a:t> </a:t>
            </a:r>
            <a:r>
              <a:rPr lang="en-US" dirty="0" err="1"/>
              <a:t>zloćudni</a:t>
            </a:r>
            <a:r>
              <a:rPr lang="en-US" dirty="0"/>
              <a:t> </a:t>
            </a:r>
            <a:r>
              <a:rPr lang="en-US" dirty="0" err="1"/>
              <a:t>programi</a:t>
            </a:r>
            <a:r>
              <a:rPr lang="en-US" dirty="0"/>
              <a:t> koji se </a:t>
            </a:r>
            <a:r>
              <a:rPr lang="en-US" dirty="0" err="1"/>
              <a:t>repliciraju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širili</a:t>
            </a:r>
            <a:r>
              <a:rPr lang="en-US" dirty="0"/>
              <a:t> </a:t>
            </a:r>
            <a:r>
              <a:rPr lang="en-US" dirty="0" err="1"/>
              <a:t>mrežama</a:t>
            </a:r>
            <a:r>
              <a:rPr lang="en-US" dirty="0"/>
              <a:t> bez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hr-HR" dirty="0"/>
              <a:t>intervencijom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širiti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sustave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I</a:t>
            </a:r>
            <a:r>
              <a:rPr lang="en-US" dirty="0" err="1"/>
              <a:t>skorištava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u </a:t>
            </a:r>
            <a:r>
              <a:rPr lang="en-US" dirty="0" err="1"/>
              <a:t>mrežnim</a:t>
            </a:r>
            <a:r>
              <a:rPr lang="en-US" dirty="0"/>
              <a:t> </a:t>
            </a:r>
            <a:r>
              <a:rPr lang="en-US" dirty="0" err="1"/>
              <a:t>protokolima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operativnim</a:t>
            </a:r>
            <a:r>
              <a:rPr lang="en-US" dirty="0"/>
              <a:t> </a:t>
            </a:r>
            <a:r>
              <a:rPr lang="en-US" dirty="0" err="1"/>
              <a:t>sustavima</a:t>
            </a:r>
            <a:r>
              <a:rPr lang="en-US" dirty="0"/>
              <a:t>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Identificira</a:t>
            </a:r>
            <a:r>
              <a:rPr lang="en-US" dirty="0"/>
              <a:t> </a:t>
            </a:r>
            <a:r>
              <a:rPr lang="en-US" dirty="0" err="1"/>
              <a:t>ranjivost</a:t>
            </a:r>
            <a:r>
              <a:rPr lang="en-US" dirty="0"/>
              <a:t> u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Replicira</a:t>
            </a:r>
            <a:r>
              <a:rPr lang="en-US" dirty="0"/>
              <a:t> se i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troši</a:t>
            </a:r>
            <a:r>
              <a:rPr lang="en-US" dirty="0"/>
              <a:t> </a:t>
            </a:r>
            <a:r>
              <a:rPr lang="en-US" dirty="0" err="1"/>
              <a:t>propusnost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ruši</a:t>
            </a:r>
            <a:r>
              <a:rPr lang="en-US" dirty="0"/>
              <a:t> </a:t>
            </a:r>
            <a:r>
              <a:rPr lang="en-US" dirty="0" err="1"/>
              <a:t>sustave</a:t>
            </a:r>
            <a:r>
              <a:rPr lang="en-US" dirty="0"/>
              <a:t> i </a:t>
            </a:r>
            <a:r>
              <a:rPr lang="en-US" dirty="0" err="1"/>
              <a:t>širi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zlonamjerni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150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 err="1">
                <a:hlinkClick r:id="rId2"/>
              </a:rPr>
              <a:t>Cyberratovanje </a:t>
            </a:r>
            <a:r>
              <a:rPr lang="hr" sz="3600" dirty="0" err="1"/>
              <a:t>- Stuxnet</a:t>
            </a:r>
            <a:r>
              <a:rPr lang="hr" sz="3600" dirty="0"/>
              <a:t> </a:t>
            </a:r>
            <a:r>
              <a:rPr lang="hr" sz="3600" dirty="0" err="1"/>
              <a:t>crv</a:t>
            </a:r>
            <a:endParaRPr lang="hr-HR" sz="3600" dirty="0"/>
          </a:p>
        </p:txBody>
      </p:sp>
      <p:pic>
        <p:nvPicPr>
          <p:cNvPr id="5" name="Picture 2" descr="Slikovni rezultat za siemens plc">
            <a:extLst>
              <a:ext uri="{FF2B5EF4-FFF2-40B4-BE49-F238E27FC236}">
                <a16:creationId xmlns:a16="http://schemas.microsoft.com/office/drawing/2014/main" id="{AF2635D8-0C00-4BEB-90E0-7BDD57BA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8" y="2801451"/>
            <a:ext cx="5034898" cy="32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C2F4D-A898-B886-6D36-B0D9C3AE8979}"/>
              </a:ext>
            </a:extLst>
          </p:cNvPr>
          <p:cNvSpPr txBox="1"/>
          <p:nvPr/>
        </p:nvSpPr>
        <p:spPr>
          <a:xfrm>
            <a:off x="351884" y="1869080"/>
            <a:ext cx="7437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World’s First Cyber Weapon Attack on a Nuclear Plant | Cyberwar</a:t>
            </a:r>
            <a:r>
              <a:rPr lang="hr-HR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https://www.youtube.com/watch?v=dobTyPKccMA</a:t>
            </a:r>
            <a:r>
              <a:rPr lang="hr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group of people in masks using laptops and a computer&#10;&#10;Description automatically generated">
            <a:extLst>
              <a:ext uri="{FF2B5EF4-FFF2-40B4-BE49-F238E27FC236}">
                <a16:creationId xmlns:a16="http://schemas.microsoft.com/office/drawing/2014/main" id="{BA454C68-0A30-477C-C5AC-61CAE055F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324727"/>
            <a:ext cx="4155646" cy="4155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24F9D-84FB-5543-4D6C-274A8A700331}"/>
              </a:ext>
            </a:extLst>
          </p:cNvPr>
          <p:cNvSpPr txBox="1"/>
          <p:nvPr/>
        </p:nvSpPr>
        <p:spPr>
          <a:xfrm>
            <a:off x="351884" y="109243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dirty="0"/>
              <a:t>Samo za edukacijske svrhe :</a:t>
            </a:r>
          </a:p>
        </p:txBody>
      </p:sp>
      <p:sp>
        <p:nvSpPr>
          <p:cNvPr id="2" name="TekstniOkvir 11">
            <a:extLst>
              <a:ext uri="{FF2B5EF4-FFF2-40B4-BE49-F238E27FC236}">
                <a16:creationId xmlns:a16="http://schemas.microsoft.com/office/drawing/2014/main" id="{95A44CED-5A32-4EA7-43CF-A90B4288DAC7}"/>
              </a:ext>
            </a:extLst>
          </p:cNvPr>
          <p:cNvSpPr txBox="1"/>
          <p:nvPr/>
        </p:nvSpPr>
        <p:spPr>
          <a:xfrm>
            <a:off x="384765" y="1487477"/>
            <a:ext cx="602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Stuxnet decoder Ralph </a:t>
            </a:r>
            <a:r>
              <a:rPr lang="en-US" dirty="0" err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Langner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speaks about Stuxnet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6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68EA-F77E-CB97-3441-247AE4C08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52D52B-579C-9830-9A78-B4FCC778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9" name="Picture 8" descr="A computer screen with a computer screen on it&#10;&#10;Description automatically generated">
            <a:extLst>
              <a:ext uri="{FF2B5EF4-FFF2-40B4-BE49-F238E27FC236}">
                <a16:creationId xmlns:a16="http://schemas.microsoft.com/office/drawing/2014/main" id="{16D625E5-6616-921D-BCC8-299F24361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01" y="2713762"/>
            <a:ext cx="3271682" cy="327168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9F8A52B-0373-9915-0AD0-5DC457598B61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888B4-D9DF-6490-F132-7E0BE0BA7869}"/>
              </a:ext>
            </a:extLst>
          </p:cNvPr>
          <p:cNvSpPr txBox="1"/>
          <p:nvPr/>
        </p:nvSpPr>
        <p:spPr>
          <a:xfrm>
            <a:off x="243840" y="872556"/>
            <a:ext cx="117043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Trojanci</a:t>
            </a:r>
            <a:endParaRPr lang="en-US" b="1" dirty="0"/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 err="1"/>
              <a:t>Trojanac</a:t>
            </a:r>
            <a:r>
              <a:rPr lang="en-US" dirty="0"/>
              <a:t> (</a:t>
            </a:r>
            <a:r>
              <a:rPr lang="en-US" dirty="0" err="1"/>
              <a:t>skraćenica</a:t>
            </a:r>
            <a:r>
              <a:rPr lang="en-US" dirty="0"/>
              <a:t> za "</a:t>
            </a:r>
            <a:r>
              <a:rPr lang="en-US" dirty="0" err="1"/>
              <a:t>trojanski</a:t>
            </a:r>
            <a:r>
              <a:rPr lang="en-US" dirty="0"/>
              <a:t> </a:t>
            </a:r>
            <a:r>
              <a:rPr lang="en-US" dirty="0" err="1"/>
              <a:t>konj</a:t>
            </a:r>
            <a:r>
              <a:rPr lang="en-US" dirty="0"/>
              <a:t>") </a:t>
            </a:r>
            <a:r>
              <a:rPr lang="en-US" dirty="0" err="1"/>
              <a:t>maskira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legitiman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zlonamjerne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instalira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Oslanja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inženjering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prevario</a:t>
            </a:r>
            <a:r>
              <a:rPr lang="en-US" dirty="0"/>
              <a:t> </a:t>
            </a:r>
            <a:r>
              <a:rPr lang="en-US" dirty="0" err="1"/>
              <a:t>korisnike</a:t>
            </a:r>
            <a:r>
              <a:rPr lang="en-US" dirty="0"/>
              <a:t> da </a:t>
            </a:r>
            <a:r>
              <a:rPr lang="en-US" dirty="0" err="1"/>
              <a:t>instaliraju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stražnja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 za </a:t>
            </a:r>
            <a:r>
              <a:rPr lang="en-US" dirty="0" err="1"/>
              <a:t>napadače</a:t>
            </a:r>
            <a:r>
              <a:rPr lang="en-US" dirty="0"/>
              <a:t> za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sustavima</a:t>
            </a:r>
            <a:r>
              <a:rPr lang="en-US" dirty="0"/>
              <a:t>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Maskira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bezopasna</a:t>
            </a:r>
            <a:r>
              <a:rPr lang="en-US" dirty="0"/>
              <a:t> </a:t>
            </a:r>
            <a:r>
              <a:rPr lang="en-US" dirty="0" err="1"/>
              <a:t>datoteka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otvaranja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zlonamjerni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krađa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ugrožavanje</a:t>
            </a:r>
            <a:r>
              <a:rPr lang="en-US" dirty="0"/>
              <a:t> sustava </a:t>
            </a:r>
            <a:r>
              <a:rPr lang="en-US" dirty="0" err="1"/>
              <a:t>ili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/>
              <a:t>	</a:t>
            </a:r>
            <a:r>
              <a:rPr lang="en-US" dirty="0" err="1"/>
              <a:t>isporuka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zlonamjernog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4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3797-397A-ED50-C0B3-800EF707B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79566-97F1-1286-120B-B1FC98C5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9" name="Picture 8" descr="A computer monitor with a computer screen on&#10;&#10;Description automatically generated">
            <a:extLst>
              <a:ext uri="{FF2B5EF4-FFF2-40B4-BE49-F238E27FC236}">
                <a16:creationId xmlns:a16="http://schemas.microsoft.com/office/drawing/2014/main" id="{867EFC3B-C459-5911-78E2-FCD9B75FB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00" y="3021391"/>
            <a:ext cx="3075039" cy="307503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BCA8537-8C54-0655-25BE-CBA34FD57953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DA6DE-7016-B3E9-4104-F9222ED6AA66}"/>
              </a:ext>
            </a:extLst>
          </p:cNvPr>
          <p:cNvSpPr txBox="1"/>
          <p:nvPr/>
        </p:nvSpPr>
        <p:spPr>
          <a:xfrm>
            <a:off x="243839" y="966666"/>
            <a:ext cx="109065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Rootkitovi</a:t>
            </a:r>
            <a:endParaRPr lang="en-US" b="1" dirty="0"/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 err="1"/>
              <a:t>Rootkitovi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programi</a:t>
            </a:r>
            <a:r>
              <a:rPr lang="en-US" dirty="0"/>
              <a:t> koji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privilegirani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skrivaju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prisutnost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Teško</a:t>
            </a:r>
            <a:r>
              <a:rPr lang="en-US" dirty="0"/>
              <a:t> za </a:t>
            </a:r>
            <a:r>
              <a:rPr lang="en-US" dirty="0" err="1"/>
              <a:t>otkrivanje</a:t>
            </a:r>
            <a:r>
              <a:rPr lang="en-US" dirty="0"/>
              <a:t> i </a:t>
            </a:r>
            <a:r>
              <a:rPr lang="en-US" dirty="0" err="1"/>
              <a:t>uklanjanje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dugoročnog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ugroženom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Instalira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</a:t>
            </a:r>
            <a:r>
              <a:rPr lang="en-US" dirty="0" err="1"/>
              <a:t>kernela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Skriva</a:t>
            </a:r>
            <a:r>
              <a:rPr lang="en-US" dirty="0"/>
              <a:t> se od alata za </a:t>
            </a:r>
            <a:r>
              <a:rPr lang="en-US" dirty="0" err="1"/>
              <a:t>otkrivanje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napadačima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sustavom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dopuštajući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štetu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/>
              <a:t>	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krađu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80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20729-6776-09C3-4633-D0E3B2C80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47FD375-89C5-570C-8C04-02D9141E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10" name="Picture 9" descr="A computer monitor with a black hooded figure on it&#10;&#10;Description automatically generated">
            <a:extLst>
              <a:ext uri="{FF2B5EF4-FFF2-40B4-BE49-F238E27FC236}">
                <a16:creationId xmlns:a16="http://schemas.microsoft.com/office/drawing/2014/main" id="{A811D179-0246-E8FC-17AE-1EEF4F55B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42" y="3007291"/>
            <a:ext cx="3123122" cy="312312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AB2B935-62F1-DA5D-A634-69BBE5C9774C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1C0D2-B456-3A5E-116C-BA2F6789B0C8}"/>
              </a:ext>
            </a:extLst>
          </p:cNvPr>
          <p:cNvSpPr txBox="1"/>
          <p:nvPr/>
        </p:nvSpPr>
        <p:spPr>
          <a:xfrm>
            <a:off x="135384" y="860134"/>
            <a:ext cx="115387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 err="1"/>
              <a:t>Spyware</a:t>
            </a:r>
            <a:r>
              <a:rPr lang="hr-HR" b="1" dirty="0"/>
              <a:t> („špijunski software”)</a:t>
            </a:r>
            <a:endParaRPr lang="en-US" b="1" dirty="0"/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 err="1"/>
              <a:t>špijunski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potajno</a:t>
            </a:r>
            <a:r>
              <a:rPr lang="en-US" dirty="0"/>
              <a:t> </a:t>
            </a:r>
            <a:r>
              <a:rPr lang="en-US" dirty="0" err="1"/>
              <a:t>prikuplja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korisniku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šaljući</a:t>
            </a:r>
            <a:r>
              <a:rPr lang="en-US" dirty="0"/>
              <a:t> </a:t>
            </a:r>
            <a:r>
              <a:rPr lang="en-US" dirty="0" err="1"/>
              <a:t>trećoj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Djeluje</a:t>
            </a:r>
            <a:r>
              <a:rPr lang="en-US" dirty="0"/>
              <a:t> </a:t>
            </a:r>
            <a:r>
              <a:rPr lang="en-US" dirty="0" err="1"/>
              <a:t>tajno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izbjegao</a:t>
            </a:r>
            <a:r>
              <a:rPr lang="en-US" dirty="0"/>
              <a:t> </a:t>
            </a:r>
            <a:r>
              <a:rPr lang="en-US" dirty="0" err="1"/>
              <a:t>otkrivanje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navike</a:t>
            </a:r>
            <a:r>
              <a:rPr lang="en-US" dirty="0"/>
              <a:t> </a:t>
            </a:r>
            <a:r>
              <a:rPr lang="en-US" dirty="0" err="1"/>
              <a:t>pregledavanja</a:t>
            </a:r>
            <a:r>
              <a:rPr lang="en-US" dirty="0"/>
              <a:t>, </a:t>
            </a:r>
            <a:r>
              <a:rPr lang="en-US" dirty="0" err="1"/>
              <a:t>uhvatiti</a:t>
            </a:r>
            <a:r>
              <a:rPr lang="en-US" dirty="0"/>
              <a:t> </a:t>
            </a:r>
            <a:r>
              <a:rPr lang="en-US" dirty="0" err="1"/>
              <a:t>pritiske</a:t>
            </a:r>
            <a:r>
              <a:rPr lang="en-US" dirty="0"/>
              <a:t> </a:t>
            </a:r>
            <a:r>
              <a:rPr lang="en-US" dirty="0" err="1"/>
              <a:t>tipki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ukrasti</a:t>
            </a:r>
            <a:r>
              <a:rPr lang="en-US" dirty="0"/>
              <a:t> </a:t>
            </a:r>
            <a:r>
              <a:rPr lang="en-US" dirty="0" err="1"/>
              <a:t>osjetljive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Instalira</a:t>
            </a:r>
            <a:r>
              <a:rPr lang="en-US" dirty="0"/>
              <a:t> se putem </a:t>
            </a:r>
            <a:r>
              <a:rPr lang="en-US" dirty="0" err="1"/>
              <a:t>zlonamjernih</a:t>
            </a:r>
            <a:r>
              <a:rPr lang="en-US" dirty="0"/>
              <a:t> </a:t>
            </a:r>
            <a:r>
              <a:rPr lang="en-US" dirty="0" err="1"/>
              <a:t>preuzimanja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Prati i </a:t>
            </a:r>
            <a:r>
              <a:rPr lang="en-US" dirty="0" err="1"/>
              <a:t>bilježi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krađa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krađa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ugrožena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29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3C134-417B-2A56-3FD4-10261D6DF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8062FD-9565-0167-4026-203FB77F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11" name="Picture 10" descr="A computer screen with a lock on it&#10;&#10;Description automatically generated">
            <a:extLst>
              <a:ext uri="{FF2B5EF4-FFF2-40B4-BE49-F238E27FC236}">
                <a16:creationId xmlns:a16="http://schemas.microsoft.com/office/drawing/2014/main" id="{67110519-3255-2612-A426-7E69A5364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08" y="3658518"/>
            <a:ext cx="2541639" cy="254163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8FC7D61F-6445-C666-99E2-B5B98B5BB7B9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3ECA3-C1FA-7745-D184-3FC42634D6A5}"/>
              </a:ext>
            </a:extLst>
          </p:cNvPr>
          <p:cNvSpPr txBox="1"/>
          <p:nvPr/>
        </p:nvSpPr>
        <p:spPr>
          <a:xfrm>
            <a:off x="243839" y="876098"/>
            <a:ext cx="112971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Ransomware</a:t>
            </a:r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/>
              <a:t>Ransomware </a:t>
            </a:r>
            <a:r>
              <a:rPr lang="hr-HR" dirty="0"/>
              <a:t>kriptira</a:t>
            </a:r>
            <a:r>
              <a:rPr lang="en-US" dirty="0"/>
              <a:t> </a:t>
            </a:r>
            <a:r>
              <a:rPr lang="en-US" dirty="0" err="1"/>
              <a:t>žrtvine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zaključava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, </a:t>
            </a:r>
            <a:r>
              <a:rPr lang="en-US" dirty="0" err="1"/>
              <a:t>zahtijevajući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 (</a:t>
            </a:r>
            <a:r>
              <a:rPr lang="en-US" dirty="0" err="1"/>
              <a:t>obično</a:t>
            </a:r>
            <a:r>
              <a:rPr lang="en-US" dirty="0"/>
              <a:t> u </a:t>
            </a:r>
            <a:r>
              <a:rPr lang="en-US" dirty="0" err="1"/>
              <a:t>kriptovaluti</a:t>
            </a:r>
            <a:r>
              <a:rPr lang="en-US" dirty="0"/>
              <a:t>) za </a:t>
            </a:r>
            <a:r>
              <a:rPr lang="en-US" dirty="0" err="1"/>
              <a:t>vraćanje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Isporučuje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en-US" dirty="0"/>
              <a:t>putem phishing e-</a:t>
            </a:r>
            <a:r>
              <a:rPr lang="en-US" dirty="0" err="1"/>
              <a:t>pošte</a:t>
            </a:r>
            <a:r>
              <a:rPr lang="en-US" dirty="0"/>
              <a:t>, </a:t>
            </a:r>
            <a:r>
              <a:rPr lang="en-US" dirty="0" err="1"/>
              <a:t>zlonamjernih</a:t>
            </a:r>
            <a:r>
              <a:rPr lang="en-US" dirty="0"/>
              <a:t> </a:t>
            </a:r>
            <a:r>
              <a:rPr lang="en-US" dirty="0" err="1"/>
              <a:t>preuzimanja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popraćena</a:t>
            </a:r>
            <a:r>
              <a:rPr lang="en-US" dirty="0"/>
              <a:t> </a:t>
            </a:r>
            <a:r>
              <a:rPr lang="en-US" dirty="0" err="1"/>
              <a:t>porukom</a:t>
            </a:r>
            <a:r>
              <a:rPr lang="en-US" dirty="0"/>
              <a:t> o </a:t>
            </a:r>
            <a:r>
              <a:rPr lang="en-US" dirty="0" err="1"/>
              <a:t>otkupnini</a:t>
            </a:r>
            <a:r>
              <a:rPr lang="en-US" dirty="0"/>
              <a:t> s </a:t>
            </a:r>
            <a:r>
              <a:rPr lang="en-US" dirty="0" err="1"/>
              <a:t>uputama</a:t>
            </a:r>
            <a:r>
              <a:rPr lang="en-US" dirty="0"/>
              <a:t> za </a:t>
            </a:r>
            <a:r>
              <a:rPr lang="en-US" dirty="0" err="1"/>
              <a:t>plaćanje</a:t>
            </a:r>
            <a:r>
              <a:rPr lang="en-US" b="1" dirty="0"/>
              <a:t>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Inficira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i </a:t>
            </a:r>
            <a:r>
              <a:rPr lang="hr-HR" dirty="0"/>
              <a:t>kriptira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poruku</a:t>
            </a:r>
            <a:r>
              <a:rPr lang="en-US" dirty="0"/>
              <a:t> o </a:t>
            </a:r>
            <a:r>
              <a:rPr lang="en-US" dirty="0" err="1"/>
              <a:t>otkupnini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zahtijeva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kritičnih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i </a:t>
            </a:r>
            <a:r>
              <a:rPr lang="en-US" dirty="0" err="1"/>
              <a:t>mogući</a:t>
            </a:r>
            <a:r>
              <a:rPr lang="en-US" dirty="0"/>
              <a:t> </a:t>
            </a:r>
            <a:r>
              <a:rPr lang="en-US" dirty="0" err="1"/>
              <a:t>financijski</a:t>
            </a:r>
            <a:r>
              <a:rPr lang="en-US" dirty="0"/>
              <a:t> </a:t>
            </a:r>
            <a:r>
              <a:rPr lang="en-US" dirty="0" err="1"/>
              <a:t>gubici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sigurnosne</a:t>
            </a:r>
            <a:r>
              <a:rPr lang="en-US" dirty="0"/>
              <a:t> </a:t>
            </a:r>
            <a:r>
              <a:rPr lang="en-US" dirty="0" err="1"/>
              <a:t>kopije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23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8CE7B-CFEC-F3C1-B54E-0A669E883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0B5D3B-E78A-C75C-21DB-26F7B6FA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7" name="Picture 6" descr="A computer screen with a map and red dots&#10;&#10;Description automatically generated">
            <a:extLst>
              <a:ext uri="{FF2B5EF4-FFF2-40B4-BE49-F238E27FC236}">
                <a16:creationId xmlns:a16="http://schemas.microsoft.com/office/drawing/2014/main" id="{A365BB27-7E68-F828-BDC8-7941D347B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97" y="2981237"/>
            <a:ext cx="3003755" cy="300375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B99765B7-4498-35E1-22FA-280B9A821196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8EF87-8A85-5B56-787C-DA24D873CB2E}"/>
              </a:ext>
            </a:extLst>
          </p:cNvPr>
          <p:cNvSpPr txBox="1"/>
          <p:nvPr/>
        </p:nvSpPr>
        <p:spPr>
          <a:xfrm>
            <a:off x="243839" y="966666"/>
            <a:ext cx="109065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Botneti</a:t>
            </a:r>
            <a:endParaRPr lang="en-US" b="1" dirty="0"/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/>
              <a:t>Botnet je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zaraženih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("</a:t>
            </a:r>
            <a:r>
              <a:rPr lang="en-US" dirty="0" err="1"/>
              <a:t>botovi</a:t>
            </a:r>
            <a:r>
              <a:rPr lang="en-US" dirty="0"/>
              <a:t>")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napadač</a:t>
            </a:r>
            <a:r>
              <a:rPr lang="en-US" dirty="0"/>
              <a:t> (botmaster)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koordiniranih</a:t>
            </a:r>
            <a:r>
              <a:rPr lang="en-US" dirty="0"/>
              <a:t> </a:t>
            </a:r>
            <a:r>
              <a:rPr lang="en-US" dirty="0" err="1"/>
              <a:t>radnji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Uređaji</a:t>
            </a:r>
            <a:r>
              <a:rPr lang="en-US" dirty="0"/>
              <a:t> u </a:t>
            </a:r>
            <a:r>
              <a:rPr lang="en-US" dirty="0" err="1"/>
              <a:t>botnetu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djeluju</a:t>
            </a:r>
            <a:r>
              <a:rPr lang="en-US" dirty="0"/>
              <a:t> bez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vlasnika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Koristi</a:t>
            </a:r>
            <a:r>
              <a:rPr lang="en-US" dirty="0"/>
              <a:t> se za </a:t>
            </a:r>
            <a:r>
              <a:rPr lang="en-US" dirty="0" err="1"/>
              <a:t>napade</a:t>
            </a:r>
            <a:r>
              <a:rPr lang="en-US" dirty="0"/>
              <a:t> </a:t>
            </a:r>
            <a:r>
              <a:rPr lang="en-US" dirty="0" err="1"/>
              <a:t>distribuiranog</a:t>
            </a:r>
            <a:r>
              <a:rPr lang="en-US" dirty="0"/>
              <a:t> </a:t>
            </a:r>
            <a:r>
              <a:rPr lang="en-US" dirty="0" err="1"/>
              <a:t>uskraćivanja</a:t>
            </a:r>
            <a:r>
              <a:rPr lang="en-US" dirty="0"/>
              <a:t> usluge (DDoS), </a:t>
            </a:r>
            <a:r>
              <a:rPr lang="en-US" dirty="0" err="1"/>
              <a:t>slanje</a:t>
            </a:r>
            <a:r>
              <a:rPr lang="en-US" dirty="0"/>
              <a:t> </a:t>
            </a:r>
            <a:r>
              <a:rPr lang="en-US" dirty="0" err="1"/>
              <a:t>neželjene</a:t>
            </a:r>
            <a:r>
              <a:rPr lang="en-US" dirty="0"/>
              <a:t> </a:t>
            </a:r>
            <a:r>
              <a:rPr lang="en-US" dirty="0" err="1"/>
              <a:t>pošte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rudarenje</a:t>
            </a:r>
            <a:r>
              <a:rPr lang="en-US" dirty="0"/>
              <a:t> </a:t>
            </a:r>
            <a:r>
              <a:rPr lang="en-US" dirty="0" err="1"/>
              <a:t>kriptovaluta</a:t>
            </a:r>
            <a:r>
              <a:rPr lang="en-US" dirty="0"/>
              <a:t>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Inficira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 putem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zlonamjernog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 s </a:t>
            </a:r>
            <a:r>
              <a:rPr lang="en-US" dirty="0" err="1"/>
              <a:t>poslužiteljem</a:t>
            </a:r>
            <a:r>
              <a:rPr lang="en-US" dirty="0"/>
              <a:t> za </a:t>
            </a:r>
            <a:r>
              <a:rPr lang="en-US" dirty="0" err="1"/>
              <a:t>upravljanje</a:t>
            </a:r>
            <a:r>
              <a:rPr lang="en-US" dirty="0"/>
              <a:t> i </a:t>
            </a:r>
            <a:r>
              <a:rPr lang="en-US" dirty="0" err="1"/>
              <a:t>kontrolu</a:t>
            </a:r>
            <a:r>
              <a:rPr lang="en-US" dirty="0"/>
              <a:t> </a:t>
            </a:r>
            <a:endParaRPr lang="hr-HR" dirty="0"/>
          </a:p>
          <a:p>
            <a:pPr lvl="1"/>
            <a:r>
              <a:rPr lang="hr-HR" dirty="0"/>
              <a:t>	</a:t>
            </a:r>
            <a:r>
              <a:rPr lang="en-US" dirty="0"/>
              <a:t>(C&amp;C</a:t>
            </a:r>
            <a:r>
              <a:rPr lang="hr-HR" dirty="0"/>
              <a:t>-</a:t>
            </a:r>
            <a:r>
              <a:rPr lang="hr-HR" dirty="0" err="1"/>
              <a:t>Command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Control</a:t>
            </a:r>
            <a:r>
              <a:rPr lang="hr-HR" dirty="0"/>
              <a:t>)</a:t>
            </a:r>
            <a:r>
              <a:rPr lang="en-US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koordinirane</a:t>
            </a:r>
            <a:r>
              <a:rPr lang="en-US" dirty="0"/>
              <a:t> </a:t>
            </a:r>
            <a:r>
              <a:rPr lang="en-US" dirty="0" err="1"/>
              <a:t>napade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preopterećuje</a:t>
            </a:r>
            <a:r>
              <a:rPr lang="en-US" dirty="0"/>
              <a:t> </a:t>
            </a:r>
            <a:r>
              <a:rPr lang="en-US" dirty="0" err="1"/>
              <a:t>poslužitelje</a:t>
            </a:r>
            <a:r>
              <a:rPr lang="en-US" dirty="0"/>
              <a:t>, </a:t>
            </a:r>
            <a:r>
              <a:rPr lang="en-US" dirty="0" err="1"/>
              <a:t>prekida</a:t>
            </a:r>
            <a:r>
              <a:rPr lang="en-US" dirty="0"/>
              <a:t> usluge,</a:t>
            </a:r>
          </a:p>
          <a:p>
            <a:r>
              <a:rPr lang="en-US" dirty="0"/>
              <a:t> 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krade</a:t>
            </a:r>
            <a:r>
              <a:rPr lang="en-US" dirty="0"/>
              <a:t> </a:t>
            </a:r>
            <a:r>
              <a:rPr lang="hr-HR" dirty="0"/>
              <a:t>podatke</a:t>
            </a:r>
            <a:r>
              <a:rPr lang="en-US" dirty="0"/>
              <a:t> u </a:t>
            </a:r>
            <a:r>
              <a:rPr lang="en-US" dirty="0" err="1"/>
              <a:t>zlonamjerne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8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61A2F-2D52-CC29-AC23-54524D3D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CE41B1-1205-BA0A-C4C9-D2ED4C4D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</a:t>
            </a:r>
            <a:endParaRPr lang="hr-HR" sz="3600" dirty="0"/>
          </a:p>
        </p:txBody>
      </p:sp>
      <p:pic>
        <p:nvPicPr>
          <p:cNvPr id="6" name="Picture 4" descr="Slikovni rezultat za adware">
            <a:extLst>
              <a:ext uri="{FF2B5EF4-FFF2-40B4-BE49-F238E27FC236}">
                <a16:creationId xmlns:a16="http://schemas.microsoft.com/office/drawing/2014/main" id="{3175053A-6EEF-F535-188E-FBAE2B9F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3" y="3835616"/>
            <a:ext cx="3404112" cy="25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ECBB35B-0F55-FB98-1C07-DFDEBDA071F3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B3049-A667-B4A8-9F16-871D83E6EF6E}"/>
              </a:ext>
            </a:extLst>
          </p:cNvPr>
          <p:cNvSpPr txBox="1"/>
          <p:nvPr/>
        </p:nvSpPr>
        <p:spPr>
          <a:xfrm>
            <a:off x="243840" y="991508"/>
            <a:ext cx="114480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Adware</a:t>
            </a:r>
          </a:p>
          <a:p>
            <a:r>
              <a:rPr lang="en-US" b="1" dirty="0" err="1"/>
              <a:t>Definicija</a:t>
            </a:r>
            <a:r>
              <a:rPr lang="en-US" b="1" dirty="0"/>
              <a:t>: </a:t>
            </a:r>
            <a:r>
              <a:rPr lang="en-US" dirty="0"/>
              <a:t>Adware je </a:t>
            </a:r>
            <a:r>
              <a:rPr lang="en-US" dirty="0" err="1"/>
              <a:t>softver</a:t>
            </a:r>
            <a:r>
              <a:rPr lang="en-US" dirty="0"/>
              <a:t> koji </a:t>
            </a:r>
            <a:r>
              <a:rPr lang="en-US" dirty="0" err="1"/>
              <a:t>automatski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neželjene</a:t>
            </a:r>
            <a:r>
              <a:rPr lang="en-US" dirty="0"/>
              <a:t> </a:t>
            </a:r>
            <a:r>
              <a:rPr lang="en-US" dirty="0" err="1"/>
              <a:t>reklame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u </a:t>
            </a:r>
            <a:r>
              <a:rPr lang="en-US" dirty="0" err="1"/>
              <a:t>paketu</a:t>
            </a:r>
            <a:r>
              <a:rPr lang="en-US" dirty="0"/>
              <a:t> s </a:t>
            </a:r>
            <a:r>
              <a:rPr lang="en-US" dirty="0" err="1"/>
              <a:t>besplatnim</a:t>
            </a:r>
            <a:r>
              <a:rPr lang="en-US" dirty="0"/>
              <a:t> </a:t>
            </a:r>
            <a:r>
              <a:rPr lang="en-US" dirty="0" err="1"/>
              <a:t>softverom</a:t>
            </a:r>
            <a:r>
              <a:rPr lang="en-US" dirty="0"/>
              <a:t>.</a:t>
            </a:r>
          </a:p>
          <a:p>
            <a:r>
              <a:rPr lang="en-US" b="1" dirty="0" err="1"/>
              <a:t>Karakteristike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za </a:t>
            </a:r>
            <a:r>
              <a:rPr lang="en-US" dirty="0" err="1"/>
              <a:t>napadače</a:t>
            </a:r>
            <a:r>
              <a:rPr lang="en-US" dirty="0"/>
              <a:t> putem </a:t>
            </a:r>
            <a:r>
              <a:rPr lang="en-US" dirty="0" err="1"/>
              <a:t>klikova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oglase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usporiti</a:t>
            </a:r>
            <a:r>
              <a:rPr lang="en-US" dirty="0"/>
              <a:t> </a:t>
            </a:r>
            <a:r>
              <a:rPr lang="en-US" dirty="0" err="1"/>
              <a:t>sustave</a:t>
            </a:r>
            <a:r>
              <a:rPr lang="en-US" dirty="0"/>
              <a:t> i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daljnjih</a:t>
            </a:r>
            <a:r>
              <a:rPr lang="en-US" dirty="0"/>
              <a:t> </a:t>
            </a:r>
            <a:r>
              <a:rPr lang="en-US" dirty="0" err="1"/>
              <a:t>infekcija</a:t>
            </a:r>
            <a:r>
              <a:rPr lang="en-US" dirty="0"/>
              <a:t> </a:t>
            </a:r>
            <a:r>
              <a:rPr lang="en-US" dirty="0" err="1"/>
              <a:t>zlonamjernim</a:t>
            </a:r>
            <a:r>
              <a:rPr lang="en-US" dirty="0"/>
              <a:t> </a:t>
            </a:r>
            <a:r>
              <a:rPr lang="en-US" dirty="0" err="1"/>
              <a:t>softverom</a:t>
            </a:r>
            <a:r>
              <a:rPr lang="en-US" dirty="0"/>
              <a:t>.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radi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Instalira</a:t>
            </a:r>
            <a:r>
              <a:rPr lang="en-US" dirty="0"/>
              <a:t> se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legitiman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nametljive</a:t>
            </a:r>
            <a:r>
              <a:rPr lang="en-US" dirty="0"/>
              <a:t> </a:t>
            </a:r>
            <a:r>
              <a:rPr lang="en-US" dirty="0" err="1"/>
              <a:t>oglase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preusmjeravajući</a:t>
            </a:r>
            <a:r>
              <a:rPr lang="en-US" dirty="0"/>
              <a:t> </a:t>
            </a:r>
            <a:r>
              <a:rPr lang="en-US" dirty="0" err="1"/>
              <a:t>korisnike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zlonamjerne</a:t>
            </a:r>
            <a:r>
              <a:rPr lang="en-US" dirty="0"/>
              <a:t> web </a:t>
            </a:r>
            <a:r>
              <a:rPr lang="en-US" dirty="0" err="1"/>
              <a:t>stranice</a:t>
            </a:r>
            <a:r>
              <a:rPr lang="en-US" dirty="0"/>
              <a:t>.</a:t>
            </a:r>
          </a:p>
          <a:p>
            <a:r>
              <a:rPr lang="en-US" b="1" dirty="0" err="1"/>
              <a:t>Utjecaj</a:t>
            </a:r>
            <a:r>
              <a:rPr lang="en-US" b="1" dirty="0"/>
              <a:t>: </a:t>
            </a:r>
            <a:r>
              <a:rPr lang="en-US" dirty="0" err="1"/>
              <a:t>Ometa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, </a:t>
            </a:r>
            <a:r>
              <a:rPr lang="en-US" dirty="0" err="1"/>
              <a:t>narušava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en-US" dirty="0"/>
              <a:t> 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uvesti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zlonamjerni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MAG0149.jpg">
            <a:extLst>
              <a:ext uri="{FF2B5EF4-FFF2-40B4-BE49-F238E27FC236}">
                <a16:creationId xmlns:a16="http://schemas.microsoft.com/office/drawing/2014/main" id="{DD2B0B0D-8BCF-4CDE-A88C-88FAA477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31" y="280595"/>
            <a:ext cx="9144000" cy="5475111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F3775B0-861D-42AE-9065-FED16E0238ED}"/>
              </a:ext>
            </a:extLst>
          </p:cNvPr>
          <p:cNvSpPr/>
          <p:nvPr/>
        </p:nvSpPr>
        <p:spPr>
          <a:xfrm>
            <a:off x="2678427" y="5755706"/>
            <a:ext cx="6835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dirty="0">
                <a:hlinkClick r:id="rId3"/>
              </a:rPr>
              <a:t>https://youtu.be/msciBqowPgk?si=hhSgrGnbjs-oLYa6&amp;t=471</a:t>
            </a:r>
            <a:r>
              <a:rPr lang="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27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BA05-5AD7-3AF0-F8F4-3563867C8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CDE523-CC1D-18CF-8449-E3ED1320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malwarea-dodatno</a:t>
            </a:r>
            <a:endParaRPr lang="hr-HR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64AB4-670E-1241-7C53-E6E5F6663544}"/>
              </a:ext>
            </a:extLst>
          </p:cNvPr>
          <p:cNvSpPr txBox="1"/>
          <p:nvPr/>
        </p:nvSpPr>
        <p:spPr>
          <a:xfrm>
            <a:off x="359250" y="1010123"/>
            <a:ext cx="1090651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ffectLst/>
              </a:rPr>
              <a:t>15 infamous malware attacks: The first and the worst</a:t>
            </a:r>
          </a:p>
          <a:p>
            <a:r>
              <a:rPr lang="hr-HR" sz="1400" dirty="0">
                <a:hlinkClick r:id="rId2"/>
              </a:rPr>
              <a:t>https://www.csoonline.com/article/572911/11-infamous-malware-attacks-the-first-and-the-worst.html</a:t>
            </a:r>
            <a:endParaRPr lang="hr-HR" sz="1400" dirty="0"/>
          </a:p>
          <a:p>
            <a:endParaRPr lang="hr-HR" sz="1400" dirty="0"/>
          </a:p>
          <a:p>
            <a:r>
              <a:rPr lang="en-US" sz="1400" dirty="0"/>
              <a:t>The 16 Major Types of Malware – Defined</a:t>
            </a:r>
            <a:endParaRPr lang="hr-HR" sz="1400" dirty="0"/>
          </a:p>
          <a:p>
            <a:r>
              <a:rPr lang="hr-HR" sz="1400" dirty="0">
                <a:hlinkClick r:id="rId3"/>
              </a:rPr>
              <a:t>https://secureops.com/blog/16-types-of-malware/</a:t>
            </a:r>
            <a:r>
              <a:rPr lang="hr-HR" sz="1400" dirty="0"/>
              <a:t> </a:t>
            </a:r>
          </a:p>
          <a:p>
            <a:endParaRPr lang="hr-HR" sz="1400" dirty="0"/>
          </a:p>
          <a:p>
            <a:r>
              <a:rPr lang="en-US" sz="1400" dirty="0"/>
              <a:t>The 12 Most Common Types of Malware</a:t>
            </a:r>
            <a:endParaRPr lang="hr-HR" sz="1400" dirty="0"/>
          </a:p>
          <a:p>
            <a:r>
              <a:rPr lang="hr-HR" sz="1400" dirty="0">
                <a:hlinkClick r:id="rId4"/>
              </a:rPr>
              <a:t>https://www.crowdstrike.com/en-us/cybersecurity-101/malware/types-of-malware/</a:t>
            </a:r>
            <a:r>
              <a:rPr lang="hr-HR" sz="1400" dirty="0"/>
              <a:t> </a:t>
            </a:r>
          </a:p>
          <a:p>
            <a:endParaRPr lang="hr-HR" sz="1400" dirty="0"/>
          </a:p>
          <a:p>
            <a:r>
              <a:rPr lang="en-US" sz="1400" b="1" i="0" cap="all" dirty="0">
                <a:solidFill>
                  <a:srgbClr val="292929"/>
                </a:solidFill>
                <a:effectLst/>
                <a:latin typeface="neue-haas-grotesk-display"/>
              </a:rPr>
              <a:t>Fileless Malware Explained</a:t>
            </a:r>
          </a:p>
          <a:p>
            <a:r>
              <a:rPr lang="hr-HR" sz="1400" dirty="0">
                <a:hlinkClick r:id="rId5"/>
              </a:rPr>
              <a:t>https://www.crowdstrike.com/en-us/cybersecurity-101/malware/fileless-malware/</a:t>
            </a:r>
            <a:r>
              <a:rPr lang="hr-HR" sz="1400" dirty="0"/>
              <a:t> </a:t>
            </a:r>
          </a:p>
          <a:p>
            <a:endParaRPr lang="hr-HR" sz="1400" dirty="0"/>
          </a:p>
          <a:p>
            <a:r>
              <a:rPr lang="en-US" sz="1400" b="1" i="0" cap="all" dirty="0">
                <a:solidFill>
                  <a:srgbClr val="292929"/>
                </a:solidFill>
                <a:effectLst/>
                <a:latin typeface="neue-haas-grotesk-display"/>
              </a:rPr>
              <a:t>What is a Polymorphic Virus? Detection and Best Practices</a:t>
            </a:r>
          </a:p>
          <a:p>
            <a:r>
              <a:rPr lang="hr-HR" sz="1400" dirty="0">
                <a:hlinkClick r:id="rId6"/>
              </a:rPr>
              <a:t>https://www.crowdstrike.com/en-us/cybersecurity-101/malware/polymorphic-virus/</a:t>
            </a:r>
            <a:r>
              <a:rPr lang="hr-HR" sz="1400" dirty="0"/>
              <a:t> 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884399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Simptomi malware napad</a:t>
            </a:r>
            <a:r>
              <a:rPr lang="en-US" sz="3600" dirty="0"/>
              <a:t>a</a:t>
            </a:r>
            <a:endParaRPr lang="hr-HR" sz="3600" dirty="0"/>
          </a:p>
        </p:txBody>
      </p:sp>
      <p:pic>
        <p:nvPicPr>
          <p:cNvPr id="4" name="Picture 3" descr="A computer screen with a game on it&#10;&#10;Description automatically generated">
            <a:extLst>
              <a:ext uri="{FF2B5EF4-FFF2-40B4-BE49-F238E27FC236}">
                <a16:creationId xmlns:a16="http://schemas.microsoft.com/office/drawing/2014/main" id="{E66D2C13-5F2A-44B3-5EBD-6DCF9DB04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484" y="1979720"/>
            <a:ext cx="2898559" cy="2898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85A27-82CF-7CCC-5399-5A148EF2507F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" name="TekstniOkvir 11">
            <a:extLst>
              <a:ext uri="{FF2B5EF4-FFF2-40B4-BE49-F238E27FC236}">
                <a16:creationId xmlns:a16="http://schemas.microsoft.com/office/drawing/2014/main" id="{942C6250-8D7A-664D-CA1A-D61BBC64CD0F}"/>
              </a:ext>
            </a:extLst>
          </p:cNvPr>
          <p:cNvSpPr txBox="1"/>
          <p:nvPr/>
        </p:nvSpPr>
        <p:spPr>
          <a:xfrm>
            <a:off x="0" y="679865"/>
            <a:ext cx="89842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333333"/>
                </a:solidFill>
                <a:latin typeface="+mj-lt"/>
              </a:rPr>
              <a:t>Uobičajeni simptomi zaraze zlonamjernim softverom</a:t>
            </a:r>
          </a:p>
          <a:p>
            <a:r>
              <a:rPr lang="hr-HR" sz="1600" dirty="0">
                <a:solidFill>
                  <a:srgbClr val="333333"/>
                </a:solidFill>
                <a:latin typeface="+mj-lt"/>
              </a:rPr>
              <a:t>Bez obzira na vrstu zlonamjernog softvera, sljedeći znakovi mogu ukazivati ​​na zaraženi sustav: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Povećana upotreba CPU-a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: Sustav doživljava neuobičajeno visoku aktivnost procesora, čak i kada je u mirovanju.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Smanjene performanse računala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: Primjetno usporavanje općih operacija ili odziva računala.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Često zamrzavanje ili pad sustava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: Računalo se zamrzava, ruši ili se neočekivano ponovno pokreće.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Sporije pregledavanje weba: 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performanse interneta opadaju, a stranice se učitavaju sporije nego inače.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Neobjašnjivi problemi s mrežom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: Prekidi u mrežnoj povezanosti ili neuobičajeni skokovi u korištenju podataka.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Neuobičajene izmjene datoteka: 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datoteke su izmijenjene, oštećene ili pokazuju sumnjive promjene.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Neočekivana brisanja datoteka: 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Važne datoteke se brišu bez radnje korisnika.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>
                <a:solidFill>
                  <a:srgbClr val="333333"/>
                </a:solidFill>
                <a:latin typeface="+mj-lt"/>
              </a:rPr>
              <a:t>Izgled nepoznatih datoteka ili ikona: Pojavljuju se nove, neprepoznate datoteke, programi ili ikone na radnoj površini.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Prisutnost nepoznatih procesa: 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Nepoznati procesi rade u pozadini, često trošeći resurse sustava.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Programi se nepravilno ponašaju: 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Aplikacije se neočekivano zatvaraju, </a:t>
            </a:r>
            <a:r>
              <a:rPr lang="hr-HR" sz="1600" dirty="0" err="1">
                <a:solidFill>
                  <a:srgbClr val="333333"/>
                </a:solidFill>
                <a:latin typeface="+mj-lt"/>
              </a:rPr>
              <a:t>rekonfiguriraju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 ili se ponašaju neuobičajeno.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>
                <a:solidFill>
                  <a:srgbClr val="333333"/>
                </a:solidFill>
                <a:latin typeface="+mj-lt"/>
              </a:rPr>
              <a:t>Neovlaštena aktivnost e-pošte: </a:t>
            </a:r>
            <a:r>
              <a:rPr lang="hr-HR" sz="1600" dirty="0">
                <a:solidFill>
                  <a:srgbClr val="333333"/>
                </a:solidFill>
                <a:latin typeface="+mj-lt"/>
              </a:rPr>
              <a:t>e-poruke se šalju s vašeg računa bez vašeg znanja ili pristanka.</a:t>
            </a:r>
            <a:endParaRPr lang="en-US" sz="16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510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 err="1"/>
              <a:t>Antimalware </a:t>
            </a:r>
            <a:r>
              <a:rPr lang="hr" sz="3200" dirty="0"/>
              <a:t>softver</a:t>
            </a:r>
          </a:p>
        </p:txBody>
      </p:sp>
      <p:sp>
        <p:nvSpPr>
          <p:cNvPr id="2" name="Pravokutnik 5">
            <a:extLst>
              <a:ext uri="{FF2B5EF4-FFF2-40B4-BE49-F238E27FC236}">
                <a16:creationId xmlns:a16="http://schemas.microsoft.com/office/drawing/2014/main" id="{41DB9666-5E31-30C9-7D28-BD20BDC1FDED}"/>
              </a:ext>
            </a:extLst>
          </p:cNvPr>
          <p:cNvSpPr/>
          <p:nvPr/>
        </p:nvSpPr>
        <p:spPr>
          <a:xfrm>
            <a:off x="529397" y="12299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roboto-flex"/>
              </a:rPr>
              <a:t>The Best Antivirus Software for 2025</a:t>
            </a:r>
          </a:p>
          <a:p>
            <a:r>
              <a:rPr lang="hr-HR" dirty="0">
                <a:hlinkClick r:id="rId2"/>
              </a:rPr>
              <a:t>https://www.pcmag.com/picks/the-best-antivirus-protection</a:t>
            </a:r>
            <a:r>
              <a:rPr lang="hr-HR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89CCA-4664-18B6-7CE9-08653A9AFD38}"/>
              </a:ext>
            </a:extLst>
          </p:cNvPr>
          <p:cNvSpPr txBox="1"/>
          <p:nvPr/>
        </p:nvSpPr>
        <p:spPr>
          <a:xfrm>
            <a:off x="526439" y="2198988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Best Virus Protection 2024</a:t>
            </a:r>
          </a:p>
          <a:p>
            <a:r>
              <a:rPr lang="hr-HR" dirty="0">
                <a:hlinkClick r:id="rId3"/>
              </a:rPr>
              <a:t>https://www.antivirusguide.com/best-virus-protection/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338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6518B-4E4B-768A-9829-9DB97CF89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120EC12-4C50-0557-9F8D-69A8BDAD6A8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872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5A37-4E7F-D440-C50D-695C2803A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DD3BED-83B7-D5ED-B130-943CB3BF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Vrste napada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12ACBA-73C4-DDE3-E56A-4EBA912045B7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685001"/>
          <a:ext cx="11881484" cy="5794058"/>
        </p:xfrm>
        <a:graphic>
          <a:graphicData uri="http://schemas.openxmlformats.org/drawingml/2006/table">
            <a:tbl>
              <a:tblPr/>
              <a:tblGrid>
                <a:gridCol w="2298401">
                  <a:extLst>
                    <a:ext uri="{9D8B030D-6E8A-4147-A177-3AD203B41FA5}">
                      <a16:colId xmlns:a16="http://schemas.microsoft.com/office/drawing/2014/main" val="202502234"/>
                    </a:ext>
                  </a:extLst>
                </a:gridCol>
                <a:gridCol w="5314950">
                  <a:extLst>
                    <a:ext uri="{9D8B030D-6E8A-4147-A177-3AD203B41FA5}">
                      <a16:colId xmlns:a16="http://schemas.microsoft.com/office/drawing/2014/main" val="575058047"/>
                    </a:ext>
                  </a:extLst>
                </a:gridCol>
                <a:gridCol w="4268133">
                  <a:extLst>
                    <a:ext uri="{9D8B030D-6E8A-4147-A177-3AD203B41FA5}">
                      <a16:colId xmlns:a16="http://schemas.microsoft.com/office/drawing/2014/main" val="2980400181"/>
                    </a:ext>
                  </a:extLst>
                </a:gridCol>
              </a:tblGrid>
              <a:tr h="229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Types of Attacks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986681"/>
                  </a:ext>
                </a:extLst>
              </a:tr>
              <a:tr h="1257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Exploitation of Systems and Applications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SQL Injection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Code Injection, Command Injection, XML Injection, LDAP Injection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API Exploitation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Cross-Site Scripting (XSS),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Layer Attacks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Remote Code Execution (RCE),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IoT Exploitation, Zero-Day Exploits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Attacks that exploit vulnerabilities in software, applications, APIs, or devices to gain access or manipulate behavior.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83908"/>
                  </a:ext>
                </a:extLst>
              </a:tr>
              <a:tr h="8382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Disruption and Resource Overload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Denial-of-Service (DoS), Distributed Denial-of-Service (DDoS) 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Botnet Attacks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Cryptojacking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 Bombs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Attacks designed to overwhelm systems, disrupt services, or exploit resources for unauthorized purposes.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39679"/>
                  </a:ext>
                </a:extLst>
              </a:tr>
              <a:tr h="4497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Communication Interception and Manipulation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Man-in-the-Middle (MitM), DNS Spoofing (Cache Poisoning), Session Hijacking, Eavesdropping Attack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Attacks targeting communication pathways to intercept, alter, or steal transmitted data.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08962"/>
                  </a:ext>
                </a:extLst>
              </a:tr>
              <a:tr h="8382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Engineering and Human Exploitation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Phishing, Pretexting, Tailgating, Quid Pro Quo,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Media Manipulation Attacks, Astroturfing, Watering Hole Attacks, Credential Stuffing, Password Spraying, SIM Swapping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Attacks exploiting human trust and behavior to manipulate victims or gain unauthorized access.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105327"/>
                  </a:ext>
                </a:extLst>
              </a:tr>
              <a:tr h="628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Malware-Based Attacks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Keylogging, Ransomware,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Drive-by Download Attacks, Malvertising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Attacks using malicious software, AI, or deceptive technologies to compromise systems or deceive users.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92655"/>
                  </a:ext>
                </a:extLst>
              </a:tr>
              <a:tr h="155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and Evolving Attacks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AI-Powered Attacks, Deepfake-Based Attacks,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Adversarial AI Attacks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Persistent Threats (APTs)</a:t>
                      </a:r>
                      <a:endParaRPr lang="hr-H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Cyber-Physical System Attacks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Supply Chain Attacks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Cloud-Specific Attacks Autonomous System Exploitation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Quantum Cryptography Attacks, Fileless Malware, Synthetic Identity Fraud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Emerging threats leveraging advanced technologies, sophisticated methodologies, or targeting future vulnerabilities like quantum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computin</a:t>
                      </a:r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67462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98712247-2450-DCD6-6656-B32152A98BE3}"/>
              </a:ext>
            </a:extLst>
          </p:cNvPr>
          <p:cNvSpPr txBox="1"/>
          <p:nvPr/>
        </p:nvSpPr>
        <p:spPr>
          <a:xfrm>
            <a:off x="10021637" y="165330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03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6CFB-DA0D-D395-ACD7-72A386C6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D65029-6DB8-92A5-97B6-15907472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2800" dirty="0"/>
              <a:t>Vrste napada-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Exploitation of Systems and Applications</a:t>
            </a:r>
            <a:br>
              <a:rPr lang="hr-HR" sz="1000" dirty="0"/>
            </a:br>
            <a:endParaRPr lang="hr-H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95F7E-E7CB-0C51-FF8C-EE1514C28F73}"/>
              </a:ext>
            </a:extLst>
          </p:cNvPr>
          <p:cNvSpPr txBox="1"/>
          <p:nvPr/>
        </p:nvSpPr>
        <p:spPr>
          <a:xfrm>
            <a:off x="10388248" y="731520"/>
            <a:ext cx="1803752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solidFill>
                  <a:srgbClr val="FF0000"/>
                </a:solidFill>
              </a:rPr>
              <a:t>Exam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question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9AA7D-7A8B-091D-F27B-62AFEA4679F6}"/>
              </a:ext>
            </a:extLst>
          </p:cNvPr>
          <p:cNvSpPr txBox="1"/>
          <p:nvPr/>
        </p:nvSpPr>
        <p:spPr>
          <a:xfrm>
            <a:off x="243840" y="997564"/>
            <a:ext cx="113766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SQL Injection</a:t>
            </a:r>
          </a:p>
          <a:p>
            <a:r>
              <a:rPr lang="hr" b="1" dirty="0"/>
              <a:t>Kako radi: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Napadači ubacuju zlonamjerni SQL kod u polje za unos kako bi manipulirali upitima baze podataka (na web stranici).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Iskorištava nedovoljnu potvrdu unosa ili sanitaciju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Može dovesti do neovlaštenog pristupa, krađe podataka ili oštećenja baze podataka.</a:t>
            </a:r>
          </a:p>
          <a:p>
            <a:r>
              <a:rPr lang="hr" b="1" dirty="0"/>
              <a:t>Zaštita: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Primijeniti validaciju i filtriranje unosa (zabrana određenih znakova ili uzoraka prilikom unosa npr. ‘ ili ” npr. </a:t>
            </a:r>
            <a:r>
              <a:rPr lang="en-US" i="1" dirty="0">
                <a:solidFill>
                  <a:srgbClr val="0000FF"/>
                </a:solidFill>
                <a:latin typeface="Consolas" panose="020B0609020204030204" pitchFamily="49" charset="0"/>
              </a:rPr>
              <a:t>'; DROP TABLE users; --</a:t>
            </a:r>
            <a:r>
              <a:rPr lang="hr" dirty="0"/>
              <a:t>), korištenje parametriziranja unosa tako da se unos tretira kao podatak, a ne kao kod i slično..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Implementirajte strogu provjeru valjanosti unosa i očistite sve korisničke unose.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Redovito ažurirajte i krpajte (patchirajte) sustave za upravljanje bazama podataka.</a:t>
            </a:r>
          </a:p>
        </p:txBody>
      </p:sp>
    </p:spTree>
    <p:extLst>
      <p:ext uri="{BB962C8B-B14F-4D97-AF65-F5344CB8AC3E}">
        <p14:creationId xmlns:p14="http://schemas.microsoft.com/office/powerpoint/2010/main" val="1328629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6CFB-DA0D-D395-ACD7-72A386C6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72C81D8-E805-4381-F9C5-404B6F4212B0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81C791-1B65-DC54-01BA-6F37EA090B83}"/>
              </a:ext>
            </a:extLst>
          </p:cNvPr>
          <p:cNvSpPr txBox="1">
            <a:spLocks/>
          </p:cNvSpPr>
          <p:nvPr/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 l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i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2800" dirty="0"/>
              <a:t>Vrste napada-</a:t>
            </a:r>
            <a:r>
              <a:rPr lang="en-US" sz="2800" i="0" dirty="0">
                <a:solidFill>
                  <a:srgbClr val="000000"/>
                </a:solidFill>
              </a:rPr>
              <a:t>Exploitation of Systems and Applications</a:t>
            </a:r>
            <a:br>
              <a:rPr lang="hr-HR" sz="1000" dirty="0"/>
            </a:br>
            <a:endParaRPr lang="hr-HR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890A5-9F79-AC6B-43EA-36639EDE5942}"/>
              </a:ext>
            </a:extLst>
          </p:cNvPr>
          <p:cNvSpPr txBox="1"/>
          <p:nvPr/>
        </p:nvSpPr>
        <p:spPr>
          <a:xfrm>
            <a:off x="66675" y="731520"/>
            <a:ext cx="1210818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API Exploitation</a:t>
            </a:r>
          </a:p>
          <a:p>
            <a:r>
              <a:rPr lang="hr" sz="1500" b="1" dirty="0"/>
              <a:t>Kako radi:</a:t>
            </a: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sz="1500" dirty="0"/>
              <a:t>Napadači iskorištavaju slabo osigurane API-je slanjem zlonamjernih zahtjeva ili zaobilaženjem mehanizama provjere autentičnosti.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1500" dirty="0"/>
              <a:t>Može izložiti osjetljive podatke ili dopustiti neovlaštene radnje.</a:t>
            </a:r>
          </a:p>
          <a:p>
            <a:r>
              <a:rPr lang="hr" sz="1500" b="1" dirty="0"/>
              <a:t>Zaštita:</a:t>
            </a: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sz="1500" dirty="0"/>
              <a:t>Koristite jake mehanizme provjere autentičnosti i autorizacije.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1500" dirty="0"/>
              <a:t>Slično kao kod SQL injection napada treba osigurati </a:t>
            </a:r>
            <a:r>
              <a:rPr lang="en-US" sz="1500" dirty="0"/>
              <a:t>da </a:t>
            </a:r>
            <a:r>
              <a:rPr lang="en-US" sz="1500" dirty="0" err="1"/>
              <a:t>svi</a:t>
            </a:r>
            <a:r>
              <a:rPr lang="en-US" sz="1500" dirty="0"/>
              <a:t> </a:t>
            </a:r>
            <a:r>
              <a:rPr lang="en-US" sz="1500" dirty="0" err="1"/>
              <a:t>ulazni</a:t>
            </a:r>
            <a:r>
              <a:rPr lang="en-US" sz="1500" dirty="0"/>
              <a:t> </a:t>
            </a:r>
            <a:r>
              <a:rPr lang="en-US" sz="1500" dirty="0" err="1"/>
              <a:t>podaci</a:t>
            </a:r>
            <a:r>
              <a:rPr lang="en-US" sz="1500" dirty="0"/>
              <a:t> </a:t>
            </a:r>
            <a:r>
              <a:rPr lang="en-US" sz="1500" dirty="0" err="1"/>
              <a:t>odgovaraju</a:t>
            </a:r>
            <a:r>
              <a:rPr lang="en-US" sz="1500" dirty="0"/>
              <a:t> </a:t>
            </a:r>
            <a:r>
              <a:rPr lang="en-US" sz="1500" dirty="0" err="1"/>
              <a:t>očekivanom</a:t>
            </a:r>
            <a:r>
              <a:rPr lang="en-US" sz="1500" dirty="0"/>
              <a:t> </a:t>
            </a:r>
            <a:r>
              <a:rPr lang="en-US" sz="1500" dirty="0" err="1"/>
              <a:t>formatu</a:t>
            </a:r>
            <a:r>
              <a:rPr lang="en-US" sz="1500" dirty="0"/>
              <a:t>, </a:t>
            </a:r>
            <a:r>
              <a:rPr lang="en-US" sz="1500" dirty="0" err="1"/>
              <a:t>tipu</a:t>
            </a:r>
            <a:r>
              <a:rPr lang="en-US" sz="1500" dirty="0"/>
              <a:t> </a:t>
            </a:r>
            <a:r>
              <a:rPr lang="en-US" sz="1500" dirty="0" err="1"/>
              <a:t>podataka</a:t>
            </a:r>
            <a:r>
              <a:rPr lang="en-US" sz="1500" dirty="0"/>
              <a:t>, i </a:t>
            </a:r>
            <a:r>
              <a:rPr lang="en-US" sz="1500" dirty="0" err="1"/>
              <a:t>vrijednostima</a:t>
            </a:r>
            <a:r>
              <a:rPr lang="hr-HR" sz="1500" dirty="0"/>
              <a:t> i filtrirati potencijalno opasne upite.</a:t>
            </a:r>
            <a:endParaRPr lang="h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sz="1500" dirty="0"/>
              <a:t>Redovito provjeravajte ranjivosti API-ja.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29FD5-EC55-C503-13D0-F60DF8036536}"/>
              </a:ext>
            </a:extLst>
          </p:cNvPr>
          <p:cNvSpPr txBox="1"/>
          <p:nvPr/>
        </p:nvSpPr>
        <p:spPr>
          <a:xfrm>
            <a:off x="75247" y="3126522"/>
            <a:ext cx="1204150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500" b="1" dirty="0"/>
              <a:t>Cross-Site Scripting (XSS)</a:t>
            </a:r>
          </a:p>
          <a:p>
            <a:r>
              <a:rPr lang="hr" sz="1500" b="1" dirty="0"/>
              <a:t>Kako radi:</a:t>
            </a: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err="1"/>
              <a:t>Napadač</a:t>
            </a:r>
            <a:r>
              <a:rPr lang="en-US" sz="1500" dirty="0"/>
              <a:t> </a:t>
            </a:r>
            <a:r>
              <a:rPr lang="en-US" sz="1500" dirty="0" err="1"/>
              <a:t>unosi</a:t>
            </a:r>
            <a:r>
              <a:rPr lang="en-US" sz="1500" dirty="0"/>
              <a:t> </a:t>
            </a:r>
            <a:r>
              <a:rPr lang="en-US" sz="1500" dirty="0" err="1"/>
              <a:t>zlonamjerne</a:t>
            </a:r>
            <a:r>
              <a:rPr lang="en-US" sz="1500" dirty="0"/>
              <a:t> </a:t>
            </a:r>
            <a:r>
              <a:rPr lang="en-US" sz="1500" dirty="0" err="1"/>
              <a:t>skripte</a:t>
            </a:r>
            <a:r>
              <a:rPr lang="en-US" sz="1500" dirty="0"/>
              <a:t> u </a:t>
            </a:r>
            <a:r>
              <a:rPr lang="en-US" sz="1500" dirty="0" err="1"/>
              <a:t>dijelove</a:t>
            </a:r>
            <a:r>
              <a:rPr lang="en-US" sz="1500" dirty="0"/>
              <a:t> web-</a:t>
            </a:r>
            <a:r>
              <a:rPr lang="en-US" sz="1500" dirty="0" err="1"/>
              <a:t>aplikacije</a:t>
            </a:r>
            <a:r>
              <a:rPr lang="en-US" sz="1500" dirty="0"/>
              <a:t> </a:t>
            </a:r>
            <a:r>
              <a:rPr lang="en-US" sz="1500" dirty="0" err="1"/>
              <a:t>koje</a:t>
            </a:r>
            <a:r>
              <a:rPr lang="en-US" sz="1500" dirty="0"/>
              <a:t> </a:t>
            </a:r>
            <a:r>
              <a:rPr lang="en-US" sz="1500" dirty="0" err="1"/>
              <a:t>prihvaćaju</a:t>
            </a:r>
            <a:r>
              <a:rPr lang="en-US" sz="1500" dirty="0"/>
              <a:t> </a:t>
            </a:r>
            <a:r>
              <a:rPr lang="en-US" sz="1500" dirty="0" err="1"/>
              <a:t>korisnički</a:t>
            </a:r>
            <a:r>
              <a:rPr lang="en-US" sz="1500" dirty="0"/>
              <a:t> </a:t>
            </a:r>
            <a:r>
              <a:rPr lang="en-US" sz="1500" dirty="0" err="1"/>
              <a:t>unos</a:t>
            </a:r>
            <a:r>
              <a:rPr lang="en-US" sz="1500" dirty="0"/>
              <a:t>, </a:t>
            </a:r>
            <a:r>
              <a:rPr lang="en-US" sz="1500" dirty="0" err="1"/>
              <a:t>poput</a:t>
            </a:r>
            <a:r>
              <a:rPr lang="en-US" sz="1500" dirty="0"/>
              <a:t> </a:t>
            </a:r>
            <a:r>
              <a:rPr lang="en-US" sz="1500" dirty="0" err="1"/>
              <a:t>obrazaca</a:t>
            </a:r>
            <a:r>
              <a:rPr lang="en-US" sz="1500" dirty="0"/>
              <a:t> za </a:t>
            </a:r>
            <a:r>
              <a:rPr lang="en-US" sz="1500" dirty="0" err="1"/>
              <a:t>komentare</a:t>
            </a:r>
            <a:r>
              <a:rPr lang="en-US" sz="1500" dirty="0"/>
              <a:t>, </a:t>
            </a:r>
            <a:r>
              <a:rPr lang="en-US" sz="1500" dirty="0" err="1"/>
              <a:t>tražilica</a:t>
            </a:r>
            <a:r>
              <a:rPr lang="en-US" sz="1500" dirty="0"/>
              <a:t> </a:t>
            </a:r>
            <a:r>
              <a:rPr lang="en-US" sz="1500" dirty="0" err="1"/>
              <a:t>ili</a:t>
            </a:r>
            <a:r>
              <a:rPr lang="en-US" sz="1500" dirty="0"/>
              <a:t> URL-ova</a:t>
            </a:r>
            <a:endParaRPr lang="hr-H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err="1"/>
              <a:t>Aplikacija</a:t>
            </a:r>
            <a:r>
              <a:rPr lang="en-US" sz="1500" dirty="0"/>
              <a:t> bez </a:t>
            </a:r>
            <a:r>
              <a:rPr lang="en-US" sz="1500" dirty="0" err="1"/>
              <a:t>odgovarajućih</a:t>
            </a:r>
            <a:r>
              <a:rPr lang="en-US" sz="1500" dirty="0"/>
              <a:t> </a:t>
            </a:r>
            <a:r>
              <a:rPr lang="en-US" sz="1500" dirty="0" err="1"/>
              <a:t>sigurnosnih</a:t>
            </a:r>
            <a:r>
              <a:rPr lang="en-US" sz="1500" dirty="0"/>
              <a:t> </a:t>
            </a:r>
            <a:r>
              <a:rPr lang="en-US" sz="1500" dirty="0" err="1"/>
              <a:t>mjera</a:t>
            </a:r>
            <a:r>
              <a:rPr lang="en-US" sz="1500" dirty="0"/>
              <a:t> </a:t>
            </a:r>
            <a:r>
              <a:rPr lang="en-US" sz="1500" dirty="0" err="1"/>
              <a:t>omogućuje</a:t>
            </a:r>
            <a:r>
              <a:rPr lang="en-US" sz="1500" dirty="0"/>
              <a:t> da se </a:t>
            </a:r>
            <a:r>
              <a:rPr lang="en-US" sz="1500" dirty="0" err="1"/>
              <a:t>unesen</a:t>
            </a:r>
            <a:r>
              <a:rPr lang="en-US" sz="1500" dirty="0"/>
              <a:t> </a:t>
            </a:r>
            <a:r>
              <a:rPr lang="en-US" sz="1500" dirty="0" err="1"/>
              <a:t>kod</a:t>
            </a:r>
            <a:r>
              <a:rPr lang="en-US" sz="1500" dirty="0"/>
              <a:t> </a:t>
            </a:r>
            <a:r>
              <a:rPr lang="en-US" sz="1500" dirty="0" err="1"/>
              <a:t>prikaže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stranicama</a:t>
            </a:r>
            <a:r>
              <a:rPr lang="en-US" sz="1500" dirty="0"/>
              <a:t> </a:t>
            </a:r>
            <a:r>
              <a:rPr lang="en-US" sz="1500" dirty="0" err="1"/>
              <a:t>koje</a:t>
            </a:r>
            <a:r>
              <a:rPr lang="en-US" sz="1500" dirty="0"/>
              <a:t> </a:t>
            </a:r>
            <a:r>
              <a:rPr lang="en-US" sz="1500" dirty="0" err="1"/>
              <a:t>drugi</a:t>
            </a:r>
            <a:r>
              <a:rPr lang="en-US" sz="1500" dirty="0"/>
              <a:t> </a:t>
            </a:r>
            <a:r>
              <a:rPr lang="en-US" sz="1500" dirty="0" err="1"/>
              <a:t>korisnici</a:t>
            </a:r>
            <a:r>
              <a:rPr lang="en-US" sz="1500" dirty="0"/>
              <a:t> </a:t>
            </a:r>
            <a:r>
              <a:rPr lang="en-US" sz="1500" dirty="0" err="1"/>
              <a:t>pregledavaju</a:t>
            </a:r>
            <a:r>
              <a:rPr lang="hr-HR" sz="1500" dirty="0"/>
              <a:t> i na taj način se izvršavaju skripte kada korisnici pregledavaju </a:t>
            </a:r>
            <a:r>
              <a:rPr lang="hr-HR" sz="1500" dirty="0" err="1"/>
              <a:t>komentatre</a:t>
            </a:r>
            <a:r>
              <a:rPr lang="en-US" sz="1500" dirty="0"/>
              <a:t>.</a:t>
            </a:r>
            <a:endParaRPr lang="hr-H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sz="1500" dirty="0"/>
              <a:t>Može ukrasti kolačiće, tokene sesije ili preusmjeriti korisnike na zlonamjerne web stranice.</a:t>
            </a:r>
          </a:p>
          <a:p>
            <a:r>
              <a:rPr lang="hr" sz="1500" b="1" dirty="0"/>
              <a:t>Zaštita:</a:t>
            </a: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err="1"/>
              <a:t>Uklonite</a:t>
            </a:r>
            <a:r>
              <a:rPr lang="en-US" sz="1500" dirty="0"/>
              <a:t> </a:t>
            </a:r>
            <a:r>
              <a:rPr lang="en-US" sz="1500" dirty="0" err="1"/>
              <a:t>ili</a:t>
            </a:r>
            <a:r>
              <a:rPr lang="en-US" sz="1500" dirty="0"/>
              <a:t> </a:t>
            </a:r>
            <a:r>
              <a:rPr lang="en-US" sz="1500" dirty="0" err="1"/>
              <a:t>kodirajte</a:t>
            </a:r>
            <a:r>
              <a:rPr lang="en-US" sz="1500" dirty="0"/>
              <a:t> </a:t>
            </a:r>
            <a:r>
              <a:rPr lang="en-US" sz="1500" dirty="0" err="1"/>
              <a:t>opasne</a:t>
            </a:r>
            <a:r>
              <a:rPr lang="en-US" sz="1500" dirty="0"/>
              <a:t> </a:t>
            </a:r>
            <a:r>
              <a:rPr lang="en-US" sz="1500" dirty="0" err="1"/>
              <a:t>znakove</a:t>
            </a:r>
            <a:r>
              <a:rPr lang="en-US" sz="1500" dirty="0"/>
              <a:t> (</a:t>
            </a:r>
            <a:r>
              <a:rPr lang="en-US" sz="1500" dirty="0" err="1"/>
              <a:t>poput</a:t>
            </a:r>
            <a:r>
              <a:rPr lang="en-US" sz="1500" dirty="0"/>
              <a:t>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&lt;, &gt;, ', ", &amp;) </a:t>
            </a:r>
            <a:r>
              <a:rPr lang="en-US" sz="1500" dirty="0" err="1"/>
              <a:t>iz</a:t>
            </a:r>
            <a:r>
              <a:rPr lang="en-US" sz="1500" dirty="0"/>
              <a:t> </a:t>
            </a:r>
            <a:r>
              <a:rPr lang="en-US" sz="1500" dirty="0" err="1"/>
              <a:t>korisničkih</a:t>
            </a:r>
            <a:r>
              <a:rPr lang="en-US" sz="1500" dirty="0"/>
              <a:t> </a:t>
            </a:r>
            <a:r>
              <a:rPr lang="en-US" sz="1500" dirty="0" err="1"/>
              <a:t>unosa</a:t>
            </a:r>
            <a:r>
              <a:rPr lang="en-US" sz="1500" dirty="0"/>
              <a:t> </a:t>
            </a:r>
            <a:r>
              <a:rPr lang="en-US" sz="1500" dirty="0" err="1"/>
              <a:t>kako</a:t>
            </a:r>
            <a:r>
              <a:rPr lang="en-US" sz="1500" dirty="0"/>
              <a:t> bi </a:t>
            </a:r>
            <a:r>
              <a:rPr lang="en-US" sz="1500" dirty="0" err="1"/>
              <a:t>spriječili</a:t>
            </a:r>
            <a:r>
              <a:rPr lang="en-US" sz="1500" dirty="0"/>
              <a:t> </a:t>
            </a:r>
            <a:r>
              <a:rPr lang="en-US" sz="1500" dirty="0" err="1"/>
              <a:t>njihovo</a:t>
            </a:r>
            <a:r>
              <a:rPr lang="en-US" sz="1500" dirty="0"/>
              <a:t> </a:t>
            </a:r>
            <a:r>
              <a:rPr lang="en-US" sz="1500" dirty="0" err="1"/>
              <a:t>izvršavanje</a:t>
            </a:r>
            <a:r>
              <a:rPr lang="en-US" sz="1500" dirty="0"/>
              <a:t> </a:t>
            </a:r>
            <a:r>
              <a:rPr lang="en-US" sz="1500" dirty="0" err="1"/>
              <a:t>kao</a:t>
            </a:r>
            <a:r>
              <a:rPr lang="en-US" sz="1500" dirty="0"/>
              <a:t> </a:t>
            </a:r>
            <a:r>
              <a:rPr lang="en-US" sz="1500" dirty="0" err="1"/>
              <a:t>koda.Na</a:t>
            </a:r>
            <a:r>
              <a:rPr lang="en-US" sz="1500" dirty="0"/>
              <a:t> </a:t>
            </a:r>
            <a:r>
              <a:rPr lang="en-US" sz="1500" dirty="0" err="1"/>
              <a:t>primjer</a:t>
            </a:r>
            <a:r>
              <a:rPr lang="en-US" sz="1500" dirty="0"/>
              <a:t>, </a:t>
            </a:r>
            <a:r>
              <a:rPr lang="en-US" sz="1500" dirty="0" err="1"/>
              <a:t>unos</a:t>
            </a:r>
            <a:r>
              <a:rPr lang="en-US" sz="1500" dirty="0"/>
              <a:t>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&lt;script&gt; </a:t>
            </a:r>
            <a:r>
              <a:rPr lang="en-US" sz="1500" dirty="0" err="1"/>
              <a:t>može</a:t>
            </a:r>
            <a:r>
              <a:rPr lang="en-US" sz="1500" dirty="0"/>
              <a:t> se </a:t>
            </a:r>
            <a:r>
              <a:rPr lang="en-US" sz="1500" dirty="0" err="1"/>
              <a:t>kodirati</a:t>
            </a:r>
            <a:r>
              <a:rPr lang="en-US" sz="1500" dirty="0"/>
              <a:t> u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lt;script&amp;gt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;</a:t>
            </a:r>
            <a:endParaRPr lang="hr-HR" sz="15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err="1"/>
              <a:t>Implementirajte</a:t>
            </a:r>
            <a:r>
              <a:rPr lang="en-US" sz="1500" dirty="0"/>
              <a:t> CSP</a:t>
            </a:r>
            <a:r>
              <a:rPr lang="hr-HR" sz="1500" dirty="0"/>
              <a:t> (</a:t>
            </a:r>
            <a:r>
              <a:rPr lang="en-US" sz="1500" dirty="0"/>
              <a:t>Content Security Policy</a:t>
            </a:r>
            <a:r>
              <a:rPr lang="hr-HR" sz="1500" dirty="0"/>
              <a:t>)</a:t>
            </a:r>
            <a:r>
              <a:rPr lang="en-US" sz="1500" dirty="0"/>
              <a:t> </a:t>
            </a:r>
            <a:r>
              <a:rPr lang="en-US" sz="1500" dirty="0" err="1"/>
              <a:t>kako</a:t>
            </a:r>
            <a:r>
              <a:rPr lang="en-US" sz="1500" dirty="0"/>
              <a:t> </a:t>
            </a:r>
            <a:r>
              <a:rPr lang="en-US" sz="1500" dirty="0" err="1"/>
              <a:t>biste</a:t>
            </a:r>
            <a:r>
              <a:rPr lang="en-US" sz="1500" dirty="0"/>
              <a:t> </a:t>
            </a:r>
            <a:r>
              <a:rPr lang="en-US" sz="1500" dirty="0" err="1"/>
              <a:t>ograničili</a:t>
            </a:r>
            <a:r>
              <a:rPr lang="en-US" sz="1500" dirty="0"/>
              <a:t> </a:t>
            </a:r>
            <a:r>
              <a:rPr lang="en-US" sz="1500" dirty="0" err="1"/>
              <a:t>koje</a:t>
            </a:r>
            <a:r>
              <a:rPr lang="en-US" sz="1500" dirty="0"/>
              <a:t> se </a:t>
            </a:r>
            <a:r>
              <a:rPr lang="en-US" sz="1500" dirty="0" err="1"/>
              <a:t>skripte</a:t>
            </a:r>
            <a:r>
              <a:rPr lang="en-US" sz="1500" dirty="0"/>
              <a:t> </a:t>
            </a:r>
            <a:r>
              <a:rPr lang="en-US" sz="1500" dirty="0" err="1"/>
              <a:t>mogu</a:t>
            </a:r>
            <a:r>
              <a:rPr lang="en-US" sz="1500" dirty="0"/>
              <a:t> </a:t>
            </a:r>
            <a:r>
              <a:rPr lang="en-US" sz="1500" dirty="0" err="1"/>
              <a:t>izvršavati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stranici</a:t>
            </a:r>
            <a:r>
              <a:rPr lang="en-US" sz="1500" dirty="0"/>
              <a:t>. CSP </a:t>
            </a:r>
            <a:r>
              <a:rPr lang="en-US" sz="1500" dirty="0" err="1"/>
              <a:t>omogućuje</a:t>
            </a:r>
            <a:r>
              <a:rPr lang="en-US" sz="1500" dirty="0"/>
              <a:t> </a:t>
            </a:r>
            <a:r>
              <a:rPr lang="en-US" sz="1500" dirty="0" err="1"/>
              <a:t>samo</a:t>
            </a:r>
            <a:r>
              <a:rPr lang="en-US" sz="1500" dirty="0"/>
              <a:t> </a:t>
            </a:r>
            <a:r>
              <a:rPr lang="en-US" sz="1500" dirty="0" err="1"/>
              <a:t>odobrene</a:t>
            </a:r>
            <a:r>
              <a:rPr lang="en-US" sz="1500" dirty="0"/>
              <a:t> </a:t>
            </a:r>
            <a:r>
              <a:rPr lang="en-US" sz="1500" dirty="0" err="1"/>
              <a:t>izvore</a:t>
            </a:r>
            <a:r>
              <a:rPr lang="en-US" sz="1500" dirty="0"/>
              <a:t> </a:t>
            </a:r>
            <a:r>
              <a:rPr lang="en-US" sz="1500" dirty="0" err="1"/>
              <a:t>skripti</a:t>
            </a:r>
            <a:r>
              <a:rPr lang="en-US" sz="1500" dirty="0"/>
              <a:t>, </a:t>
            </a:r>
            <a:r>
              <a:rPr lang="en-US" sz="1500" dirty="0" err="1"/>
              <a:t>čime</a:t>
            </a:r>
            <a:r>
              <a:rPr lang="en-US" sz="1500" dirty="0"/>
              <a:t> se </a:t>
            </a:r>
            <a:r>
              <a:rPr lang="en-US" sz="1500" dirty="0" err="1"/>
              <a:t>smanjuje</a:t>
            </a:r>
            <a:r>
              <a:rPr lang="en-US" sz="1500" dirty="0"/>
              <a:t> </a:t>
            </a:r>
            <a:r>
              <a:rPr lang="en-US" sz="1500" dirty="0" err="1"/>
              <a:t>rizik</a:t>
            </a:r>
            <a:r>
              <a:rPr lang="en-US" sz="1500" dirty="0"/>
              <a:t>.</a:t>
            </a:r>
            <a:r>
              <a:rPr lang="hr-HR" sz="15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/>
              <a:t>Nemojte koristiti JavaScript unutar HTML elemenata, poput atributa </a:t>
            </a:r>
            <a:r>
              <a:rPr lang="hr-HR" sz="1500" dirty="0" err="1"/>
              <a:t>onclick</a:t>
            </a:r>
            <a:r>
              <a:rPr lang="hr-HR" sz="1500" dirty="0"/>
              <a:t> ili </a:t>
            </a:r>
            <a:r>
              <a:rPr lang="hr-HR" sz="1500" dirty="0" err="1"/>
              <a:t>onload</a:t>
            </a:r>
            <a:endParaRPr lang="hr-HR" sz="1500" dirty="0"/>
          </a:p>
          <a:p>
            <a:pPr lvl="1">
              <a:buFont typeface="Arial" panose="020B0604020202020204" pitchFamily="34" charset="0"/>
              <a:buChar char="•"/>
            </a:pPr>
            <a:endParaRPr lang="hr-HR" sz="1500" dirty="0"/>
          </a:p>
          <a:p>
            <a:pPr lvl="1">
              <a:buFont typeface="Arial" panose="020B0604020202020204" pitchFamily="34" charset="0"/>
              <a:buChar char="•"/>
            </a:pPr>
            <a:endParaRPr lang="hr" sz="1500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17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56EED-ECCC-D40E-9CB9-D07DA0CFA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B4558C-86DC-2DB2-2D3A-123B44AF3746}"/>
              </a:ext>
            </a:extLst>
          </p:cNvPr>
          <p:cNvSpPr txBox="1"/>
          <p:nvPr/>
        </p:nvSpPr>
        <p:spPr>
          <a:xfrm>
            <a:off x="133350" y="751344"/>
            <a:ext cx="1205865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/>
              <a:t>IoT Exploatation</a:t>
            </a:r>
          </a:p>
          <a:p>
            <a:r>
              <a:rPr lang="hr" sz="1600" b="1" dirty="0"/>
              <a:t>Kako radi: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Iskorištava slabe sigurnosne konfiguracije ili ranjivosti u IoT uređajima.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Napadači mogu preuzeti kontrolu nad uređajima ili ih uključiti u botnete.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Također mogu počiniti štetu korištenjem samog uređaja (npr. </a:t>
            </a:r>
            <a:r>
              <a:rPr lang="en-US" sz="1600" dirty="0"/>
              <a:t>D</a:t>
            </a:r>
            <a:r>
              <a:rPr lang="hr" sz="1600" dirty="0"/>
              <a:t>izalice, grijalice, ventilatori itd..)</a:t>
            </a:r>
          </a:p>
          <a:p>
            <a:r>
              <a:rPr lang="hr" sz="1600" b="1" dirty="0"/>
              <a:t>Zaštita: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Koristite jake lozinke i izbjegavajte predefinirane postavke (primjer preuzimanja kontrole nad kranom s default postavkama).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Redovito ažurirajte firmware IoT uređaja.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Izolirajte IoT uređaje na zasebnoj mreži bez vanjskog pristupa i sa strogom kontrolom pristupa unutar mreže.</a:t>
            </a:r>
            <a:endParaRPr lang="hr-HR" sz="1600" dirty="0"/>
          </a:p>
          <a:p>
            <a:endParaRPr lang="en-US" sz="1600" dirty="0"/>
          </a:p>
          <a:p>
            <a:r>
              <a:rPr lang="en-US" sz="1600" b="1" dirty="0"/>
              <a:t>Zero-Day Exploits</a:t>
            </a:r>
          </a:p>
          <a:p>
            <a:r>
              <a:rPr lang="hr" sz="1600" b="1" dirty="0"/>
              <a:t>Kako radi: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Iskorištava ranjivosti nepoznate dobavljaču ili sigurnosnoj zajednici.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Visok rizik jer nema zakrpa ili obrane u trenutku napada.</a:t>
            </a:r>
          </a:p>
          <a:p>
            <a:r>
              <a:rPr lang="hr" sz="1600" b="1" dirty="0"/>
              <a:t>Zaštita: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Koristite sustave za otkrivanje upada (IDS-Intrusion D</a:t>
            </a:r>
            <a:r>
              <a:rPr lang="en-US" sz="1600" dirty="0"/>
              <a:t>e</a:t>
            </a:r>
            <a:r>
              <a:rPr lang="hr" sz="1600" dirty="0"/>
              <a:t>tecton System) i alate za otkrivanje i odgovor krajnjih uređaja (EDR-</a:t>
            </a:r>
            <a:r>
              <a:rPr lang="en-US" sz="1600" dirty="0"/>
              <a:t> </a:t>
            </a:r>
            <a:r>
              <a:rPr lang="hr-HR" sz="1600" dirty="0"/>
              <a:t>E</a:t>
            </a:r>
            <a:r>
              <a:rPr lang="en-US" sz="1600" dirty="0" err="1"/>
              <a:t>ndpoint</a:t>
            </a:r>
            <a:r>
              <a:rPr lang="en-US" sz="1600" dirty="0"/>
              <a:t> </a:t>
            </a:r>
            <a:r>
              <a:rPr lang="hr-HR" sz="1600" dirty="0"/>
              <a:t>D</a:t>
            </a:r>
            <a:r>
              <a:rPr lang="en-US" sz="1600" dirty="0" err="1"/>
              <a:t>etection</a:t>
            </a:r>
            <a:r>
              <a:rPr lang="en-US" sz="1600" dirty="0"/>
              <a:t> and </a:t>
            </a:r>
            <a:r>
              <a:rPr lang="hr-HR" sz="1600" dirty="0"/>
              <a:t>R</a:t>
            </a:r>
            <a:r>
              <a:rPr lang="en-US" sz="1600" dirty="0" err="1"/>
              <a:t>esponse</a:t>
            </a:r>
            <a:r>
              <a:rPr lang="hr" sz="16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Primijenite adekvatnu strategiju upravljanja zakrpama.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Pratiti stanje Zero-Day prijetnji i biti spreman na odgovor (ako niste prvi imate šanse za obranu).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BF4FAD5-B27B-DC35-34B9-389D8EC6538A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DB2A50-C26A-DCD5-267D-55C726E2DF94}"/>
              </a:ext>
            </a:extLst>
          </p:cNvPr>
          <p:cNvSpPr txBox="1">
            <a:spLocks/>
          </p:cNvSpPr>
          <p:nvPr/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 l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i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2800" dirty="0"/>
              <a:t>Vrste napada-</a:t>
            </a:r>
            <a:r>
              <a:rPr lang="en-US" sz="2800" i="0" dirty="0">
                <a:solidFill>
                  <a:srgbClr val="000000"/>
                </a:solidFill>
              </a:rPr>
              <a:t>Exploitation of Systems and Applications</a:t>
            </a:r>
            <a:br>
              <a:rPr lang="hr-HR" sz="10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64456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5E8BC-BFA8-37AF-FF2A-2FA2AE9B3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A824784-DEDC-1EB1-2066-D8DCD0A8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Disruption and Resource Overload</a:t>
            </a:r>
            <a:b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hr-HR" sz="1000" dirty="0"/>
            </a:br>
            <a:endParaRPr lang="hr-H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103A9-5279-58D1-9512-FEC4FCDD1E0B}"/>
              </a:ext>
            </a:extLst>
          </p:cNvPr>
          <p:cNvSpPr txBox="1"/>
          <p:nvPr/>
        </p:nvSpPr>
        <p:spPr>
          <a:xfrm>
            <a:off x="243839" y="821115"/>
            <a:ext cx="117481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Uskraćivanje usluge [</a:t>
            </a:r>
            <a:r>
              <a:rPr lang="en-US" b="1" dirty="0"/>
              <a:t>Denial-of-Service (DoS)</a:t>
            </a:r>
            <a:r>
              <a:rPr lang="hr-HR" b="1" dirty="0"/>
              <a:t>]</a:t>
            </a:r>
            <a:endParaRPr lang="hr" b="1" dirty="0"/>
          </a:p>
          <a:p>
            <a:r>
              <a:rPr lang="hr" b="1" dirty="0"/>
              <a:t>Kako radi: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„Zatrpava” sustav upitima koji opterećuju dostupne resurse do točke kada sustav postaje nedostupan legitimnim korisnicima (npr. </a:t>
            </a:r>
            <a:r>
              <a:rPr lang="en-US" dirty="0"/>
              <a:t>N</a:t>
            </a:r>
            <a:r>
              <a:rPr lang="hr" dirty="0"/>
              <a:t>apad na </a:t>
            </a:r>
            <a:r>
              <a:rPr lang="en-US" dirty="0"/>
              <a:t>W</a:t>
            </a:r>
            <a:r>
              <a:rPr lang="hr" dirty="0"/>
              <a:t>eb server).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Često uključuje jednog napadača koji cilja na jedan sustav. (primjer suparnička gaming ekipa na Balkanu)</a:t>
            </a:r>
          </a:p>
          <a:p>
            <a:r>
              <a:rPr lang="hr" b="1" dirty="0"/>
              <a:t>Zaštita: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Koristite mrežne vatrozide i ograničavanje brzine kako bi filtrirali zlonamjerni promet (npr. 100 zahtjeva po minuti s jedne IP adrese).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Upotrijebite alate za analizu prometa za otkrivanje abnormalnih skokova (bitno je znati baseline).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Učinite sustav redundantnim i koristite loadbalancing opterećenja kako biste podnijeli skokove prometa.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8A2EA-DC1F-1A0B-218A-DD913F6220D3}"/>
              </a:ext>
            </a:extLst>
          </p:cNvPr>
          <p:cNvSpPr txBox="1"/>
          <p:nvPr/>
        </p:nvSpPr>
        <p:spPr>
          <a:xfrm>
            <a:off x="274319" y="3728561"/>
            <a:ext cx="116433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Distribuirano uskraćivanje usluge [</a:t>
            </a:r>
            <a:r>
              <a:rPr lang="en-US" b="1" dirty="0"/>
              <a:t>Distributed Denial-of-Service (DDoS)</a:t>
            </a:r>
            <a:r>
              <a:rPr lang="hr" b="1" dirty="0"/>
              <a:t>]</a:t>
            </a:r>
          </a:p>
          <a:p>
            <a:r>
              <a:rPr lang="hr" b="1" dirty="0"/>
              <a:t>Kako radi: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Pojačava DoS napade korištenjem više uređaja (često botneta) za simultani napad na cilj.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Teže ih je ublažiti zbog prometa koji potječe iz različitih izvora (različiti dijelovi svijeta i različiti telekomi).</a:t>
            </a:r>
          </a:p>
          <a:p>
            <a:r>
              <a:rPr lang="hr" b="1" dirty="0"/>
              <a:t>Zaštita: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Implementirajte usluge za ublažavanje DDoS napada (npr. Cloudflare, AWS Shield).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Koristite </a:t>
            </a:r>
            <a:r>
              <a:rPr lang="en-US" dirty="0"/>
              <a:t>web application firewalls </a:t>
            </a:r>
            <a:r>
              <a:rPr lang="hr" dirty="0"/>
              <a:t>(WAF) za blokiranje zlonamjernog prometa.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Uspostavite robusno praćenje prometa kako biste rano otkrili napade i odgovorili na njih  (bitno je znati baseline)..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BBC3B2F-CE6B-C093-8B13-4695A4F0FC0D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1F7E-B38B-1FEE-40FD-81E5B0D1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ADAA0F-14E8-2691-C753-241EC655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Disruption and Resource Overload</a:t>
            </a:r>
            <a:b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hr-HR" sz="1000" dirty="0"/>
            </a:br>
            <a:endParaRPr lang="hr-H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30CBA-877A-1403-75D6-C1573F74B733}"/>
              </a:ext>
            </a:extLst>
          </p:cNvPr>
          <p:cNvSpPr txBox="1"/>
          <p:nvPr/>
        </p:nvSpPr>
        <p:spPr>
          <a:xfrm>
            <a:off x="243840" y="916186"/>
            <a:ext cx="105194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Botnet napadi</a:t>
            </a:r>
          </a:p>
          <a:p>
            <a:r>
              <a:rPr lang="hr" b="1" dirty="0"/>
              <a:t>Kako radi: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Mreža zaraženih uređaja (botovi) kontrolira se za izvođenje napada velikih razmjera, kao što su DDoS ili spam kampanje.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Botovi često uključuju kompromitirane IoT uređaje ili loše osigurane sustave.</a:t>
            </a:r>
          </a:p>
          <a:p>
            <a:r>
              <a:rPr lang="hr" b="1" dirty="0"/>
              <a:t>Zaštita: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Zaštitite uređaje jakim lozinkama i redovitim ažuriranjima (da ne postanete dio botnet mreže).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Koristite mrežnu segmentaciju kako biste ograničili širenje bot infekcija.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Pratite odlazni promet radi sumnjivih aktivnosti.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B7A2677-D5F7-B027-EBBF-295562119280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altLang="en-US" sz="4000" dirty="0" err="1"/>
              <a:t>CyberSecurity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2EC3B535-B391-49DD-86C8-37CD009F8602}"/>
              </a:ext>
            </a:extLst>
          </p:cNvPr>
          <p:cNvSpPr txBox="1"/>
          <p:nvPr/>
        </p:nvSpPr>
        <p:spPr>
          <a:xfrm>
            <a:off x="66675" y="1214309"/>
            <a:ext cx="114910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002060"/>
                </a:solidFill>
              </a:rPr>
              <a:t>Sigurnost u kontekstu IT tehnologija možemo definirati kao </a:t>
            </a:r>
            <a:r>
              <a:rPr lang="hr-HR" sz="2400" b="1" dirty="0">
                <a:solidFill>
                  <a:srgbClr val="FF0000"/>
                </a:solidFill>
              </a:rPr>
              <a:t>kontinuirani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proces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zaštite</a:t>
            </a:r>
            <a:r>
              <a:rPr lang="hr-HR" sz="2400" b="1" dirty="0">
                <a:solidFill>
                  <a:srgbClr val="002060"/>
                </a:solidFill>
              </a:rPr>
              <a:t> digitalnih informacija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podataka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r>
              <a:rPr lang="hr-HR" sz="2400" b="1" dirty="0">
                <a:solidFill>
                  <a:srgbClr val="002060"/>
                </a:solidFill>
              </a:rPr>
              <a:t> i IT resursa (računala, serveri, </a:t>
            </a:r>
            <a:r>
              <a:rPr lang="hr-HR" sz="2400" b="1" dirty="0" err="1">
                <a:solidFill>
                  <a:srgbClr val="002060"/>
                </a:solidFill>
              </a:rPr>
              <a:t>usmjernici</a:t>
            </a:r>
            <a:r>
              <a:rPr lang="hr-HR" sz="2400" b="1" dirty="0">
                <a:solidFill>
                  <a:srgbClr val="002060"/>
                </a:solidFill>
              </a:rPr>
              <a:t>, preklopnici </a:t>
            </a:r>
            <a:r>
              <a:rPr lang="hr-HR" sz="2400" b="1" dirty="0" err="1">
                <a:solidFill>
                  <a:srgbClr val="002060"/>
                </a:solidFill>
              </a:rPr>
              <a:t>itd</a:t>
            </a:r>
            <a:r>
              <a:rPr lang="hr-HR" sz="2400" b="1" dirty="0">
                <a:solidFill>
                  <a:srgbClr val="002060"/>
                </a:solidFill>
              </a:rPr>
              <a:t>…) od </a:t>
            </a:r>
            <a:r>
              <a:rPr lang="hr-HR" sz="2400" b="1" dirty="0">
                <a:solidFill>
                  <a:srgbClr val="FF0000"/>
                </a:solidFill>
              </a:rPr>
              <a:t>unutarnjih</a:t>
            </a:r>
            <a:r>
              <a:rPr lang="hr-HR" sz="2400" b="1" dirty="0">
                <a:solidFill>
                  <a:srgbClr val="002060"/>
                </a:solidFill>
              </a:rPr>
              <a:t> i </a:t>
            </a:r>
            <a:r>
              <a:rPr lang="hr-HR" sz="2400" b="1" dirty="0">
                <a:solidFill>
                  <a:srgbClr val="FF0000"/>
                </a:solidFill>
              </a:rPr>
              <a:t>vanjskih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zlonamjernih</a:t>
            </a:r>
            <a:r>
              <a:rPr lang="hr-HR" sz="2400" b="1" dirty="0">
                <a:solidFill>
                  <a:srgbClr val="002060"/>
                </a:solidFill>
              </a:rPr>
              <a:t> ili </a:t>
            </a:r>
            <a:r>
              <a:rPr lang="hr-HR" sz="2400" b="1" dirty="0">
                <a:solidFill>
                  <a:srgbClr val="FF0000"/>
                </a:solidFill>
              </a:rPr>
              <a:t>slučajnih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prijetnji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002060"/>
                </a:solidFill>
              </a:rPr>
              <a:t>Ovaj proces obuhvaća </a:t>
            </a:r>
            <a:r>
              <a:rPr lang="hr-HR" sz="2400" b="1" dirty="0">
                <a:solidFill>
                  <a:srgbClr val="FF0000"/>
                </a:solidFill>
              </a:rPr>
              <a:t>detekciju</a:t>
            </a:r>
            <a:r>
              <a:rPr lang="hr-HR" sz="2400" b="1" dirty="0">
                <a:solidFill>
                  <a:srgbClr val="002060"/>
                </a:solidFill>
              </a:rPr>
              <a:t>, </a:t>
            </a:r>
            <a:r>
              <a:rPr lang="hr-HR" sz="2400" b="1" dirty="0">
                <a:solidFill>
                  <a:srgbClr val="FF0000"/>
                </a:solidFill>
              </a:rPr>
              <a:t>prevenciju</a:t>
            </a:r>
            <a:r>
              <a:rPr lang="hr-HR" sz="2400" b="1" dirty="0">
                <a:solidFill>
                  <a:srgbClr val="002060"/>
                </a:solidFill>
              </a:rPr>
              <a:t> i </a:t>
            </a:r>
            <a:r>
              <a:rPr lang="hr-HR" sz="2400" b="1" dirty="0">
                <a:solidFill>
                  <a:srgbClr val="FF0000"/>
                </a:solidFill>
              </a:rPr>
              <a:t>odgovor</a:t>
            </a:r>
            <a:r>
              <a:rPr lang="hr-HR" sz="2400" b="1" dirty="0">
                <a:solidFill>
                  <a:srgbClr val="002060"/>
                </a:solidFill>
              </a:rPr>
              <a:t> na prijetnje kroz korištenje </a:t>
            </a:r>
            <a:r>
              <a:rPr lang="hr-HR" sz="2400" b="1" dirty="0">
                <a:solidFill>
                  <a:srgbClr val="FF0000"/>
                </a:solidFill>
              </a:rPr>
              <a:t>sigurnosnih politika, programskih alata i IT servisa</a:t>
            </a:r>
            <a:r>
              <a:rPr lang="hr-HR" sz="2400" b="1" dirty="0">
                <a:solidFill>
                  <a:srgbClr val="002060"/>
                </a:solidFill>
              </a:rPr>
              <a:t>..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r>
              <a:rPr lang="hr-HR" sz="2400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" sz="2400" b="1" dirty="0"/>
              <a:t>Ranjivosti sustava </a:t>
            </a:r>
            <a:r>
              <a:rPr lang="hr" sz="2400" dirty="0"/>
              <a:t>su </a:t>
            </a:r>
            <a:r>
              <a:rPr lang="hr" sz="2400" dirty="0">
                <a:solidFill>
                  <a:srgbClr val="FF0000"/>
                </a:solidFill>
              </a:rPr>
              <a:t>slabosti ili nedostaci u softveru, hardveru ili sigurnosnim politikama koje </a:t>
            </a:r>
            <a:r>
              <a:rPr lang="hr" sz="2400" b="1" dirty="0"/>
              <a:t>napadači </a:t>
            </a:r>
            <a:r>
              <a:rPr lang="hr" sz="2400" dirty="0"/>
              <a:t>mogu iskoristiti </a:t>
            </a:r>
            <a:r>
              <a:rPr lang="en-US" sz="2400" dirty="0"/>
              <a:t>I </a:t>
            </a:r>
            <a:r>
              <a:rPr lang="hr" sz="2400" dirty="0">
                <a:solidFill>
                  <a:srgbClr val="FF0000"/>
                </a:solidFill>
              </a:rPr>
              <a:t>dobiti neovlašteni pristup sustavu , nanijeti štetu sustavu ili njegovim resursima , izvući osjetljive podatke za osobnu korist.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6D0F8F9-F537-30D4-BC9D-FA253ADB5400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68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243840" y="946687"/>
            <a:ext cx="1152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hlinkClick r:id="rId2"/>
              </a:rPr>
              <a:t>http://www.digitalattackmap.com</a:t>
            </a:r>
            <a:endParaRPr lang="hr-HR" dirty="0"/>
          </a:p>
          <a:p>
            <a:r>
              <a:rPr lang="hr" dirty="0">
                <a:hlinkClick r:id="rId3"/>
              </a:rPr>
              <a:t>https://cybermap.kaspersky.com</a:t>
            </a:r>
            <a:endParaRPr lang="hr-HR" dirty="0"/>
          </a:p>
          <a:p>
            <a:r>
              <a:rPr lang="hr" dirty="0">
                <a:hlinkClick r:id="rId4"/>
              </a:rPr>
              <a:t>https://threatmap.checkpoint.com/ThreatPortal/livemap.html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34A3C-F7A2-0648-E924-E879F500F0FF}"/>
              </a:ext>
            </a:extLst>
          </p:cNvPr>
          <p:cNvSpPr txBox="1"/>
          <p:nvPr/>
        </p:nvSpPr>
        <p:spPr>
          <a:xfrm>
            <a:off x="243839" y="2178376"/>
            <a:ext cx="115266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 err="1">
                <a:solidFill>
                  <a:srgbClr val="0000FF"/>
                </a:solidFill>
              </a:rPr>
              <a:t>Ispit</a:t>
            </a:r>
            <a:r>
              <a:rPr lang="hr" dirty="0">
                <a:solidFill>
                  <a:srgbClr val="0000FF"/>
                </a:solidFill>
              </a:rPr>
              <a:t> </a:t>
            </a:r>
            <a:r>
              <a:rPr lang="hr" dirty="0" err="1">
                <a:solidFill>
                  <a:srgbClr val="0000FF"/>
                </a:solidFill>
              </a:rPr>
              <a:t>pitanje </a:t>
            </a:r>
            <a:r>
              <a:rPr lang="hr" dirty="0">
                <a:solidFill>
                  <a:srgbClr val="0000FF"/>
                </a:solidFill>
              </a:rPr>
              <a:t>:</a:t>
            </a:r>
          </a:p>
          <a:p>
            <a:r>
              <a:rPr lang="hr" dirty="0"/>
              <a:t>DoS napadi ciljaju na dostupnost sustava</a:t>
            </a:r>
          </a:p>
          <a:p>
            <a:r>
              <a:rPr lang="hr" dirty="0"/>
              <a:t>Primjer DoS napada je </a:t>
            </a:r>
            <a:r>
              <a:rPr lang="hr" dirty="0">
                <a:hlinkClick r:id="rId5"/>
              </a:rPr>
              <a:t>TCP SYN flood </a:t>
            </a:r>
            <a:r>
              <a:rPr lang="hr" dirty="0"/>
              <a:t>- zlorabi mehanizam trosmjernog rukovanja (3-way handshake). Napadač​ šalje brojne segmente sa postavljenom SYN zastavom (bitom), žrtva odgovara na svaki zahtjev sa SYN/ACK, ali napadač ne odgovara žrtvi sa ACK, već započinje novu vezu i tako sve dok žrtva ne ponestane resursa i legitimni korisnici više ne mogu pristupiti poslužitelju. Napadač obično koristi lažnu IP adresu tako da kada žrtva odgovori na SYN od napadača, zapravo šalje SYN/ACK na </a:t>
            </a:r>
            <a:r>
              <a:rPr lang="hr" dirty="0" err="1"/>
              <a:t>uređaj</a:t>
            </a:r>
            <a:r>
              <a:rPr lang="hr" dirty="0"/>
              <a:t> koji uopće nije započeo komunikaciju. Zbog usmjeravanja internetskog prometa, bez obzira što je napadač lažirao IP adresu, odgovor će ići na mrežu na kojoj se ta IP adresa zapravo nalazi.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68EE0-32B8-40C7-BFC0-21E8441E2E76}"/>
              </a:ext>
            </a:extLst>
          </p:cNvPr>
          <p:cNvSpPr txBox="1"/>
          <p:nvPr/>
        </p:nvSpPr>
        <p:spPr>
          <a:xfrm>
            <a:off x="426720" y="491088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dirty="0" err="1">
                <a:solidFill>
                  <a:srgbClr val="0000FF"/>
                </a:solidFill>
              </a:rPr>
              <a:t>Ispit</a:t>
            </a:r>
            <a:r>
              <a:rPr lang="hr" dirty="0">
                <a:solidFill>
                  <a:srgbClr val="0000FF"/>
                </a:solidFill>
              </a:rPr>
              <a:t> </a:t>
            </a:r>
            <a:r>
              <a:rPr lang="hr" dirty="0" err="1">
                <a:solidFill>
                  <a:srgbClr val="0000FF"/>
                </a:solidFill>
              </a:rPr>
              <a:t>pitanje </a:t>
            </a:r>
            <a:r>
              <a:rPr lang="hr" dirty="0"/>
              <a:t>:</a:t>
            </a:r>
          </a:p>
          <a:p>
            <a:r>
              <a:rPr lang="hr" dirty="0" err="1">
                <a:hlinkClick r:id="rId6"/>
              </a:rPr>
              <a:t>DDoS</a:t>
            </a:r>
            <a:r>
              <a:rPr lang="hr" dirty="0">
                <a:hlinkClick r:id="rId6"/>
              </a:rPr>
              <a:t> </a:t>
            </a:r>
            <a:r>
              <a:rPr lang="hr" dirty="0" err="1">
                <a:hlinkClick r:id="rId6"/>
              </a:rPr>
              <a:t>napadi</a:t>
            </a:r>
            <a:endParaRPr lang="hr-HR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3743487-AAFC-CD16-4FD2-C884D43028D3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D6934-50D7-2074-E286-64853969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Dos-</a:t>
            </a:r>
            <a:r>
              <a:rPr lang="en-US" sz="3600" dirty="0" err="1"/>
              <a:t>Ddos</a:t>
            </a:r>
            <a:r>
              <a:rPr lang="en-US" sz="3600" dirty="0"/>
              <a:t> </a:t>
            </a:r>
            <a:r>
              <a:rPr lang="hr-HR" sz="3600" dirty="0"/>
              <a:t>napadi u stvarnom vremenu</a:t>
            </a:r>
          </a:p>
        </p:txBody>
      </p:sp>
    </p:spTree>
    <p:extLst>
      <p:ext uri="{BB962C8B-B14F-4D97-AF65-F5344CB8AC3E}">
        <p14:creationId xmlns:p14="http://schemas.microsoft.com/office/powerpoint/2010/main" val="685990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D6AB0-D9BC-9506-A201-D9F79F4F5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CFF51F-AD16-85F4-0B6D-B9B8338F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Communication Interception and Manipulation</a:t>
            </a:r>
            <a:endParaRPr lang="hr-H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8391E-C632-FAD7-D82D-2D5F0EE5510C}"/>
              </a:ext>
            </a:extLst>
          </p:cNvPr>
          <p:cNvSpPr txBox="1"/>
          <p:nvPr/>
        </p:nvSpPr>
        <p:spPr>
          <a:xfrm>
            <a:off x="240881" y="702234"/>
            <a:ext cx="112623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Man-in-the-Middle (MitM)</a:t>
            </a:r>
          </a:p>
          <a:p>
            <a:r>
              <a:rPr lang="hr" sz="1500" b="1" dirty="0"/>
              <a:t>Kako radi: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Presreće komunikaciju između dvije strane radi krađe podataka ili ubacivanja zlonamjernog sadržaja.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Obično se događa na nezaštićenim mrežama (npr. javni Wi-Fi).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Primjer je DHCP spofing napad gdje se napadač nametne kao DHCP server i korisniku daje lažne DNS odgovore (pošto je sebe postavio kao DNS server)</a:t>
            </a:r>
          </a:p>
          <a:p>
            <a:r>
              <a:rPr lang="hr" sz="1500" b="1" dirty="0"/>
              <a:t>Zaštita: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Koristite end-to-end enkripciju (npr. HTTPS, TLS).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Izbjegavajte javni Wi-Fi ili koristite VPN kada pristupate osjetljivim podacima.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Implementirajte jake metode provjere autentičnosti npr. multi-factor autentication (MFA), provjerite SSL/TLS certifikate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20D61-2F1B-AEA2-B6A1-9F1B72070736}"/>
              </a:ext>
            </a:extLst>
          </p:cNvPr>
          <p:cNvSpPr txBox="1"/>
          <p:nvPr/>
        </p:nvSpPr>
        <p:spPr>
          <a:xfrm>
            <a:off x="240882" y="3441445"/>
            <a:ext cx="112623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DNS Spoofing (Cache Poisoning)</a:t>
            </a:r>
          </a:p>
          <a:p>
            <a:r>
              <a:rPr lang="hr" sz="1500" b="1" dirty="0"/>
              <a:t>Kako radi: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Mijenja DNS zapise na serveru kako bi preusmjerio korisnika na zlonamjerna web-mjesta.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Iskorištava slabosti u konfiguracijama DNS poslužitelja.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Ako DNS </a:t>
            </a:r>
            <a:r>
              <a:rPr lang="en-US" sz="1500" dirty="0" err="1"/>
              <a:t>poslužitelj</a:t>
            </a:r>
            <a:r>
              <a:rPr lang="en-US" sz="1500" dirty="0"/>
              <a:t> </a:t>
            </a:r>
            <a:r>
              <a:rPr lang="en-US" sz="1500" dirty="0" err="1"/>
              <a:t>koristi</a:t>
            </a:r>
            <a:r>
              <a:rPr lang="en-US" sz="1500" dirty="0"/>
              <a:t> </a:t>
            </a:r>
            <a:r>
              <a:rPr lang="en-US" sz="1500" dirty="0" err="1"/>
              <a:t>zastarjeli</a:t>
            </a:r>
            <a:r>
              <a:rPr lang="en-US" sz="1500" dirty="0"/>
              <a:t> </a:t>
            </a:r>
            <a:r>
              <a:rPr lang="en-US" sz="1500" dirty="0" err="1"/>
              <a:t>softver</a:t>
            </a:r>
            <a:r>
              <a:rPr lang="en-US" sz="1500" dirty="0"/>
              <a:t> </a:t>
            </a:r>
            <a:r>
              <a:rPr lang="en-US" sz="1500" dirty="0" err="1"/>
              <a:t>ili</a:t>
            </a:r>
            <a:r>
              <a:rPr lang="en-US" sz="1500" dirty="0"/>
              <a:t> </a:t>
            </a:r>
            <a:r>
              <a:rPr lang="en-US" sz="1500" dirty="0" err="1"/>
              <a:t>ima</a:t>
            </a:r>
            <a:r>
              <a:rPr lang="en-US" sz="1500" dirty="0"/>
              <a:t> </a:t>
            </a:r>
            <a:r>
              <a:rPr lang="en-US" sz="1500" dirty="0" err="1"/>
              <a:t>sigurnosne</a:t>
            </a:r>
            <a:r>
              <a:rPr lang="en-US" sz="1500" dirty="0"/>
              <a:t> </a:t>
            </a:r>
            <a:r>
              <a:rPr lang="en-US" sz="1500" dirty="0" err="1"/>
              <a:t>propuste</a:t>
            </a:r>
            <a:r>
              <a:rPr lang="hr-HR" sz="1500" dirty="0"/>
              <a:t> (slabe lozinke ili je konfiguriran kao „otvoreni </a:t>
            </a:r>
            <a:r>
              <a:rPr lang="hr-HR" sz="1500" dirty="0" err="1"/>
              <a:t>resolver</a:t>
            </a:r>
            <a:r>
              <a:rPr lang="hr-HR" sz="1500" dirty="0"/>
              <a:t>”)</a:t>
            </a:r>
            <a:r>
              <a:rPr lang="en-US" sz="1500" dirty="0"/>
              <a:t>, </a:t>
            </a:r>
            <a:r>
              <a:rPr lang="en-US" sz="1500" dirty="0" err="1"/>
              <a:t>napadač</a:t>
            </a:r>
            <a:r>
              <a:rPr lang="en-US" sz="1500" dirty="0"/>
              <a:t> </a:t>
            </a:r>
            <a:r>
              <a:rPr lang="en-US" sz="1500" dirty="0" err="1"/>
              <a:t>može</a:t>
            </a:r>
            <a:r>
              <a:rPr lang="en-US" sz="1500" dirty="0"/>
              <a:t> </a:t>
            </a:r>
            <a:r>
              <a:rPr lang="en-US" sz="1500" dirty="0" err="1"/>
              <a:t>iskoristiti</a:t>
            </a:r>
            <a:r>
              <a:rPr lang="en-US" sz="1500" dirty="0"/>
              <a:t>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ranjivosti</a:t>
            </a:r>
            <a:r>
              <a:rPr lang="en-US" sz="1500" dirty="0"/>
              <a:t> </a:t>
            </a:r>
            <a:r>
              <a:rPr lang="en-US" sz="1500" dirty="0" err="1"/>
              <a:t>kako</a:t>
            </a:r>
            <a:r>
              <a:rPr lang="en-US" sz="1500" dirty="0"/>
              <a:t> bi </a:t>
            </a:r>
            <a:r>
              <a:rPr lang="en-US" sz="1500" dirty="0" err="1"/>
              <a:t>dobio</a:t>
            </a:r>
            <a:r>
              <a:rPr lang="en-US" sz="1500" dirty="0"/>
              <a:t> </a:t>
            </a:r>
            <a:r>
              <a:rPr lang="en-US" sz="1500" dirty="0" err="1"/>
              <a:t>pristup</a:t>
            </a:r>
            <a:r>
              <a:rPr lang="en-US" sz="1500" dirty="0"/>
              <a:t> i </a:t>
            </a:r>
            <a:r>
              <a:rPr lang="en-US" sz="1500" dirty="0" err="1"/>
              <a:t>promijenio</a:t>
            </a:r>
            <a:r>
              <a:rPr lang="en-US" sz="1500" dirty="0"/>
              <a:t> DNS </a:t>
            </a:r>
            <a:r>
              <a:rPr lang="en-US" sz="1500" dirty="0" err="1"/>
              <a:t>zapise</a:t>
            </a:r>
            <a:r>
              <a:rPr lang="en-US" sz="1500" dirty="0"/>
              <a:t>…</a:t>
            </a:r>
            <a:r>
              <a:rPr lang="hr-HR" sz="1500" dirty="0"/>
              <a:t>ili preko administratorskog računala koje je kompromitirano</a:t>
            </a:r>
            <a:endParaRPr lang="hr" sz="1500" dirty="0"/>
          </a:p>
          <a:p>
            <a:r>
              <a:rPr lang="hr" sz="1500" b="1" dirty="0"/>
              <a:t>Zaštita: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Koristite DNSSEC (DNS Security Extensions) kako biste osigurali autentičnost DNS odgovora (omogućava provjeru je li odgovor od pouzdanog izvora i je li mijenjan)-Ovo koriste DNS serveri.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Redovito ažurirajte i osigurajte DNS poslužitelje.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500" dirty="0"/>
              <a:t>Pratite DNS zapisnike za sumnjive aktivnosti.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2759A8D-61DA-A06E-14C6-5B7D776ED5BA}"/>
              </a:ext>
            </a:extLst>
          </p:cNvPr>
          <p:cNvSpPr txBox="1"/>
          <p:nvPr/>
        </p:nvSpPr>
        <p:spPr>
          <a:xfrm>
            <a:off x="10181102" y="916186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FEAED-5199-76E1-62E2-C88A9D1E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53" y="2511763"/>
            <a:ext cx="2171700" cy="40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C3F9E-9136-9CAB-FB0A-55DAAF92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878" y="3210037"/>
            <a:ext cx="1847850" cy="1257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646A5E-888F-B0CA-6D76-7905EBA4F562}"/>
              </a:ext>
            </a:extLst>
          </p:cNvPr>
          <p:cNvSpPr/>
          <p:nvPr/>
        </p:nvSpPr>
        <p:spPr>
          <a:xfrm>
            <a:off x="10546672" y="2511763"/>
            <a:ext cx="426128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918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73E1-3C87-F5F1-5C49-33530485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DF8944-2295-C65A-23A0-325C9A74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Communication Interception and Manipulation</a:t>
            </a:r>
            <a:endParaRPr lang="hr-H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1AC98-31A5-6E13-0D70-DF9397A0CEE1}"/>
              </a:ext>
            </a:extLst>
          </p:cNvPr>
          <p:cNvSpPr txBox="1"/>
          <p:nvPr/>
        </p:nvSpPr>
        <p:spPr>
          <a:xfrm>
            <a:off x="243839" y="916186"/>
            <a:ext cx="111004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/>
              <a:t>Otmica sesije (</a:t>
            </a:r>
            <a:r>
              <a:rPr lang="en-US" sz="1600" b="1" dirty="0"/>
              <a:t>Session Hijacking</a:t>
            </a:r>
            <a:r>
              <a:rPr lang="hr" sz="1600" b="1" dirty="0"/>
              <a:t>)</a:t>
            </a:r>
          </a:p>
          <a:p>
            <a:r>
              <a:rPr lang="hr" sz="1600" b="1" dirty="0"/>
              <a:t>Kako radi: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Krade tokene sesije (</a:t>
            </a:r>
            <a:r>
              <a:rPr lang="en-US" sz="1600" dirty="0" err="1"/>
              <a:t>jedinstveni</a:t>
            </a:r>
            <a:r>
              <a:rPr lang="en-US" sz="1600" dirty="0"/>
              <a:t> </a:t>
            </a:r>
            <a:r>
              <a:rPr lang="en-US" sz="1600" dirty="0" err="1"/>
              <a:t>identifikatori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aplikacija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web-</a:t>
            </a:r>
            <a:r>
              <a:rPr lang="en-US" sz="1600" dirty="0" err="1"/>
              <a:t>poslužitelj</a:t>
            </a:r>
            <a:r>
              <a:rPr lang="en-US" sz="1600" dirty="0"/>
              <a:t> </a:t>
            </a:r>
            <a:r>
              <a:rPr lang="en-US" sz="1600" dirty="0" err="1"/>
              <a:t>generira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bi </a:t>
            </a:r>
            <a:r>
              <a:rPr lang="en-US" sz="1600" dirty="0" err="1"/>
              <a:t>pratila</a:t>
            </a:r>
            <a:r>
              <a:rPr lang="en-US" sz="1600" dirty="0"/>
              <a:t> </a:t>
            </a:r>
            <a:r>
              <a:rPr lang="en-US" sz="1600" dirty="0" err="1"/>
              <a:t>aktivne</a:t>
            </a:r>
            <a:r>
              <a:rPr lang="en-US" sz="1600" dirty="0"/>
              <a:t> </a:t>
            </a:r>
            <a:r>
              <a:rPr lang="en-US" sz="1600" dirty="0" err="1"/>
              <a:t>korisničke</a:t>
            </a:r>
            <a:r>
              <a:rPr lang="en-US" sz="1600" dirty="0"/>
              <a:t> </a:t>
            </a:r>
            <a:r>
              <a:rPr lang="en-US" sz="1600" dirty="0" err="1"/>
              <a:t>sesije</a:t>
            </a:r>
            <a:r>
              <a:rPr lang="hr-HR" sz="1600" dirty="0"/>
              <a:t>. </a:t>
            </a:r>
            <a:r>
              <a:rPr lang="en-US" sz="1600" dirty="0"/>
              <a:t>Token </a:t>
            </a:r>
            <a:r>
              <a:rPr lang="en-US" sz="1600" dirty="0" err="1"/>
              <a:t>omogućuje</a:t>
            </a:r>
            <a:r>
              <a:rPr lang="en-US" sz="1600" dirty="0"/>
              <a:t> </a:t>
            </a:r>
            <a:r>
              <a:rPr lang="en-US" sz="1600" dirty="0" err="1"/>
              <a:t>aplikaciji</a:t>
            </a:r>
            <a:r>
              <a:rPr lang="en-US" sz="1600" dirty="0"/>
              <a:t> da </a:t>
            </a:r>
            <a:r>
              <a:rPr lang="en-US" sz="1600" dirty="0" err="1"/>
              <a:t>zna</a:t>
            </a:r>
            <a:r>
              <a:rPr lang="en-US" sz="1600" dirty="0"/>
              <a:t> </a:t>
            </a:r>
            <a:r>
              <a:rPr lang="en-US" sz="1600" dirty="0" err="1"/>
              <a:t>tko</a:t>
            </a:r>
            <a:r>
              <a:rPr lang="en-US" sz="1600" dirty="0"/>
              <a:t> je </a:t>
            </a:r>
            <a:r>
              <a:rPr lang="en-US" sz="1600" dirty="0" err="1"/>
              <a:t>korisnik</a:t>
            </a:r>
            <a:r>
              <a:rPr lang="en-US" sz="1600" dirty="0"/>
              <a:t> </a:t>
            </a:r>
            <a:r>
              <a:rPr lang="en-US" sz="1600" dirty="0" err="1"/>
              <a:t>tijekom</a:t>
            </a:r>
            <a:r>
              <a:rPr lang="en-US" sz="1600" dirty="0"/>
              <a:t> </a:t>
            </a:r>
            <a:r>
              <a:rPr lang="en-US" sz="1600" dirty="0" err="1"/>
              <a:t>njegovog</a:t>
            </a:r>
            <a:r>
              <a:rPr lang="en-US" sz="1600" dirty="0"/>
              <a:t> </a:t>
            </a:r>
            <a:r>
              <a:rPr lang="en-US" sz="1600" dirty="0" err="1"/>
              <a:t>trajanja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platformi</a:t>
            </a:r>
            <a:r>
              <a:rPr lang="en-US" sz="1600" dirty="0"/>
              <a:t> </a:t>
            </a:r>
            <a:r>
              <a:rPr lang="en-US" sz="1600" dirty="0" err="1"/>
              <a:t>nakon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se </a:t>
            </a:r>
            <a:r>
              <a:rPr lang="en-US" sz="1600" dirty="0" err="1"/>
              <a:t>uspješno</a:t>
            </a:r>
            <a:r>
              <a:rPr lang="en-US" sz="1600" dirty="0"/>
              <a:t> </a:t>
            </a:r>
            <a:r>
              <a:rPr lang="en-US" sz="1600" dirty="0" err="1"/>
              <a:t>autentificirao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prijavio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račun</a:t>
            </a:r>
            <a:r>
              <a:rPr lang="en-US" sz="1600" dirty="0"/>
              <a:t>).</a:t>
            </a:r>
            <a:r>
              <a:rPr lang="hr-HR" sz="1600" dirty="0"/>
              <a:t>)</a:t>
            </a:r>
            <a:r>
              <a:rPr lang="hr" sz="1600" dirty="0"/>
              <a:t> kako bi oponašao korisnike u aktivnim sesijama.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Često se postiže putem </a:t>
            </a:r>
            <a:r>
              <a:rPr lang="en-US" sz="1600" dirty="0"/>
              <a:t>Cross-Site Scripting (XSS)</a:t>
            </a:r>
            <a:r>
              <a:rPr lang="hr" sz="1600" dirty="0"/>
              <a:t> ili „njuškanja” paketa (packet sniffing).</a:t>
            </a:r>
          </a:p>
          <a:p>
            <a:r>
              <a:rPr lang="hr" sz="1600" b="1" dirty="0"/>
              <a:t>Zaštita: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Koristite HTTPS za šifriranje podataka sesije u prijenosu.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Implementirajte sigurno upravljanje sesijom s kratkim vremenima isteka i regeneracijom tokena.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Uvedite anti-XSS mjere kako biste spriječili krađu tokena.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05134-7877-5FCD-3DAB-F5878B7B1B48}"/>
              </a:ext>
            </a:extLst>
          </p:cNvPr>
          <p:cNvSpPr txBox="1"/>
          <p:nvPr/>
        </p:nvSpPr>
        <p:spPr>
          <a:xfrm>
            <a:off x="243839" y="3688394"/>
            <a:ext cx="101444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/>
              <a:t>Napad prisluškivanjem (</a:t>
            </a:r>
            <a:r>
              <a:rPr lang="en-US" sz="1600" b="1" dirty="0"/>
              <a:t>Eavesdropping Attack</a:t>
            </a:r>
            <a:r>
              <a:rPr lang="hr" sz="1600" b="1" dirty="0"/>
              <a:t>)</a:t>
            </a:r>
          </a:p>
          <a:p>
            <a:r>
              <a:rPr lang="hr" sz="1600" b="1" dirty="0"/>
              <a:t>Kako radi: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Presreće nešifrirani mrežni promet radi hvatanja osjetljivih informacija.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Često se događa na javnim ili nezaštićenim mrežama (WiFi).</a:t>
            </a:r>
          </a:p>
          <a:p>
            <a:r>
              <a:rPr lang="hr" sz="1600" b="1" dirty="0"/>
              <a:t>Zaštita: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Koristite jake protokole šifriranja kao što su HTTPS ili razne VPN protokole za autentikaciju i enkripciju.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Izbjegavajte prijenos osjetljivih podataka preko nezaštićenih mreža.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Educirajte korisnike o osnovama kibernetičke sigurnosti.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0026888-404C-D58C-9925-88EEC9BD298A}"/>
              </a:ext>
            </a:extLst>
          </p:cNvPr>
          <p:cNvSpPr txBox="1"/>
          <p:nvPr/>
        </p:nvSpPr>
        <p:spPr>
          <a:xfrm>
            <a:off x="10296241" y="633860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10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66A91-122F-6A69-EF29-0FB38CFE1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CF252D-F1F7-9E4D-06A0-D6B1CF91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Engineering and Human Exploitation</a:t>
            </a:r>
            <a:br>
              <a:rPr lang="hr-HR" sz="1000" dirty="0"/>
            </a:br>
            <a:endParaRPr lang="hr-H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5ED1A-44ED-9545-4E43-F820AD325FB8}"/>
              </a:ext>
            </a:extLst>
          </p:cNvPr>
          <p:cNvSpPr txBox="1"/>
          <p:nvPr/>
        </p:nvSpPr>
        <p:spPr>
          <a:xfrm>
            <a:off x="164306" y="916186"/>
            <a:ext cx="114180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Phishing</a:t>
            </a:r>
            <a:r>
              <a:rPr lang="en-US" b="1" dirty="0"/>
              <a:t> </a:t>
            </a:r>
            <a:r>
              <a:rPr lang="hr-HR" b="1" dirty="0"/>
              <a:t>(</a:t>
            </a:r>
            <a:r>
              <a:rPr lang="en-US" dirty="0"/>
              <a:t>Spear phishing</a:t>
            </a:r>
            <a:r>
              <a:rPr lang="hr-HR" dirty="0"/>
              <a:t>, </a:t>
            </a:r>
            <a:r>
              <a:rPr lang="hr-HR" dirty="0" err="1"/>
              <a:t>Whaling</a:t>
            </a:r>
            <a:r>
              <a:rPr lang="hr-HR" dirty="0"/>
              <a:t>, </a:t>
            </a:r>
            <a:r>
              <a:rPr lang="hr-HR" dirty="0" err="1"/>
              <a:t>Vishing</a:t>
            </a:r>
            <a:r>
              <a:rPr lang="hr-HR" dirty="0"/>
              <a:t> itd.)</a:t>
            </a:r>
            <a:endParaRPr lang="hr-HR" b="1" dirty="0"/>
          </a:p>
          <a:p>
            <a:r>
              <a:rPr lang="hr" b="1" dirty="0"/>
              <a:t>Kako radi: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Varljive e-poruke ili poruke navedu korisnike da otkriju vjerodajnice ili kliknu zlonamjerne veze.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Obično lažno predstavlja subjekte od povjerenja (npr. banke, kolege s posla).</a:t>
            </a:r>
          </a:p>
          <a:p>
            <a:r>
              <a:rPr lang="hr" b="1" dirty="0"/>
              <a:t>Zaštita: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Educirajte korisnike da prepoznaju pokušaje krađe identiteta.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Implementirajte alate za filtriranje e-pošte i antiphishing.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dirty="0"/>
              <a:t>Upotrijebite višefaktorsku autentikaciju (MFA) za zaštitu računa.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F8C8F6A-8E12-BC92-3A2D-9F97D1C0E3B1}"/>
              </a:ext>
            </a:extLst>
          </p:cNvPr>
          <p:cNvSpPr txBox="1"/>
          <p:nvPr/>
        </p:nvSpPr>
        <p:spPr>
          <a:xfrm>
            <a:off x="10296241" y="692248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E7FAB-679A-2AF7-B40E-905A4C3315A0}"/>
              </a:ext>
            </a:extLst>
          </p:cNvPr>
          <p:cNvSpPr txBox="1"/>
          <p:nvPr/>
        </p:nvSpPr>
        <p:spPr>
          <a:xfrm>
            <a:off x="210509" y="3244181"/>
            <a:ext cx="1132568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/>
              <a:t>1.</a:t>
            </a:r>
            <a:r>
              <a:rPr lang="hr-HR" sz="1600" b="1" dirty="0"/>
              <a:t>Spear </a:t>
            </a:r>
            <a:r>
              <a:rPr lang="hr-HR" sz="1600" b="1" dirty="0" err="1"/>
              <a:t>Phishing</a:t>
            </a:r>
            <a:r>
              <a:rPr lang="hr-HR" sz="1600" dirty="0"/>
              <a:t>:  </a:t>
            </a:r>
          </a:p>
          <a:p>
            <a:r>
              <a:rPr lang="hr-HR" sz="1600" dirty="0"/>
              <a:t>   Ciljani </a:t>
            </a:r>
            <a:r>
              <a:rPr lang="hr-HR" sz="1600" dirty="0" err="1"/>
              <a:t>phishing</a:t>
            </a:r>
            <a:r>
              <a:rPr lang="hr-HR" sz="1600" dirty="0"/>
              <a:t> napad usmjeren na pojedince ili specifične skupine, često personaliziran kako bi izgledao uvjerljivije (npr. korištenje imena ili specifičnih informacija).</a:t>
            </a:r>
          </a:p>
          <a:p>
            <a:endParaRPr lang="hr-HR" sz="1600" dirty="0"/>
          </a:p>
          <a:p>
            <a:r>
              <a:rPr lang="hr-HR" sz="1600" dirty="0"/>
              <a:t>2.</a:t>
            </a:r>
            <a:r>
              <a:rPr lang="hr-HR" sz="1600" b="1" dirty="0"/>
              <a:t>Whaling</a:t>
            </a:r>
            <a:r>
              <a:rPr lang="hr-HR" sz="1600" dirty="0"/>
              <a:t>:  </a:t>
            </a:r>
          </a:p>
          <a:p>
            <a:r>
              <a:rPr lang="hr-HR" sz="1600" dirty="0"/>
              <a:t>   Poseban oblik </a:t>
            </a:r>
            <a:r>
              <a:rPr lang="hr-HR" sz="1600" dirty="0" err="1"/>
              <a:t>spear</a:t>
            </a:r>
            <a:r>
              <a:rPr lang="hr-HR" sz="1600" dirty="0"/>
              <a:t> </a:t>
            </a:r>
            <a:r>
              <a:rPr lang="hr-HR" sz="1600" dirty="0" err="1"/>
              <a:t>phishinga</a:t>
            </a:r>
            <a:r>
              <a:rPr lang="hr-HR" sz="1600" dirty="0"/>
              <a:t> usmjeren na visoko pozicionirane osobe, poput direktora (CEO) ili financijskih direktora (CFO), koristeći poslovnu terminologiju i izgled legitimnih zahtjeva.</a:t>
            </a:r>
          </a:p>
          <a:p>
            <a:endParaRPr lang="hr-HR" sz="1600" dirty="0"/>
          </a:p>
          <a:p>
            <a:r>
              <a:rPr lang="hr-HR" sz="1600" dirty="0"/>
              <a:t>3.</a:t>
            </a:r>
            <a:r>
              <a:rPr lang="hr-HR" sz="1600" b="1" dirty="0"/>
              <a:t>Vishing (</a:t>
            </a:r>
            <a:r>
              <a:rPr lang="hr-HR" sz="1600" b="1" dirty="0" err="1"/>
              <a:t>Voice</a:t>
            </a:r>
            <a:r>
              <a:rPr lang="hr-HR" sz="1600" b="1" dirty="0"/>
              <a:t> </a:t>
            </a:r>
            <a:r>
              <a:rPr lang="hr-HR" sz="1600" b="1" dirty="0" err="1"/>
              <a:t>Phishing</a:t>
            </a:r>
            <a:r>
              <a:rPr lang="hr-HR" sz="1600" b="1" dirty="0"/>
              <a:t>):  </a:t>
            </a:r>
          </a:p>
          <a:p>
            <a:r>
              <a:rPr lang="hr-HR" sz="1600" dirty="0"/>
              <a:t>   Napadi putem telefonskih poziva, gdje se napadači predstavljaju kao banke, tehnička podrška ili druge institucije kako bi prevarili žrtve da otkriju osjetljive informacije.</a:t>
            </a:r>
          </a:p>
        </p:txBody>
      </p:sp>
    </p:spTree>
    <p:extLst>
      <p:ext uri="{BB962C8B-B14F-4D97-AF65-F5344CB8AC3E}">
        <p14:creationId xmlns:p14="http://schemas.microsoft.com/office/powerpoint/2010/main" val="2065315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BD94E-B5A5-5684-1B28-2010F6A1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40A2B4-8C3D-C871-BD75-437F6545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Engineering and Human Exploitation</a:t>
            </a:r>
            <a:br>
              <a:rPr lang="hr-HR" sz="1000" dirty="0"/>
            </a:br>
            <a:endParaRPr lang="hr-H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D8C66-E1A3-6C18-4150-F2CC69EF794A}"/>
              </a:ext>
            </a:extLst>
          </p:cNvPr>
          <p:cNvSpPr txBox="1"/>
          <p:nvPr/>
        </p:nvSpPr>
        <p:spPr>
          <a:xfrm>
            <a:off x="172819" y="3275210"/>
            <a:ext cx="119525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/>
              <a:t>Quid Pro Quo (</a:t>
            </a:r>
            <a:r>
              <a:rPr lang="en-US" sz="1600" dirty="0" err="1"/>
              <a:t>latinsk</a:t>
            </a:r>
            <a:r>
              <a:rPr lang="hr-HR" sz="1600" dirty="0"/>
              <a:t>i </a:t>
            </a:r>
            <a:r>
              <a:rPr lang="en-US" sz="1600" dirty="0" err="1"/>
              <a:t>izraz</a:t>
            </a:r>
            <a:r>
              <a:rPr lang="en-US" sz="1600" dirty="0"/>
              <a:t> koji </a:t>
            </a:r>
            <a:r>
              <a:rPr lang="en-US" sz="1600" dirty="0" err="1"/>
              <a:t>znači</a:t>
            </a:r>
            <a:r>
              <a:rPr lang="en-US" sz="1600" dirty="0"/>
              <a:t> </a:t>
            </a:r>
            <a:r>
              <a:rPr lang="hr-HR" sz="1600" dirty="0"/>
              <a:t>„</a:t>
            </a:r>
            <a:r>
              <a:rPr lang="en-US" sz="1600" dirty="0" err="1"/>
              <a:t>nešto</a:t>
            </a:r>
            <a:r>
              <a:rPr lang="en-US" sz="1600" dirty="0"/>
              <a:t> za </a:t>
            </a:r>
            <a:r>
              <a:rPr lang="en-US" sz="1600" dirty="0" err="1"/>
              <a:t>nešto</a:t>
            </a:r>
            <a:r>
              <a:rPr lang="hr-HR" sz="1600" dirty="0"/>
              <a:t>”)</a:t>
            </a:r>
            <a:endParaRPr lang="hr" sz="1600" b="1" dirty="0"/>
          </a:p>
          <a:p>
            <a:r>
              <a:rPr lang="hr" sz="1600" b="1" dirty="0"/>
              <a:t>Kako radi: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Napadači nude nešto (npr. tehničku podršku, dar) u zamjenu za osjetljive podatke.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Napadači</a:t>
            </a:r>
            <a:r>
              <a:rPr lang="en-US" sz="1600" dirty="0"/>
              <a:t>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koriste</a:t>
            </a:r>
            <a:r>
              <a:rPr lang="en-US" sz="1600" dirty="0"/>
              <a:t> </a:t>
            </a:r>
            <a:r>
              <a:rPr lang="en-US" sz="1600" dirty="0" err="1"/>
              <a:t>ovu</a:t>
            </a:r>
            <a:r>
              <a:rPr lang="en-US" sz="1600" dirty="0"/>
              <a:t> </a:t>
            </a:r>
            <a:r>
              <a:rPr lang="en-US" sz="1600" dirty="0" err="1"/>
              <a:t>taktiku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zaposlenicima</a:t>
            </a:r>
            <a:r>
              <a:rPr lang="en-US" sz="1600" dirty="0"/>
              <a:t> u </a:t>
            </a:r>
            <a:r>
              <a:rPr lang="en-US" sz="1600" dirty="0" err="1"/>
              <a:t>tvrtkama:Predstavljaju</a:t>
            </a:r>
            <a:r>
              <a:rPr lang="en-US" sz="1600" dirty="0"/>
              <a:t> se </a:t>
            </a:r>
            <a:r>
              <a:rPr lang="en-US" sz="1600" dirty="0" err="1"/>
              <a:t>kao</a:t>
            </a:r>
            <a:r>
              <a:rPr lang="en-US" sz="1600" dirty="0"/>
              <a:t> IT </a:t>
            </a:r>
            <a:r>
              <a:rPr lang="en-US" sz="1600" dirty="0" err="1"/>
              <a:t>osoblje</a:t>
            </a:r>
            <a:r>
              <a:rPr lang="en-US" sz="1600" dirty="0"/>
              <a:t> i nude </a:t>
            </a:r>
            <a:r>
              <a:rPr lang="en-US" sz="1600" dirty="0" err="1"/>
              <a:t>rješavanje</a:t>
            </a:r>
            <a:r>
              <a:rPr lang="en-US" sz="1600" dirty="0"/>
              <a:t> </a:t>
            </a:r>
            <a:r>
              <a:rPr lang="en-US" sz="1600" dirty="0" err="1"/>
              <a:t>problema</a:t>
            </a:r>
            <a:r>
              <a:rPr lang="en-US" sz="1600" dirty="0"/>
              <a:t> s </a:t>
            </a:r>
            <a:r>
              <a:rPr lang="en-US" sz="1600" dirty="0" err="1"/>
              <a:t>računalom</a:t>
            </a:r>
            <a:r>
              <a:rPr lang="en-US" sz="1600" dirty="0"/>
              <a:t>.</a:t>
            </a:r>
            <a:r>
              <a:rPr lang="hr-HR" sz="1600" dirty="0"/>
              <a:t> </a:t>
            </a:r>
            <a:r>
              <a:rPr lang="en-US" sz="1600" dirty="0" err="1"/>
              <a:t>Traže</a:t>
            </a:r>
            <a:r>
              <a:rPr lang="en-US" sz="1600" dirty="0"/>
              <a:t> da </a:t>
            </a:r>
            <a:r>
              <a:rPr lang="en-US" sz="1600" dirty="0" err="1"/>
              <a:t>zaposlenik</a:t>
            </a:r>
            <a:r>
              <a:rPr lang="en-US" sz="1600" dirty="0"/>
              <a:t> </a:t>
            </a:r>
            <a:r>
              <a:rPr lang="en-US" sz="1600" dirty="0" err="1"/>
              <a:t>preda</a:t>
            </a:r>
            <a:r>
              <a:rPr lang="en-US" sz="1600" dirty="0"/>
              <a:t> </a:t>
            </a:r>
            <a:r>
              <a:rPr lang="en-US" sz="1600" dirty="0" err="1"/>
              <a:t>vjerodajnice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omogući</a:t>
            </a:r>
            <a:r>
              <a:rPr lang="en-US" sz="1600" dirty="0"/>
              <a:t> </a:t>
            </a:r>
            <a:r>
              <a:rPr lang="en-US" sz="1600" dirty="0" err="1"/>
              <a:t>daljinski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sustavu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</a:t>
            </a:r>
            <a:r>
              <a:rPr lang="en-US" sz="1600" dirty="0" err="1"/>
              <a:t>omogućuje</a:t>
            </a:r>
            <a:r>
              <a:rPr lang="en-US" sz="1600" dirty="0"/>
              <a:t> </a:t>
            </a:r>
            <a:r>
              <a:rPr lang="en-US" sz="1600" dirty="0" err="1"/>
              <a:t>neovlašteni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hr" sz="1600" dirty="0"/>
          </a:p>
          <a:p>
            <a:r>
              <a:rPr lang="hr" sz="1600" b="1" dirty="0"/>
              <a:t>Zaštita: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Educirajte zaposlenike da budu oprezni s neželjenim ponudama.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>
                <a:solidFill>
                  <a:srgbClr val="FF0000"/>
                </a:solidFill>
              </a:rPr>
              <a:t>Provjerite identitet osoba koje nude pomoć.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Uspostavite pravila za rukovanje osjetljivim informacijama.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8C843D4-4166-F6BA-DF37-650B0A0A1369}"/>
              </a:ext>
            </a:extLst>
          </p:cNvPr>
          <p:cNvSpPr txBox="1"/>
          <p:nvPr/>
        </p:nvSpPr>
        <p:spPr>
          <a:xfrm>
            <a:off x="10184006" y="560658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1385-15CA-5453-731F-34E0E3DFACDC}"/>
              </a:ext>
            </a:extLst>
          </p:cNvPr>
          <p:cNvSpPr txBox="1"/>
          <p:nvPr/>
        </p:nvSpPr>
        <p:spPr>
          <a:xfrm>
            <a:off x="155257" y="996189"/>
            <a:ext cx="118814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Pretexting</a:t>
            </a:r>
            <a:r>
              <a:rPr lang="hr-HR" sz="1600" b="1" dirty="0"/>
              <a:t> (priprema terena)</a:t>
            </a:r>
            <a:endParaRPr lang="hr" sz="1600" b="1" dirty="0"/>
          </a:p>
          <a:p>
            <a:r>
              <a:rPr lang="hr" sz="1600" b="1" dirty="0"/>
              <a:t>Kako radi: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Napadači </a:t>
            </a:r>
            <a:r>
              <a:rPr lang="hr" sz="1600" b="1" dirty="0"/>
              <a:t>smišljaju lažne scenarije (kontekst) </a:t>
            </a:r>
            <a:r>
              <a:rPr lang="hr" sz="1600" dirty="0"/>
              <a:t>koji će žrtva vjerojatno prihvatiti kao vjerodostojan i to da bi manipulirali žrtvama da daju osjetljive informacije (npr. pretvarajući se da su iz IT podrške).</a:t>
            </a:r>
          </a:p>
          <a:p>
            <a:r>
              <a:rPr lang="hr" sz="1600" b="1" dirty="0"/>
              <a:t>Zaštita: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Obučite zaposlenike da provjere identitete prije dijeljenja osjetljivih podataka čak i kada se radi o osobama koje su im nadređene.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Uspostavite stroge protokole za rukovanje osjetljivim informacijama (stroge procedure kojih se pridržavamo).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600" dirty="0"/>
              <a:t>Pratite neuobičajene zahtjeve ili ponašanja (npr. </a:t>
            </a:r>
            <a:r>
              <a:rPr lang="en-US" sz="1600" dirty="0"/>
              <a:t>Š</a:t>
            </a:r>
            <a:r>
              <a:rPr lang="hr" sz="1600" dirty="0"/>
              <a:t>ef prvi puta traži prebacivanje 5000€ na neki račun preko telefona).</a:t>
            </a:r>
          </a:p>
        </p:txBody>
      </p:sp>
    </p:spTree>
    <p:extLst>
      <p:ext uri="{BB962C8B-B14F-4D97-AF65-F5344CB8AC3E}">
        <p14:creationId xmlns:p14="http://schemas.microsoft.com/office/powerpoint/2010/main" val="1247438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342F6-7447-B8F0-B1B5-AF468AD0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A3A626-6A5F-834D-F6B8-E902B6A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Engineering and Human Exploitation</a:t>
            </a:r>
            <a:br>
              <a:rPr lang="hr-HR" sz="1000" dirty="0"/>
            </a:br>
            <a:endParaRPr lang="hr-H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FAB06-2CE1-2F29-3935-DF2245118B0E}"/>
              </a:ext>
            </a:extLst>
          </p:cNvPr>
          <p:cNvSpPr txBox="1"/>
          <p:nvPr/>
        </p:nvSpPr>
        <p:spPr>
          <a:xfrm>
            <a:off x="243840" y="1345227"/>
            <a:ext cx="11148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>
                <a:solidFill>
                  <a:srgbClr val="FF0000"/>
                </a:solidFill>
              </a:rPr>
              <a:t>Tailgating</a:t>
            </a:r>
          </a:p>
          <a:p>
            <a:r>
              <a:rPr lang="hr" b="1" dirty="0"/>
              <a:t>Kako radi: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Stjecanje neovlaštenog fizičkog pristupa praćenjem ovlaštene osobe u sigurno područje (obično u gužvi ili s vremenskim odmakom od par sekundi-ulaz na faks).</a:t>
            </a:r>
          </a:p>
          <a:p>
            <a:r>
              <a:rPr lang="hr" b="1" dirty="0"/>
              <a:t>Zaštita: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Koristite sustave kontrole pristupa poput kartica s ključevima ili biometrijskih skenera.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Uvježbajte zaposlenike da prepoznaju okolnosti za ovaj napad i da spriječe neovlaštene osobe od ulaska.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Instalirajte sigurnosne kamere za nadzor ulaznih točaka.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CAEB0C2-0DFE-D9DB-BDB3-083248AA3393}"/>
              </a:ext>
            </a:extLst>
          </p:cNvPr>
          <p:cNvSpPr txBox="1"/>
          <p:nvPr/>
        </p:nvSpPr>
        <p:spPr>
          <a:xfrm>
            <a:off x="10184006" y="560658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85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0EA6B6-5E8D-8F97-4339-55E9750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266825"/>
            <a:ext cx="11115675" cy="4324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71414D-700D-C262-FF36-82A986A4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Primjeri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Engineering and Human Exploitation</a:t>
            </a:r>
            <a:br>
              <a:rPr lang="hr-HR" sz="1000" dirty="0"/>
            </a:br>
            <a:endParaRPr lang="hr-HR" sz="2800" i="0" dirty="0"/>
          </a:p>
        </p:txBody>
      </p:sp>
    </p:spTree>
    <p:extLst>
      <p:ext uri="{BB962C8B-B14F-4D97-AF65-F5344CB8AC3E}">
        <p14:creationId xmlns:p14="http://schemas.microsoft.com/office/powerpoint/2010/main" val="601580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4FCBB-F2FF-D708-EE87-EFA0EBEC9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213A079-0913-F8CD-2276-A05CF86C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1" y="1814287"/>
            <a:ext cx="11584017" cy="32294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2F0F7B-AC4E-7947-5C14-BC895265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Primjeri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Engineering and Human Exploitation</a:t>
            </a:r>
            <a:br>
              <a:rPr lang="hr-HR" sz="10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21119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gray background&#10;&#10;Description automatically generated">
            <a:extLst>
              <a:ext uri="{FF2B5EF4-FFF2-40B4-BE49-F238E27FC236}">
                <a16:creationId xmlns:a16="http://schemas.microsoft.com/office/drawing/2014/main" id="{74E21C21-B6CA-2C1E-F13C-B2834241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1509712"/>
            <a:ext cx="11725275" cy="3838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5AB38-4B1C-B9E5-CEEC-B282457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Primjeri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Engineering and Human Exploitation</a:t>
            </a:r>
            <a:br>
              <a:rPr lang="hr-HR" sz="10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80293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D7A58D-4445-7A80-B84F-62943069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247775"/>
            <a:ext cx="11763375" cy="4362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03F02-53FA-DF7F-14ED-663CE844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Primjeri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Engineering and Human Exploitation</a:t>
            </a:r>
            <a:br>
              <a:rPr lang="hr-HR" sz="10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2341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A3FC7-E627-47E4-B023-CDBE76C45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4DD11A-8DAE-5CD7-BD1F-73818F96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altLang="en-US" sz="4000" dirty="0" err="1"/>
              <a:t>CyberSecurity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6C0BCDFC-9057-79BA-4537-AE4EFC95CDA5}"/>
              </a:ext>
            </a:extLst>
          </p:cNvPr>
          <p:cNvSpPr txBox="1"/>
          <p:nvPr/>
        </p:nvSpPr>
        <p:spPr>
          <a:xfrm>
            <a:off x="66675" y="934772"/>
            <a:ext cx="114910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Kibernetička </a:t>
            </a:r>
            <a:r>
              <a:rPr lang="en-US" sz="2200" dirty="0" err="1"/>
              <a:t>sigurnost</a:t>
            </a:r>
            <a:r>
              <a:rPr lang="en-US" sz="2200" dirty="0"/>
              <a:t> </a:t>
            </a:r>
            <a:r>
              <a:rPr lang="en-US" sz="2200" dirty="0" err="1"/>
              <a:t>ključna</a:t>
            </a:r>
            <a:r>
              <a:rPr lang="en-US" sz="2200" dirty="0"/>
              <a:t> je u </a:t>
            </a:r>
            <a:r>
              <a:rPr lang="en-US" sz="2200" dirty="0" err="1"/>
              <a:t>osobnom</a:t>
            </a:r>
            <a:r>
              <a:rPr lang="en-US" sz="2200" dirty="0"/>
              <a:t> i </a:t>
            </a:r>
            <a:r>
              <a:rPr lang="en-US" sz="2200" dirty="0" err="1"/>
              <a:t>poslovnom</a:t>
            </a:r>
            <a:r>
              <a:rPr lang="en-US" sz="2200" dirty="0"/>
              <a:t> </a:t>
            </a:r>
            <a:r>
              <a:rPr lang="en-US" sz="2200" dirty="0" err="1"/>
              <a:t>kontekstu</a:t>
            </a:r>
            <a:r>
              <a:rPr lang="en-US" sz="2200" dirty="0"/>
              <a:t> za </a:t>
            </a:r>
            <a:r>
              <a:rPr lang="en-US" sz="2200" dirty="0" err="1"/>
              <a:t>zaštitu</a:t>
            </a:r>
            <a:r>
              <a:rPr lang="en-US" sz="2200" dirty="0"/>
              <a:t> </a:t>
            </a:r>
            <a:r>
              <a:rPr lang="en-US" sz="2200" dirty="0" err="1"/>
              <a:t>osjetljivih</a:t>
            </a:r>
            <a:r>
              <a:rPr lang="en-US" sz="2200" dirty="0"/>
              <a:t> </a:t>
            </a:r>
            <a:r>
              <a:rPr lang="en-US" sz="2200" dirty="0" err="1"/>
              <a:t>podataka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osiguranje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privatnosti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FF0000"/>
                </a:solidFill>
              </a:rPr>
              <a:t>povjerenja</a:t>
            </a:r>
            <a:r>
              <a:rPr lang="en-US" sz="2200" dirty="0"/>
              <a:t> u sustava (</a:t>
            </a:r>
            <a:r>
              <a:rPr lang="en-US" sz="2200" dirty="0" err="1"/>
              <a:t>poslovanje</a:t>
            </a:r>
            <a:r>
              <a:rPr lang="en-US" sz="2200" dirty="0"/>
              <a:t>) i </a:t>
            </a:r>
            <a:r>
              <a:rPr lang="en-US" sz="2200" dirty="0" err="1">
                <a:solidFill>
                  <a:srgbClr val="FF0000"/>
                </a:solidFill>
              </a:rPr>
              <a:t>neprekinutog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rada</a:t>
            </a:r>
            <a:r>
              <a:rPr lang="en-US" sz="2200" dirty="0"/>
              <a:t> sustava (</a:t>
            </a:r>
            <a:r>
              <a:rPr lang="en-US" sz="2200" dirty="0" err="1"/>
              <a:t>poslovanja</a:t>
            </a:r>
            <a:r>
              <a:rPr lang="en-US" sz="22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 </a:t>
            </a:r>
            <a:r>
              <a:rPr lang="en-US" sz="2200" dirty="0" err="1"/>
              <a:t>današnjem</a:t>
            </a:r>
            <a:r>
              <a:rPr lang="en-US" sz="2200" dirty="0"/>
              <a:t> </a:t>
            </a:r>
            <a:r>
              <a:rPr lang="en-US" sz="2200" dirty="0" err="1"/>
              <a:t>međusobno</a:t>
            </a:r>
            <a:r>
              <a:rPr lang="en-US" sz="2200" dirty="0"/>
              <a:t> </a:t>
            </a:r>
            <a:r>
              <a:rPr lang="en-US" sz="2200" dirty="0" err="1"/>
              <a:t>povezanom</a:t>
            </a:r>
            <a:r>
              <a:rPr lang="en-US" sz="2200" dirty="0"/>
              <a:t> </a:t>
            </a:r>
            <a:r>
              <a:rPr lang="en-US" sz="2200" dirty="0" err="1"/>
              <a:t>svijetu</a:t>
            </a:r>
            <a:r>
              <a:rPr lang="en-US" sz="2200" dirty="0"/>
              <a:t>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više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informacija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dijelimo</a:t>
            </a:r>
            <a:r>
              <a:rPr lang="en-US" sz="2200" dirty="0">
                <a:solidFill>
                  <a:srgbClr val="FF0000"/>
                </a:solidFill>
              </a:rPr>
              <a:t> online, to </a:t>
            </a:r>
            <a:r>
              <a:rPr lang="en-US" sz="2200" dirty="0" err="1">
                <a:solidFill>
                  <a:srgbClr val="FF0000"/>
                </a:solidFill>
              </a:rPr>
              <a:t>smo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ranjiviji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kibernetičke</a:t>
            </a:r>
            <a:r>
              <a:rPr lang="en-US" sz="2200" dirty="0"/>
              <a:t> </a:t>
            </a:r>
            <a:r>
              <a:rPr lang="en-US" sz="2200" dirty="0" err="1"/>
              <a:t>prijetnje</a:t>
            </a:r>
            <a:r>
              <a:rPr lang="en-US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Kako</a:t>
            </a:r>
            <a:r>
              <a:rPr lang="en-US" sz="2200" dirty="0"/>
              <a:t> </a:t>
            </a:r>
            <a:r>
              <a:rPr lang="en-US" sz="2200" dirty="0" err="1"/>
              <a:t>bismo</a:t>
            </a:r>
            <a:r>
              <a:rPr lang="en-US" sz="2200" dirty="0"/>
              <a:t> </a:t>
            </a:r>
            <a:r>
              <a:rPr lang="en-US" sz="2200" dirty="0" err="1"/>
              <a:t>smanjili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rizike</a:t>
            </a:r>
            <a:r>
              <a:rPr lang="en-US" sz="2200" dirty="0"/>
              <a:t>, </a:t>
            </a:r>
            <a:r>
              <a:rPr lang="en-US" sz="2200" dirty="0" err="1"/>
              <a:t>ključno</a:t>
            </a:r>
            <a:r>
              <a:rPr lang="en-US" sz="2200" dirty="0"/>
              <a:t> je </a:t>
            </a:r>
            <a:r>
              <a:rPr lang="en-US" sz="2200" dirty="0" err="1"/>
              <a:t>usvojiti</a:t>
            </a:r>
            <a:r>
              <a:rPr lang="en-US" sz="2200" dirty="0"/>
              <a:t> </a:t>
            </a:r>
            <a:r>
              <a:rPr lang="en-US" sz="2200" dirty="0" err="1"/>
              <a:t>najbolje</a:t>
            </a:r>
            <a:r>
              <a:rPr lang="en-US" sz="2200" dirty="0"/>
              <a:t> </a:t>
            </a:r>
            <a:r>
              <a:rPr lang="en-US" sz="2200" dirty="0" err="1"/>
              <a:t>prakse</a:t>
            </a:r>
            <a:r>
              <a:rPr lang="en-US" sz="2200" dirty="0"/>
              <a:t>, </a:t>
            </a:r>
            <a:r>
              <a:rPr lang="en-US" sz="2200" dirty="0" err="1"/>
              <a:t>poput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ograničavanja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količine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osobnih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podataka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koje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dijelimo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internetu</a:t>
            </a:r>
            <a:r>
              <a:rPr lang="en-US" sz="2200" dirty="0"/>
              <a:t>. Time se </a:t>
            </a:r>
            <a:r>
              <a:rPr lang="en-US" sz="2200" dirty="0" err="1">
                <a:solidFill>
                  <a:srgbClr val="FF0000"/>
                </a:solidFill>
              </a:rPr>
              <a:t>smanjuje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izloženost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prijetnjama</a:t>
            </a:r>
            <a:r>
              <a:rPr lang="en-US" sz="2200" dirty="0"/>
              <a:t> i </a:t>
            </a:r>
            <a:r>
              <a:rPr lang="en-US" sz="2200" dirty="0" err="1"/>
              <a:t>povećava</a:t>
            </a:r>
            <a:r>
              <a:rPr lang="en-US" sz="2200" dirty="0"/>
              <a:t> </a:t>
            </a:r>
            <a:r>
              <a:rPr lang="en-US" sz="2200" dirty="0" err="1"/>
              <a:t>sigurnost</a:t>
            </a:r>
            <a:r>
              <a:rPr lang="en-US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Posebnu</a:t>
            </a:r>
            <a:r>
              <a:rPr lang="en-US" sz="2200" dirty="0"/>
              <a:t> </a:t>
            </a:r>
            <a:r>
              <a:rPr lang="en-US" sz="2200" dirty="0" err="1"/>
              <a:t>pažnju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posvetiti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zaštiti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osjetljivih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podataka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informacija</a:t>
            </a:r>
            <a:r>
              <a:rPr lang="en-US" sz="2200" dirty="0"/>
              <a:t>, </a:t>
            </a:r>
            <a:r>
              <a:rPr lang="en-US" sz="2200" dirty="0" err="1"/>
              <a:t>uključujući</a:t>
            </a:r>
            <a:r>
              <a:rPr lang="en-US" sz="22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Medicinske</a:t>
            </a:r>
            <a:r>
              <a:rPr lang="en-US" sz="2200" dirty="0"/>
              <a:t> </a:t>
            </a:r>
            <a:r>
              <a:rPr lang="en-US" sz="2200" dirty="0" err="1"/>
              <a:t>podatke</a:t>
            </a:r>
            <a:r>
              <a:rPr lang="en-US" sz="2200" dirty="0"/>
              <a:t>, </a:t>
            </a:r>
            <a:r>
              <a:rPr lang="en-US" sz="2200" dirty="0" err="1"/>
              <a:t>poput</a:t>
            </a:r>
            <a:r>
              <a:rPr lang="en-US" sz="2200" dirty="0"/>
              <a:t> </a:t>
            </a:r>
            <a:r>
              <a:rPr lang="en-US" sz="2200" dirty="0" err="1"/>
              <a:t>zdravstvenih</a:t>
            </a:r>
            <a:r>
              <a:rPr lang="en-US" sz="2200" dirty="0"/>
              <a:t> </a:t>
            </a:r>
            <a:r>
              <a:rPr lang="en-US" sz="2200" dirty="0" err="1"/>
              <a:t>kartona</a:t>
            </a:r>
            <a:r>
              <a:rPr lang="en-US" sz="2200" dirty="0"/>
              <a:t>, </a:t>
            </a:r>
            <a:r>
              <a:rPr lang="en-US" sz="2200" dirty="0" err="1"/>
              <a:t>recepata</a:t>
            </a:r>
            <a:r>
              <a:rPr lang="en-US" sz="2200" dirty="0"/>
              <a:t> i </a:t>
            </a:r>
            <a:r>
              <a:rPr lang="en-US" sz="2200" dirty="0" err="1"/>
              <a:t>povijesti</a:t>
            </a:r>
            <a:r>
              <a:rPr lang="en-US" sz="2200" dirty="0"/>
              <a:t> </a:t>
            </a:r>
            <a:r>
              <a:rPr lang="en-US" sz="2200" dirty="0" err="1"/>
              <a:t>bolesti</a:t>
            </a:r>
            <a:r>
              <a:rPr lang="en-US" sz="2200" dirty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Obrazovne</a:t>
            </a:r>
            <a:r>
              <a:rPr lang="en-US" sz="2200" dirty="0"/>
              <a:t> </a:t>
            </a:r>
            <a:r>
              <a:rPr lang="en-US" sz="2200" dirty="0" err="1"/>
              <a:t>podatke</a:t>
            </a:r>
            <a:r>
              <a:rPr lang="en-US" sz="2200" dirty="0"/>
              <a:t>,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akademski</a:t>
            </a:r>
            <a:r>
              <a:rPr lang="en-US" sz="2200" dirty="0"/>
              <a:t> </a:t>
            </a:r>
            <a:r>
              <a:rPr lang="en-US" sz="2200" dirty="0" err="1"/>
              <a:t>zapisi</a:t>
            </a:r>
            <a:r>
              <a:rPr lang="en-US" sz="2200" dirty="0"/>
              <a:t>, </a:t>
            </a:r>
            <a:r>
              <a:rPr lang="en-US" sz="2200" dirty="0" err="1"/>
              <a:t>svjedodžbe</a:t>
            </a:r>
            <a:r>
              <a:rPr lang="en-US" sz="2200" dirty="0"/>
              <a:t> i </a:t>
            </a:r>
            <a:r>
              <a:rPr lang="en-US" sz="2200" dirty="0" err="1"/>
              <a:t>detalji</a:t>
            </a:r>
            <a:r>
              <a:rPr lang="en-US" sz="2200" dirty="0"/>
              <a:t> o </a:t>
            </a:r>
            <a:r>
              <a:rPr lang="en-US" sz="2200" dirty="0" err="1"/>
              <a:t>upisu</a:t>
            </a:r>
            <a:r>
              <a:rPr lang="en-US" sz="2200" dirty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Podatke</a:t>
            </a:r>
            <a:r>
              <a:rPr lang="en-US" sz="2200" dirty="0"/>
              <a:t> o </a:t>
            </a:r>
            <a:r>
              <a:rPr lang="en-US" sz="2200" dirty="0" err="1"/>
              <a:t>zaposlenju</a:t>
            </a:r>
            <a:r>
              <a:rPr lang="en-US" sz="2200" dirty="0"/>
              <a:t> i </a:t>
            </a:r>
            <a:r>
              <a:rPr lang="en-US" sz="2200" dirty="0" err="1"/>
              <a:t>financijama</a:t>
            </a:r>
            <a:r>
              <a:rPr lang="en-US" sz="2200" dirty="0"/>
              <a:t>, </a:t>
            </a:r>
            <a:r>
              <a:rPr lang="en-US" sz="2200" dirty="0" err="1"/>
              <a:t>uključujući</a:t>
            </a:r>
            <a:r>
              <a:rPr lang="en-US" sz="2200" dirty="0"/>
              <a:t> </a:t>
            </a:r>
            <a:r>
              <a:rPr lang="en-US" sz="2200" dirty="0" err="1"/>
              <a:t>bankovne</a:t>
            </a:r>
            <a:r>
              <a:rPr lang="en-US" sz="2200" dirty="0"/>
              <a:t> </a:t>
            </a:r>
            <a:r>
              <a:rPr lang="en-US" sz="2200" dirty="0" err="1"/>
              <a:t>podatke</a:t>
            </a:r>
            <a:r>
              <a:rPr lang="en-US" sz="2200" dirty="0"/>
              <a:t>, </a:t>
            </a:r>
            <a:r>
              <a:rPr lang="en-US" sz="2200" dirty="0" err="1"/>
              <a:t>informacije</a:t>
            </a:r>
            <a:r>
              <a:rPr lang="en-US" sz="2200" dirty="0"/>
              <a:t> o </a:t>
            </a:r>
            <a:r>
              <a:rPr lang="en-US" sz="2200" dirty="0" err="1"/>
              <a:t>plaćama</a:t>
            </a:r>
            <a:r>
              <a:rPr lang="en-US" sz="2200" dirty="0"/>
              <a:t> i </a:t>
            </a:r>
            <a:r>
              <a:rPr lang="en-US" sz="2200" dirty="0" err="1"/>
              <a:t>profesionalnu</a:t>
            </a:r>
            <a:r>
              <a:rPr lang="en-US" sz="2200" dirty="0"/>
              <a:t> </a:t>
            </a:r>
            <a:r>
              <a:rPr lang="en-US" sz="2200" dirty="0" err="1"/>
              <a:t>povijest</a:t>
            </a:r>
            <a:r>
              <a:rPr lang="en-US" sz="2200" dirty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Osobne</a:t>
            </a:r>
            <a:r>
              <a:rPr lang="en-US" sz="2200" dirty="0"/>
              <a:t> </a:t>
            </a:r>
            <a:r>
              <a:rPr lang="en-US" sz="2200" dirty="0" err="1"/>
              <a:t>dokumente</a:t>
            </a:r>
            <a:r>
              <a:rPr lang="en-US" sz="2200" dirty="0"/>
              <a:t>, </a:t>
            </a:r>
            <a:r>
              <a:rPr lang="en-US" sz="2200" dirty="0" err="1"/>
              <a:t>poput</a:t>
            </a:r>
            <a:r>
              <a:rPr lang="en-US" sz="2200" dirty="0"/>
              <a:t> </a:t>
            </a:r>
            <a:r>
              <a:rPr lang="en-US" sz="2200" dirty="0" err="1"/>
              <a:t>osobnih</a:t>
            </a:r>
            <a:r>
              <a:rPr lang="en-US" sz="2200" dirty="0"/>
              <a:t> </a:t>
            </a:r>
            <a:r>
              <a:rPr lang="en-US" sz="2200" dirty="0" err="1"/>
              <a:t>iskaznica</a:t>
            </a:r>
            <a:r>
              <a:rPr lang="en-US" sz="2200" dirty="0"/>
              <a:t>, </a:t>
            </a:r>
            <a:r>
              <a:rPr lang="en-US" sz="2200" dirty="0" err="1"/>
              <a:t>vozačkih</a:t>
            </a:r>
            <a:r>
              <a:rPr lang="en-US" sz="2200" dirty="0"/>
              <a:t> </a:t>
            </a:r>
            <a:r>
              <a:rPr lang="en-US" sz="2200" dirty="0" err="1"/>
              <a:t>dozvola</a:t>
            </a:r>
            <a:r>
              <a:rPr lang="en-US" sz="2200" dirty="0"/>
              <a:t> i </a:t>
            </a:r>
            <a:r>
              <a:rPr lang="en-US" sz="2200" dirty="0" err="1"/>
              <a:t>drugih</a:t>
            </a:r>
            <a:r>
              <a:rPr lang="en-US" sz="2200" dirty="0"/>
              <a:t> </a:t>
            </a:r>
            <a:r>
              <a:rPr lang="en-US" sz="2200" dirty="0" err="1"/>
              <a:t>službenih</a:t>
            </a:r>
            <a:r>
              <a:rPr lang="en-US" sz="2200" dirty="0"/>
              <a:t> </a:t>
            </a:r>
            <a:r>
              <a:rPr lang="en-US" sz="2200" dirty="0" err="1"/>
              <a:t>dokumenata</a:t>
            </a:r>
            <a:r>
              <a:rPr lang="en-US" sz="2200" dirty="0"/>
              <a:t>.</a:t>
            </a:r>
            <a:endParaRPr lang="hr-HR" sz="22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423333-D218-4104-9628-D91712B9671B}"/>
              </a:ext>
            </a:extLst>
          </p:cNvPr>
          <p:cNvSpPr txBox="1"/>
          <p:nvPr/>
        </p:nvSpPr>
        <p:spPr>
          <a:xfrm>
            <a:off x="10030182" y="384935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92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553BF-6E20-ED3B-6BCA-91097213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7D6778-2E51-2668-AA1F-4D5DE991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/>
              <a:t>Vrste napada -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Malware-Based Attacks</a:t>
            </a:r>
            <a:endParaRPr lang="hr-H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A1761-A6FD-D710-E1B8-60F5A0E6D0E8}"/>
              </a:ext>
            </a:extLst>
          </p:cNvPr>
          <p:cNvSpPr txBox="1"/>
          <p:nvPr/>
        </p:nvSpPr>
        <p:spPr>
          <a:xfrm>
            <a:off x="243839" y="916186"/>
            <a:ext cx="107003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Keylogging</a:t>
            </a:r>
          </a:p>
          <a:p>
            <a:r>
              <a:rPr lang="hr" b="1" dirty="0"/>
              <a:t>Kako radi: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Bilježi pritiske tipki za snimanje osjetljivih informacija poput lozinki ili financijskih detalja.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Često se instalira putem zlonamjernog softvera ili e-pošte za krađu identiteta.</a:t>
            </a:r>
          </a:p>
          <a:p>
            <a:r>
              <a:rPr lang="hr" b="1" dirty="0"/>
              <a:t>Zaštita: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Koristite antivirusni softver za otkrivanje i blokiranje keyloggera.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Izbjegavajte preuzimanje datoteka iz nepouzdanih izvora.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dirty="0"/>
              <a:t>Upotrijebite upravitelje zaporki kako biste smanjili izravno upisivanje vjerodajnica.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0449726-E117-ADF1-7507-D7A29BB3902B}"/>
              </a:ext>
            </a:extLst>
          </p:cNvPr>
          <p:cNvSpPr txBox="1"/>
          <p:nvPr/>
        </p:nvSpPr>
        <p:spPr>
          <a:xfrm>
            <a:off x="10296241" y="736647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C1997-D240-F957-9287-C66524D256AB}"/>
              </a:ext>
            </a:extLst>
          </p:cNvPr>
          <p:cNvSpPr txBox="1"/>
          <p:nvPr/>
        </p:nvSpPr>
        <p:spPr>
          <a:xfrm>
            <a:off x="243839" y="3633491"/>
            <a:ext cx="117765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N</a:t>
            </a:r>
            <a:r>
              <a:rPr lang="en-US" b="1" dirty="0"/>
              <a:t>a </a:t>
            </a:r>
            <a:r>
              <a:rPr lang="en-US" b="1" dirty="0" err="1"/>
              <a:t>mobilnim</a:t>
            </a:r>
            <a:r>
              <a:rPr lang="en-US" b="1" dirty="0"/>
              <a:t> </a:t>
            </a:r>
            <a:r>
              <a:rPr lang="en-US" b="1" dirty="0" err="1"/>
              <a:t>uređajima</a:t>
            </a:r>
            <a:r>
              <a:rPr lang="en-US" b="1" dirty="0"/>
              <a:t> </a:t>
            </a:r>
            <a:r>
              <a:rPr lang="en-US" dirty="0" err="1"/>
              <a:t>sofisticirani</a:t>
            </a:r>
            <a:r>
              <a:rPr lang="en-US" dirty="0"/>
              <a:t> </a:t>
            </a:r>
            <a:r>
              <a:rPr lang="en-US" dirty="0" err="1"/>
              <a:t>keyloggeri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tipkanje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virtualnoj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tipkovnici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bilježeći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pritiske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tipke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unose</a:t>
            </a:r>
            <a:r>
              <a:rPr lang="en-US" dirty="0">
                <a:solidFill>
                  <a:srgbClr val="FF0000"/>
                </a:solidFill>
              </a:rPr>
              <a:t> putem </a:t>
            </a:r>
            <a:r>
              <a:rPr lang="en-US" dirty="0" err="1">
                <a:solidFill>
                  <a:srgbClr val="FF0000"/>
                </a:solidFill>
              </a:rPr>
              <a:t>ekrana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osjetljivog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dodir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ciljani</a:t>
            </a:r>
            <a:r>
              <a:rPr lang="en-US" dirty="0"/>
              <a:t> </a:t>
            </a:r>
            <a:r>
              <a:rPr lang="en-US" dirty="0" err="1"/>
              <a:t>osjetljivi</a:t>
            </a:r>
            <a:r>
              <a:rPr lang="en-US" dirty="0"/>
              <a:t> </a:t>
            </a:r>
            <a:r>
              <a:rPr lang="en-US" dirty="0" err="1"/>
              <a:t>unosi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lozinki</a:t>
            </a:r>
            <a:r>
              <a:rPr lang="en-US" dirty="0"/>
              <a:t> i PIN-ova. </a:t>
            </a:r>
            <a:r>
              <a:rPr lang="en-US" dirty="0" err="1"/>
              <a:t>Također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uzorke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prstiju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gestikulacije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korištenjem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senzora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mobilnog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uređaja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poput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akcelerometra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žiroskopa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rekonstruirali</a:t>
            </a:r>
            <a:r>
              <a:rPr lang="en-US" dirty="0"/>
              <a:t> </a:t>
            </a:r>
            <a:r>
              <a:rPr lang="en-US" dirty="0" err="1"/>
              <a:t>uzorke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PIN-a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gesti</a:t>
            </a:r>
            <a:r>
              <a:rPr lang="en-US" dirty="0"/>
              <a:t> za </a:t>
            </a:r>
            <a:r>
              <a:rPr lang="en-US" dirty="0" err="1"/>
              <a:t>otključavanje</a:t>
            </a:r>
            <a:r>
              <a:rPr lang="en-US" dirty="0"/>
              <a:t>. Ovo je </a:t>
            </a:r>
            <a:r>
              <a:rPr lang="en-US" dirty="0" err="1"/>
              <a:t>napredniji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keyloggera</a:t>
            </a:r>
            <a:r>
              <a:rPr lang="en-US" dirty="0"/>
              <a:t> koji ne </a:t>
            </a:r>
            <a:r>
              <a:rPr lang="en-US" dirty="0" err="1"/>
              <a:t>bilježi</a:t>
            </a:r>
            <a:r>
              <a:rPr lang="en-US" dirty="0"/>
              <a:t> </a:t>
            </a:r>
            <a:r>
              <a:rPr lang="en-US" dirty="0" err="1"/>
              <a:t>izravne</a:t>
            </a:r>
            <a:r>
              <a:rPr lang="en-US" dirty="0"/>
              <a:t> </a:t>
            </a:r>
            <a:r>
              <a:rPr lang="en-US" dirty="0" err="1"/>
              <a:t>dodire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pokrete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Osim toga, </a:t>
            </a:r>
            <a:r>
              <a:rPr lang="en-US" dirty="0" err="1">
                <a:solidFill>
                  <a:srgbClr val="FF0000"/>
                </a:solidFill>
              </a:rPr>
              <a:t>aplikacije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traže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nepotrebne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dozvole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poput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pristupa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akcelerometru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mogu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koristiti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podatke</a:t>
            </a:r>
            <a:r>
              <a:rPr lang="en-US" dirty="0">
                <a:solidFill>
                  <a:srgbClr val="FF0000"/>
                </a:solidFill>
              </a:rPr>
              <a:t> za </a:t>
            </a:r>
            <a:r>
              <a:rPr lang="en-US" dirty="0" err="1">
                <a:solidFill>
                  <a:srgbClr val="FF0000"/>
                </a:solidFill>
              </a:rPr>
              <a:t>praćenje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korisnikovih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unosa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aktivnosti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8D5A68-5D5D-8518-473B-14A52D77FE10}"/>
              </a:ext>
            </a:extLst>
          </p:cNvPr>
          <p:cNvSpPr txBox="1"/>
          <p:nvPr/>
        </p:nvSpPr>
        <p:spPr>
          <a:xfrm>
            <a:off x="350370" y="5618648"/>
            <a:ext cx="11163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How to </a:t>
            </a:r>
            <a:r>
              <a:rPr lang="hr-HR" dirty="0" err="1"/>
              <a:t>Turn</a:t>
            </a:r>
            <a:r>
              <a:rPr lang="hr-HR" dirty="0"/>
              <a:t> OFF All </a:t>
            </a:r>
            <a:r>
              <a:rPr lang="hr-HR" dirty="0" err="1"/>
              <a:t>Sensors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Android Phone? </a:t>
            </a:r>
            <a:r>
              <a:rPr lang="hr-HR" dirty="0" err="1"/>
              <a:t>Disable</a:t>
            </a:r>
            <a:r>
              <a:rPr lang="hr-HR" dirty="0"/>
              <a:t> All </a:t>
            </a:r>
            <a:r>
              <a:rPr lang="hr-HR" dirty="0" err="1"/>
              <a:t>Sensors</a:t>
            </a:r>
            <a:r>
              <a:rPr lang="hr-HR" dirty="0"/>
              <a:t> &amp; Save </a:t>
            </a:r>
            <a:r>
              <a:rPr lang="hr-HR" dirty="0" err="1"/>
              <a:t>Battery</a:t>
            </a:r>
            <a:r>
              <a:rPr lang="hr-HR" dirty="0"/>
              <a:t> Life! </a:t>
            </a:r>
            <a:r>
              <a:rPr lang="hr-HR" dirty="0">
                <a:hlinkClick r:id="rId2"/>
              </a:rPr>
              <a:t>https://www.youtube.com/watch?v=3x73bL9D85I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420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DC8C-ED1F-757C-E466-3E08A9397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F2762C-4FAD-D17F-244A-93FA6107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2800" dirty="0" err="1"/>
              <a:t>Vrste</a:t>
            </a:r>
            <a:r>
              <a:rPr lang="hr" sz="2800" dirty="0"/>
              <a:t> </a:t>
            </a:r>
            <a:r>
              <a:rPr lang="hr" sz="2800" dirty="0" err="1"/>
              <a:t>od</a:t>
            </a:r>
            <a:r>
              <a:rPr lang="hr" sz="2800" dirty="0"/>
              <a:t> </a:t>
            </a:r>
            <a:r>
              <a:rPr lang="hr" sz="2800" dirty="0" err="1"/>
              <a:t>napadi </a:t>
            </a:r>
            <a:r>
              <a:rPr lang="hr" sz="2800" dirty="0"/>
              <a:t>- </a:t>
            </a:r>
            <a:r>
              <a:rPr lang="hr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napadi temeljeni na zlonamjernom softveru</a:t>
            </a:r>
            <a:endParaRPr lang="hr-HR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C24D9-EC18-E12E-802C-9D4CB2EDB1FA}"/>
              </a:ext>
            </a:extLst>
          </p:cNvPr>
          <p:cNvSpPr txBox="1"/>
          <p:nvPr/>
        </p:nvSpPr>
        <p:spPr>
          <a:xfrm>
            <a:off x="66675" y="731520"/>
            <a:ext cx="1128141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Ransomware</a:t>
            </a:r>
            <a:r>
              <a:rPr lang="en-US" sz="1200" dirty="0">
                <a:latin typeface="+mj-lt"/>
              </a:rPr>
              <a:t> je </a:t>
            </a:r>
            <a:r>
              <a:rPr lang="en-US" sz="1200" dirty="0" err="1">
                <a:latin typeface="+mj-lt"/>
              </a:rPr>
              <a:t>vrsta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zlonamjernog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softvera</a:t>
            </a:r>
            <a:r>
              <a:rPr lang="en-US" sz="1200" dirty="0">
                <a:latin typeface="+mj-lt"/>
              </a:rPr>
              <a:t> koji </a:t>
            </a:r>
            <a:r>
              <a:rPr lang="en-US" sz="1200" dirty="0" err="1">
                <a:latin typeface="+mj-lt"/>
              </a:rPr>
              <a:t>šifrira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datoteke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ili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čitave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sustave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žrtve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čineći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ih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nedostupnima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dok</a:t>
            </a:r>
            <a:r>
              <a:rPr lang="en-US" sz="1200" dirty="0">
                <a:latin typeface="+mj-lt"/>
              </a:rPr>
              <a:t> se ne </a:t>
            </a:r>
            <a:r>
              <a:rPr lang="en-US" sz="1200" dirty="0" err="1">
                <a:latin typeface="+mj-lt"/>
              </a:rPr>
              <a:t>plati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otkupnina</a:t>
            </a:r>
            <a:r>
              <a:rPr lang="en-US" sz="1200" dirty="0">
                <a:latin typeface="+mj-lt"/>
              </a:rPr>
              <a:t> (</a:t>
            </a:r>
            <a:r>
              <a:rPr lang="en-US" sz="1200" dirty="0" err="1">
                <a:latin typeface="+mj-lt"/>
              </a:rPr>
              <a:t>obično</a:t>
            </a:r>
            <a:r>
              <a:rPr lang="en-US" sz="1200" dirty="0">
                <a:latin typeface="+mj-lt"/>
              </a:rPr>
              <a:t> u </a:t>
            </a:r>
            <a:r>
              <a:rPr lang="en-US" sz="1200" dirty="0" err="1">
                <a:latin typeface="+mj-lt"/>
              </a:rPr>
              <a:t>kriptovalutama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poput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Bitcoina</a:t>
            </a:r>
            <a:r>
              <a:rPr lang="en-US" sz="1200" dirty="0">
                <a:latin typeface="+mj-lt"/>
              </a:rPr>
              <a:t>). </a:t>
            </a:r>
            <a:r>
              <a:rPr lang="en-US" sz="1200" dirty="0" err="1">
                <a:latin typeface="+mj-lt"/>
              </a:rPr>
              <a:t>Ovaj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napad</a:t>
            </a:r>
            <a:r>
              <a:rPr lang="en-US" sz="1200" dirty="0">
                <a:latin typeface="+mj-lt"/>
              </a:rPr>
              <a:t> je </a:t>
            </a:r>
            <a:r>
              <a:rPr lang="en-US" sz="1200" dirty="0" err="1">
                <a:latin typeface="+mj-lt"/>
              </a:rPr>
              <a:t>vrlo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destruktivan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jer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može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paralizirati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organizacije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ili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pojedince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često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uz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prijetnju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trajnog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gubitka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podataka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ako</a:t>
            </a:r>
            <a:r>
              <a:rPr lang="en-US" sz="1200" dirty="0">
                <a:latin typeface="+mj-lt"/>
              </a:rPr>
              <a:t> se </a:t>
            </a:r>
            <a:r>
              <a:rPr lang="en-US" sz="1200" dirty="0" err="1">
                <a:latin typeface="+mj-lt"/>
              </a:rPr>
              <a:t>otkupnina</a:t>
            </a:r>
            <a:r>
              <a:rPr lang="en-US" sz="1200" dirty="0">
                <a:latin typeface="+mj-lt"/>
              </a:rPr>
              <a:t> ne </a:t>
            </a:r>
            <a:r>
              <a:rPr lang="en-US" sz="1200" dirty="0" err="1">
                <a:latin typeface="+mj-lt"/>
              </a:rPr>
              <a:t>plati</a:t>
            </a:r>
            <a:r>
              <a:rPr lang="en-US" sz="1200" dirty="0">
                <a:latin typeface="+mj-lt"/>
              </a:rPr>
              <a:t>.</a:t>
            </a:r>
            <a:endParaRPr lang="hr" sz="1200" b="1" dirty="0">
              <a:latin typeface="+mj-lt"/>
            </a:endParaRPr>
          </a:p>
          <a:p>
            <a:endParaRPr lang="hr" sz="1200" b="1" dirty="0">
              <a:latin typeface="+mj-lt"/>
            </a:endParaRPr>
          </a:p>
          <a:p>
            <a:r>
              <a:rPr lang="hr" sz="1200" b="1" dirty="0">
                <a:latin typeface="+mj-lt"/>
              </a:rPr>
              <a:t>Kako radi:</a:t>
            </a:r>
            <a:endParaRPr lang="en-US" sz="1200" dirty="0">
              <a:latin typeface="+mj-lt"/>
            </a:endParaRPr>
          </a:p>
          <a:p>
            <a:pPr marL="0" marR="0" algn="l"/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6125" marR="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Phishing e-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pošta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Napadači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šalju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lažne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mailove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privicima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linkovima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sadrže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zlonamjerni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Kada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žrtva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klikne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otvori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privitak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ransomware se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instalira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6125" marR="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Iskorištavanje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ranjivosti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Napadači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sigurnosne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propuste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zastarjelom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softveru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operativnim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sustavima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hr-HR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instalirali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ransomware.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6125" marR="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Zlonamjerne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stranice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Posjet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zaraženoj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stranici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automatski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pokrenuti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preuzimanje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ransomwarea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poznato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"drive-by download").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/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Šifriranje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6125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200" kern="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Nakon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što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se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instalira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, ransomware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počinje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šifrirati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datoteke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uređaju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uključujući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dokumente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slike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videozapise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i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druge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kritične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podatke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746125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200" kern="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Datoteke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postaju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neupotrebljive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jer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za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otključavanje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potrebni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specifični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dešifrirajući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ključevi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koje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posjeduje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napadač</a:t>
            </a:r>
            <a:r>
              <a:rPr lang="en-US" sz="1200" b="1" kern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algn="l"/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otkupninom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6125" marR="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200" kern="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Žrtva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dobiva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poruku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s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uputama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o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uplati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otkupnine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kako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bi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dobila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dešifrirajući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ključ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746125" marR="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1200" kern="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Napadači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često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postavljaju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vremenski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rok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nakon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čega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prijete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trajnim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brisanjem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ili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dodatnim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povećanjem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latin typeface="+mj-lt"/>
                <a:cs typeface="Times New Roman" panose="02020603050405020304" pitchFamily="18" charset="0"/>
              </a:rPr>
              <a:t>otkupnine</a:t>
            </a:r>
            <a:r>
              <a:rPr lang="en-US" sz="1200" kern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algn="l"/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Distribucija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ransomwarea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US" sz="12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l">
              <a:buSzPts val="1000"/>
              <a:tabLst>
                <a:tab pos="457200" algn="l"/>
              </a:tabLst>
            </a:pPr>
            <a:r>
              <a:rPr lang="hr-HR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nekim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slučajevima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ransomware se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širi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uređaje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iste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šifrirajući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povezane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12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71755" algn="just"/>
            <a:r>
              <a:rPr lang="hr-HR" sz="1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r" sz="1200" b="1" dirty="0">
                <a:solidFill>
                  <a:srgbClr val="FF0000"/>
                </a:solidFill>
                <a:latin typeface="+mj-lt"/>
              </a:rPr>
              <a:t>Zaštita</a:t>
            </a:r>
            <a:r>
              <a:rPr lang="hr" sz="1200" b="1" dirty="0">
                <a:latin typeface="+mj-lt"/>
              </a:rPr>
              <a:t>:</a:t>
            </a:r>
            <a:endParaRPr 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" sz="1200" dirty="0">
                <a:latin typeface="+mj-lt"/>
              </a:rPr>
              <a:t>Educirajte zaposlenike o prepoznavanju metoda isporuke ransomwarea.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200" dirty="0">
                <a:latin typeface="+mj-lt"/>
              </a:rPr>
              <a:t>Održavajte redovite, offline sigurnosne kopije kritičnih podataka.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" sz="1200" dirty="0">
                <a:latin typeface="+mj-lt"/>
              </a:rPr>
              <a:t>Koristite alate za otkrivanje i za blokiranje ransomwarea.</a:t>
            </a:r>
          </a:p>
          <a:p>
            <a:pPr>
              <a:buFont typeface="Arial" panose="020B0604020202020204" pitchFamily="34" charset="0"/>
              <a:buChar char="•"/>
            </a:pPr>
            <a:endParaRPr lang="hr" sz="1200" dirty="0">
              <a:latin typeface="+mj-lt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6A3AE2E-8D5F-67FF-780A-780F1F20EA5F}"/>
              </a:ext>
            </a:extLst>
          </p:cNvPr>
          <p:cNvSpPr txBox="1"/>
          <p:nvPr/>
        </p:nvSpPr>
        <p:spPr>
          <a:xfrm>
            <a:off x="10359990" y="1277195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083046-EAB1-DB5D-0AF2-C08276945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905" y="4297771"/>
            <a:ext cx="742902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b="1" dirty="0" err="1">
                <a:solidFill>
                  <a:srgbClr val="FF0000"/>
                </a:solidFill>
              </a:rPr>
              <a:t>Što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učiniti</a:t>
            </a:r>
            <a:r>
              <a:rPr lang="en-US" sz="1200" b="1" dirty="0">
                <a:solidFill>
                  <a:srgbClr val="FF0000"/>
                </a:solidFill>
              </a:rPr>
              <a:t> u </a:t>
            </a:r>
            <a:r>
              <a:rPr lang="en-US" sz="1200" b="1" dirty="0" err="1">
                <a:solidFill>
                  <a:srgbClr val="FF0000"/>
                </a:solidFill>
              </a:rPr>
              <a:t>slučaju</a:t>
            </a:r>
            <a:r>
              <a:rPr lang="en-US" sz="1200" b="1" dirty="0">
                <a:solidFill>
                  <a:srgbClr val="FF0000"/>
                </a:solidFill>
              </a:rPr>
              <a:t> ransomware </a:t>
            </a:r>
            <a:r>
              <a:rPr lang="en-US" sz="1200" b="1" dirty="0" err="1">
                <a:solidFill>
                  <a:srgbClr val="FF0000"/>
                </a:solidFill>
              </a:rPr>
              <a:t>napada</a:t>
            </a:r>
            <a:r>
              <a:rPr lang="en-US" sz="1200" b="1" dirty="0">
                <a:solidFill>
                  <a:srgbClr val="FF0000"/>
                </a:solidFill>
              </a:rPr>
              <a:t>?</a:t>
            </a:r>
            <a:endParaRPr lang="hr-HR" sz="1200" b="1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plaćajte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otkupninu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Plaćanje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jamči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povrat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podataka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potiče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napadače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daljnje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napade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Izolirajte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zaražene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sustave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Odspojite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zaraženi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uređaj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mreže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kako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biste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spriječili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širenje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Obratite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stručnjacima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Potražite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pomoć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stručnjaka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kibernetičku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sigurnost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policije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Koristite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dekripcijske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alate: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Provjerite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dostupnost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besplatnih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alata za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dešifriranje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putem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pouzdanih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izvora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More Ransom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projekta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74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Kako postići sigurno IT okruženje u organizaciji?</a:t>
            </a:r>
            <a:endParaRPr lang="hr-HR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892B6-B29F-B42A-E4A2-D15D63F18AE4}"/>
              </a:ext>
            </a:extLst>
          </p:cNvPr>
          <p:cNvSpPr txBox="1"/>
          <p:nvPr/>
        </p:nvSpPr>
        <p:spPr>
          <a:xfrm>
            <a:off x="326230" y="916186"/>
            <a:ext cx="112561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1. </a:t>
            </a:r>
            <a:r>
              <a:rPr lang="hr" b="1" dirty="0">
                <a:highlight>
                  <a:srgbClr val="00FFFF"/>
                </a:highlight>
              </a:rPr>
              <a:t>Obrazovanje i svijest </a:t>
            </a:r>
            <a:br>
              <a:rPr lang="en-US" dirty="0"/>
            </a:br>
            <a:r>
              <a:rPr lang="hr" dirty="0">
                <a:solidFill>
                  <a:srgbClr val="FF0000"/>
                </a:solidFill>
              </a:rPr>
              <a:t>Obrazovanje zaposlenika kamen je temeljac kibernetičke sigurnosti </a:t>
            </a:r>
            <a:r>
              <a:rPr lang="hr" dirty="0"/>
              <a:t>. Redovita obuka pomaže korisnicima da prepoznaju prijetnje kao što su krađa identiteta, društveni inženjering i zlonamjerni softver. Promicanje </a:t>
            </a:r>
            <a:r>
              <a:rPr lang="hr" dirty="0">
                <a:solidFill>
                  <a:srgbClr val="FF0000"/>
                </a:solidFill>
              </a:rPr>
              <a:t>kulture svijesti o kibernetičkoj sigurnosti </a:t>
            </a:r>
            <a:r>
              <a:rPr lang="hr" dirty="0"/>
              <a:t>osigurava da svatko u organizaciji razumije svoju ulogu u održavanju sigurnog IT okruženja.</a:t>
            </a:r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C50ED-E586-AB37-A4D2-6805129A57AA}"/>
              </a:ext>
            </a:extLst>
          </p:cNvPr>
          <p:cNvSpPr txBox="1"/>
          <p:nvPr/>
        </p:nvSpPr>
        <p:spPr>
          <a:xfrm>
            <a:off x="326230" y="2413337"/>
            <a:ext cx="11332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2. Sigurnosne politike </a:t>
            </a:r>
            <a:br>
              <a:rPr lang="en-US" dirty="0"/>
            </a:br>
            <a:r>
              <a:rPr lang="hr" dirty="0"/>
              <a:t>Uspostavljanje </a:t>
            </a:r>
            <a:r>
              <a:rPr lang="hr" dirty="0">
                <a:solidFill>
                  <a:srgbClr val="FF0000"/>
                </a:solidFill>
              </a:rPr>
              <a:t>jasnih i smislenih sigurnosnih politika </a:t>
            </a:r>
            <a:r>
              <a:rPr lang="hr" dirty="0"/>
              <a:t>skrojenih prema potrebama organizacije je od vitalnog značaja. Politike bi trebale biti </a:t>
            </a:r>
            <a:r>
              <a:rPr lang="hr" dirty="0">
                <a:solidFill>
                  <a:srgbClr val="FF0000"/>
                </a:solidFill>
              </a:rPr>
              <a:t>praktične, provedive i učinkovito komunicirane </a:t>
            </a:r>
            <a:r>
              <a:rPr lang="hr" dirty="0"/>
              <a:t>kako bi se osigurala usklađenost. Ova pravila usmjeravaju zaposlenike u rukovanju osjetljivim informacijama i odgovornom korištenju IT resursa.</a:t>
            </a:r>
            <a:endParaRPr lang="hr-H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8164F-2F4B-9B3A-9216-AE866CCD792F}"/>
              </a:ext>
            </a:extLst>
          </p:cNvPr>
          <p:cNvSpPr txBox="1"/>
          <p:nvPr/>
        </p:nvSpPr>
        <p:spPr>
          <a:xfrm>
            <a:off x="326230" y="3904475"/>
            <a:ext cx="113323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3. Kontrola pristupa i autentifikacija </a:t>
            </a:r>
            <a:br>
              <a:rPr lang="en-US" dirty="0"/>
            </a:br>
            <a:r>
              <a:rPr lang="hr" dirty="0"/>
              <a:t>Implementacija kontrole pristupa temeljene na ulogama (RBAC-</a:t>
            </a:r>
            <a:r>
              <a:rPr lang="en-US" dirty="0"/>
              <a:t> role-based access control </a:t>
            </a:r>
            <a:r>
              <a:rPr lang="hr" dirty="0"/>
              <a:t>) ograničava pristup sustavima i podacima na temelju odgovornosti na poslu, osiguravajući da </a:t>
            </a:r>
            <a:r>
              <a:rPr lang="hr" dirty="0">
                <a:solidFill>
                  <a:srgbClr val="FF0000"/>
                </a:solidFill>
              </a:rPr>
              <a:t>zaposlenici imaju pristup samo onim resursima koji su im potrebni </a:t>
            </a:r>
            <a:r>
              <a:rPr lang="hr" dirty="0"/>
              <a:t>. </a:t>
            </a:r>
            <a:r>
              <a:rPr lang="hr" dirty="0">
                <a:solidFill>
                  <a:srgbClr val="FF0000"/>
                </a:solidFill>
              </a:rPr>
              <a:t>Višefaktorska provjera autentičnosti (MFA) </a:t>
            </a:r>
            <a:r>
              <a:rPr lang="hr" dirty="0"/>
              <a:t>dodaje dodatni sloj zaštite, što napadačima otežava kompromitiranje računa.</a:t>
            </a:r>
            <a:endParaRPr lang="hr-H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B037C62-ED3E-62A3-8C8D-34FF12DF6F86}"/>
              </a:ext>
            </a:extLst>
          </p:cNvPr>
          <p:cNvSpPr txBox="1"/>
          <p:nvPr/>
        </p:nvSpPr>
        <p:spPr>
          <a:xfrm>
            <a:off x="10296241" y="571145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6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9984E-DE8B-971A-CEC0-97E9336C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28DD18-8831-6008-E678-990C1F3F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Kako postići sigurno IT okruženje u organizaciji?</a:t>
            </a:r>
            <a:endParaRPr lang="hr-H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82602-44C1-45E0-8728-0C79C76F294E}"/>
              </a:ext>
            </a:extLst>
          </p:cNvPr>
          <p:cNvSpPr txBox="1"/>
          <p:nvPr/>
        </p:nvSpPr>
        <p:spPr>
          <a:xfrm>
            <a:off x="215889" y="783668"/>
            <a:ext cx="11586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4. Nadzor sustava i upravljanje incidentima </a:t>
            </a:r>
            <a:br>
              <a:rPr lang="en-US" dirty="0"/>
            </a:br>
            <a:r>
              <a:rPr lang="hr" dirty="0"/>
              <a:t>Uvođenje </a:t>
            </a:r>
            <a:r>
              <a:rPr lang="hr" dirty="0">
                <a:solidFill>
                  <a:srgbClr val="FF0000"/>
                </a:solidFill>
              </a:rPr>
              <a:t>alata za praćenje omogućuje organizacijama otkrivanje anomalija i potencijalnih prijetnji u stvarnom vremenu </a:t>
            </a:r>
            <a:r>
              <a:rPr lang="hr" dirty="0"/>
              <a:t>. Dobro definiran </a:t>
            </a:r>
            <a:r>
              <a:rPr lang="hr" dirty="0">
                <a:solidFill>
                  <a:srgbClr val="FF0000"/>
                </a:solidFill>
              </a:rPr>
              <a:t>plan odgovora na incidente osigurava brzu i učinkovitu akciju </a:t>
            </a:r>
            <a:r>
              <a:rPr lang="hr" dirty="0"/>
              <a:t>tijekom proboja sigurnosti, smanjujući štetu i zastoje.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9C2F4-FC53-85EE-5BDD-7D74F3FE20E0}"/>
              </a:ext>
            </a:extLst>
          </p:cNvPr>
          <p:cNvSpPr txBox="1"/>
          <p:nvPr/>
        </p:nvSpPr>
        <p:spPr>
          <a:xfrm>
            <a:off x="162875" y="2106334"/>
            <a:ext cx="11329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5. Zaštita od zlonamjernog softvera </a:t>
            </a:r>
            <a:br>
              <a:rPr lang="en-US" dirty="0"/>
            </a:br>
            <a:r>
              <a:rPr lang="hr" dirty="0"/>
              <a:t>Zaštita uređaja </a:t>
            </a:r>
            <a:r>
              <a:rPr lang="hr" dirty="0">
                <a:solidFill>
                  <a:srgbClr val="FF0000"/>
                </a:solidFill>
              </a:rPr>
              <a:t>antimalware softverom je ključna</a:t>
            </a:r>
            <a:r>
              <a:rPr lang="hr" dirty="0"/>
              <a:t>. Ovi alati, u kombinaciji s naprednim sustavima za otkrivanje krajnjih točaka i odgovor (EDR-</a:t>
            </a:r>
            <a:r>
              <a:rPr lang="en-US" dirty="0"/>
              <a:t> endpoint detection and response </a:t>
            </a:r>
            <a:r>
              <a:rPr lang="hr" dirty="0"/>
              <a:t>), mogu </a:t>
            </a:r>
            <a:r>
              <a:rPr lang="hr" dirty="0">
                <a:solidFill>
                  <a:srgbClr val="FF0000"/>
                </a:solidFill>
              </a:rPr>
              <a:t>identificirati i neutralizirati prijetnje prije nego prouzrokuju štetu</a:t>
            </a:r>
            <a:r>
              <a:rPr lang="hr" dirty="0"/>
              <a:t>.</a:t>
            </a: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944A1-C932-A87E-3364-C4E65CBA5254}"/>
              </a:ext>
            </a:extLst>
          </p:cNvPr>
          <p:cNvSpPr txBox="1"/>
          <p:nvPr/>
        </p:nvSpPr>
        <p:spPr>
          <a:xfrm>
            <a:off x="243839" y="3429000"/>
            <a:ext cx="11329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6. Sigurnost mreže</a:t>
            </a:r>
            <a:br>
              <a:rPr lang="en-US" dirty="0"/>
            </a:br>
            <a:r>
              <a:rPr lang="hr" dirty="0"/>
              <a:t>Kategoriziranje i filtriranje mrežnog prometa pomoću </a:t>
            </a:r>
            <a:r>
              <a:rPr lang="hr" dirty="0">
                <a:solidFill>
                  <a:srgbClr val="FF0000"/>
                </a:solidFill>
              </a:rPr>
              <a:t>vatrozida </a:t>
            </a:r>
            <a:r>
              <a:rPr lang="hr" dirty="0"/>
              <a:t>pomaže u blokiranju neželjenih i zlonamjernih aktivnosti. </a:t>
            </a:r>
            <a:r>
              <a:rPr lang="hr" dirty="0">
                <a:solidFill>
                  <a:srgbClr val="FF0000"/>
                </a:solidFill>
              </a:rPr>
              <a:t>Sustavi za otkrivanje i sprječavanje upada </a:t>
            </a:r>
            <a:r>
              <a:rPr lang="hr" dirty="0"/>
              <a:t>(IDPS-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Intrusion detection and prevention systems</a:t>
            </a:r>
            <a:r>
              <a:rPr lang="hr" dirty="0"/>
              <a:t>) poboljšavaju obranu mreže identificiranjem i zaustavljanjem naprednih prijetnji.</a:t>
            </a:r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DE2B-3217-529C-FEF3-3F18A31DCC90}"/>
              </a:ext>
            </a:extLst>
          </p:cNvPr>
          <p:cNvSpPr txBox="1"/>
          <p:nvPr/>
        </p:nvSpPr>
        <p:spPr>
          <a:xfrm>
            <a:off x="243838" y="4794172"/>
            <a:ext cx="11167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7. Redovita ažuriranja i zakrpe </a:t>
            </a:r>
            <a:br>
              <a:rPr lang="en-US" dirty="0"/>
            </a:br>
            <a:r>
              <a:rPr lang="hr" dirty="0">
                <a:solidFill>
                  <a:srgbClr val="FF0000"/>
                </a:solidFill>
              </a:rPr>
              <a:t>Održavanje operativnih sustava i softvera ažuriranima </a:t>
            </a:r>
            <a:r>
              <a:rPr lang="hr" dirty="0"/>
              <a:t>je jednostavan, ali učinkovit način za sprječavanje ranjivosti. Redovita zakrpa osigurava da su poznate sigurnosne rupe zatvorene prije nego što ih napadači mogu iskoristiti.</a:t>
            </a:r>
            <a:endParaRPr lang="hr-H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3F78097-605F-922F-CF2B-FE418C20E4EF}"/>
              </a:ext>
            </a:extLst>
          </p:cNvPr>
          <p:cNvSpPr txBox="1"/>
          <p:nvPr/>
        </p:nvSpPr>
        <p:spPr>
          <a:xfrm>
            <a:off x="10206082" y="55471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928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969C5-5557-E2F7-CA72-A4A57985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A9229C-8872-4AC9-24E5-CAE6024B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Kako postići sigurno IT okruženje u organizaciji?</a:t>
            </a:r>
            <a:endParaRPr lang="hr-H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F0213-57F2-5E1E-F589-3ADECE0FBC1F}"/>
              </a:ext>
            </a:extLst>
          </p:cNvPr>
          <p:cNvSpPr txBox="1"/>
          <p:nvPr/>
        </p:nvSpPr>
        <p:spPr>
          <a:xfrm>
            <a:off x="243840" y="916186"/>
            <a:ext cx="11586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8. Sigurnost bežične mreže </a:t>
            </a:r>
            <a:br>
              <a:rPr lang="en-US" dirty="0"/>
            </a:br>
            <a:r>
              <a:rPr lang="hr" dirty="0"/>
              <a:t>Osiguranje bežičnih mreža </a:t>
            </a:r>
            <a:r>
              <a:rPr lang="hr" dirty="0">
                <a:solidFill>
                  <a:srgbClr val="FF0000"/>
                </a:solidFill>
              </a:rPr>
              <a:t>jakim protokolima šifriranja </a:t>
            </a:r>
            <a:r>
              <a:rPr lang="hr" dirty="0"/>
              <a:t>kao što je WPA3 je ključno. Organizacije bi također trebale </a:t>
            </a:r>
            <a:r>
              <a:rPr lang="hr" dirty="0">
                <a:solidFill>
                  <a:srgbClr val="FF0000"/>
                </a:solidFill>
              </a:rPr>
              <a:t>optimizirati snagu bežičnog signala kako bi izbjegle neovlašteni pristup i sakrile SSID-ove </a:t>
            </a:r>
            <a:r>
              <a:rPr lang="hr" dirty="0"/>
              <a:t>kako bi mreže bile manje vidljive vanjskim osobama.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FAA37-07BD-5E6B-9D70-F209846FA7EB}"/>
              </a:ext>
            </a:extLst>
          </p:cNvPr>
          <p:cNvSpPr txBox="1"/>
          <p:nvPr/>
        </p:nvSpPr>
        <p:spPr>
          <a:xfrm>
            <a:off x="243839" y="2301181"/>
            <a:ext cx="11329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9. Pravila jakih lozinki </a:t>
            </a:r>
            <a:br>
              <a:rPr lang="en-US" dirty="0"/>
            </a:br>
            <a:r>
              <a:rPr lang="hr" dirty="0"/>
              <a:t>Poticanje </a:t>
            </a:r>
            <a:r>
              <a:rPr lang="hr" dirty="0">
                <a:solidFill>
                  <a:srgbClr val="FF0000"/>
                </a:solidFill>
              </a:rPr>
              <a:t>korištenja jakih, jedinstvenih lozinki </a:t>
            </a:r>
            <a:r>
              <a:rPr lang="hr" dirty="0"/>
              <a:t>za sve račune smanjuje rizik. Upravitelji lozinki (password manager) mogu pomoći zaposlenicima da sigurno pohrane svoje vjerodajnice i upravljaju njima, osiguravajući jednostavnu upotrebu bez narušavanja sigurnosti.</a:t>
            </a: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78AF1-AF3D-6F5F-CFC2-823C686E5696}"/>
              </a:ext>
            </a:extLst>
          </p:cNvPr>
          <p:cNvSpPr txBox="1"/>
          <p:nvPr/>
        </p:nvSpPr>
        <p:spPr>
          <a:xfrm>
            <a:off x="243840" y="3615155"/>
            <a:ext cx="11329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10. Šifriranje podataka </a:t>
            </a:r>
            <a:br>
              <a:rPr lang="en-US" dirty="0"/>
            </a:br>
            <a:r>
              <a:rPr lang="hr" dirty="0">
                <a:solidFill>
                  <a:srgbClr val="FF0000"/>
                </a:solidFill>
              </a:rPr>
              <a:t>Šifriranjem podataka </a:t>
            </a:r>
            <a:r>
              <a:rPr lang="hr" dirty="0"/>
              <a:t>u stanju pohrane i prijenosa štite se osjetljivi podatci od neovlaštenog pristupa. Enkripcija cijelog diska osigurava da podaci pohranjeni na uređajima ostanu sigurni čak i ako su izgubljeni ili ukradeni.</a:t>
            </a:r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46D26-784C-C621-BD4B-BA98C664CDCB}"/>
              </a:ext>
            </a:extLst>
          </p:cNvPr>
          <p:cNvSpPr txBox="1"/>
          <p:nvPr/>
        </p:nvSpPr>
        <p:spPr>
          <a:xfrm>
            <a:off x="243838" y="4794172"/>
            <a:ext cx="11167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11. Sigurnosne kopije izvan mjesta i u oblaku </a:t>
            </a:r>
            <a:br>
              <a:rPr lang="en-US" dirty="0"/>
            </a:br>
            <a:r>
              <a:rPr lang="hr" dirty="0"/>
              <a:t>Redovito </a:t>
            </a:r>
            <a:r>
              <a:rPr lang="hr" dirty="0">
                <a:solidFill>
                  <a:srgbClr val="FF0000"/>
                </a:solidFill>
              </a:rPr>
              <a:t>sigurnosno kopiranje kritičnih podataka </a:t>
            </a:r>
            <a:r>
              <a:rPr lang="hr" dirty="0"/>
              <a:t>kako bi se osigurale lokacije izvan mjesta ili u oblaku štiti od gubitka podataka zbog ransomwarea, kvara hardvera ili drugih incidenata. </a:t>
            </a:r>
            <a:r>
              <a:rPr lang="hr" dirty="0">
                <a:solidFill>
                  <a:srgbClr val="FF0000"/>
                </a:solidFill>
              </a:rPr>
              <a:t>Periodično testiranje procesa oporavka sigurnosne kopije </a:t>
            </a:r>
            <a:r>
              <a:rPr lang="hr" dirty="0"/>
              <a:t>osigurava da se na sigurnosne kopije možete pouzdati u hitnim slučajevima.</a:t>
            </a:r>
            <a:endParaRPr lang="hr-H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2B3D04-62BB-3675-5224-578C793042EF}"/>
              </a:ext>
            </a:extLst>
          </p:cNvPr>
          <p:cNvSpPr txBox="1"/>
          <p:nvPr/>
        </p:nvSpPr>
        <p:spPr>
          <a:xfrm>
            <a:off x="10197536" y="639187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06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Smjernice za snažne lozinke </a:t>
            </a:r>
            <a:endParaRPr lang="hr-HR" sz="32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1447545-20F6-4D06-B5E0-AE353292F181}"/>
              </a:ext>
            </a:extLst>
          </p:cNvPr>
          <p:cNvSpPr/>
          <p:nvPr/>
        </p:nvSpPr>
        <p:spPr>
          <a:xfrm>
            <a:off x="32984" y="1202991"/>
            <a:ext cx="12159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Izbjegavajte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riječi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imena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rječnika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Nemojte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koristiti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uobičajene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riječi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fraze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lako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mogu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pogoditi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putem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napada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rječnikom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16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dictionary attack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Nemojte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koristiti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uobičajene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pravopisne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pogreške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riječi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rječnika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Modificirane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riječi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poput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"p@ssw0rd"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umjesto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"password,"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također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sigurne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jer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ih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napadači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često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uključuju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napade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Izbjegavajte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imena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računala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računa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sadrže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ime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korisnika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računala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lako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dostupne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informacije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vama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sigurne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posebne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znakove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Dodajte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znakove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poput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@ # $ % ^ &amp; *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povećali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složenost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otežali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pogađanje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Duljina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ključna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Preporučuje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korištenje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imaju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deset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znakova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Dulje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sigurnije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jer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zahtijevaju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vremena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probijanje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Kombinirajte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različite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tipove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znakova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Koristite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kombinaciju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velikih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malih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slova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brojeva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posebnih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znakova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dodatnu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sigurnost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Izbjegavajte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očite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uzorke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poput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"12345678," "qwerty"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"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abcdef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sigurne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često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prve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popisu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napadača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Nemojte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reciklirati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Koristite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jedinstvenu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svaki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račun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spriječili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višestruke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povrede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sigurnosti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kompromitirana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Razmislite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korištenju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upravitelja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lozinki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Alati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poput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LastPass,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Dashlane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Bitwarden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pomažu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generiranju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pohranjivanju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složenih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olakšavajući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njihovo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upravljanje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indent="-114300" algn="l"/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· 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Redovito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mijenjajte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lozinke</a:t>
            </a:r>
            <a:r>
              <a:rPr lang="en-U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14300" marR="0" lvl="0" indent="-114300" algn="l">
              <a:buSzPts val="1000"/>
              <a:tabLst>
                <a:tab pos="457200" algn="l"/>
              </a:tabLst>
            </a:pPr>
            <a:r>
              <a:rPr lang="hr-H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Iako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više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nije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univerzalna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preporuka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povremena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promjena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lozinki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može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biti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osobito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ako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sumnjate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povredu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0FD3A02-9D23-4D58-9C70-0982B8F7A73A}"/>
              </a:ext>
            </a:extLst>
          </p:cNvPr>
          <p:cNvSpPr/>
          <p:nvPr/>
        </p:nvSpPr>
        <p:spPr>
          <a:xfrm>
            <a:off x="544769" y="804053"/>
            <a:ext cx="568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https://www.security.org/how-secure-is-my-password/</a:t>
            </a:r>
            <a:r>
              <a:rPr lang="hr-HR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7060951-6A62-4180-9B28-DF28F495CB1B}"/>
              </a:ext>
            </a:extLst>
          </p:cNvPr>
          <p:cNvSpPr txBox="1"/>
          <p:nvPr/>
        </p:nvSpPr>
        <p:spPr>
          <a:xfrm>
            <a:off x="5999278" y="80405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dirty="0">
                <a:highlight>
                  <a:srgbClr val="FF00FF"/>
                </a:highlight>
              </a:rPr>
              <a:t>Ne </a:t>
            </a:r>
            <a:r>
              <a:rPr lang="hr" dirty="0" err="1">
                <a:highlight>
                  <a:srgbClr val="FF00FF"/>
                </a:highlight>
              </a:rPr>
              <a:t>koristiti </a:t>
            </a:r>
            <a:r>
              <a:rPr lang="hr" dirty="0">
                <a:highlight>
                  <a:srgbClr val="FF00FF"/>
                </a:highlight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04ECF-86BA-DECA-148A-174DCF1C935F}"/>
              </a:ext>
            </a:extLst>
          </p:cNvPr>
          <p:cNvSpPr txBox="1"/>
          <p:nvPr/>
        </p:nvSpPr>
        <p:spPr>
          <a:xfrm>
            <a:off x="7454900" y="106653"/>
            <a:ext cx="4670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lozinke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"lozinka123,"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"9t!Km#Xv*2023"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4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Osigurajte svoj rad u web pregledniku</a:t>
            </a:r>
            <a:endParaRPr lang="hr-H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73B84-80A1-E9E6-E765-57B3A34B4626}"/>
              </a:ext>
            </a:extLst>
          </p:cNvPr>
          <p:cNvSpPr txBox="1"/>
          <p:nvPr/>
        </p:nvSpPr>
        <p:spPr>
          <a:xfrm>
            <a:off x="66674" y="731520"/>
            <a:ext cx="1188148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" sz="2000" dirty="0"/>
              <a:t>Uz korištenje sigurnih lozinki, </a:t>
            </a:r>
            <a:r>
              <a:rPr lang="hr" sz="2000" dirty="0">
                <a:solidFill>
                  <a:srgbClr val="FF0000"/>
                </a:solidFill>
              </a:rPr>
              <a:t>ključno je osigurati da fizički pristup vašem računalu bude ograničen </a:t>
            </a:r>
            <a:r>
              <a:rPr lang="hr" sz="2000" dirty="0"/>
              <a:t>jer bi neovlaštene osobe mogle pristupiti vašoj povijesti pretraživanja ili podacima za prijavu kako bi ugrozile vaše račune na mreži. </a:t>
            </a:r>
            <a:r>
              <a:rPr lang="hr" sz="2000" dirty="0">
                <a:solidFill>
                  <a:srgbClr val="FF0000"/>
                </a:solidFill>
              </a:rPr>
              <a:t>Izbjegavajte korištenje tuđih ili javnih, nezaštićenih računala za prijavu na svoje račune jer mogu biti osjetljiva na prijetnje </a:t>
            </a:r>
            <a:r>
              <a:rPr lang="hr" sz="2000" dirty="0"/>
              <a:t>.</a:t>
            </a:r>
            <a:endParaRPr lang="hr-HR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" sz="2000" dirty="0"/>
              <a:t>Kako biste poboljšali sigurnost, razmislite o </a:t>
            </a:r>
            <a:r>
              <a:rPr lang="hr" sz="2000" dirty="0">
                <a:solidFill>
                  <a:srgbClr val="FF0000"/>
                </a:solidFill>
              </a:rPr>
              <a:t>korištenju "glavne" lozinke </a:t>
            </a:r>
            <a:r>
              <a:rPr lang="hr" sz="2000" dirty="0"/>
              <a:t>u pregledniku ili namjenskog upravitelja lozinki za sigurno pohranjivanje vjerodajnica. Prilikom pregledavanja koristite privatne načine pretraživanja kao što su: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2000" b="1" dirty="0"/>
              <a:t>Microsoft Internet Explorer: </a:t>
            </a:r>
            <a:r>
              <a:rPr lang="hr" sz="2000" dirty="0"/>
              <a:t>InPrivate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2000" b="1" dirty="0"/>
              <a:t>Google Chrome: </a:t>
            </a:r>
            <a:r>
              <a:rPr lang="hr" sz="2000" dirty="0"/>
              <a:t>anonimno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2000" b="1" dirty="0"/>
              <a:t>Mozilla Firefox: </a:t>
            </a:r>
            <a:r>
              <a:rPr lang="hr" sz="2000" dirty="0"/>
              <a:t>Privatna kartica / Privatni prozor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" sz="2000" b="1" dirty="0"/>
              <a:t>Safari: </a:t>
            </a:r>
            <a:r>
              <a:rPr lang="hr" sz="2000" dirty="0"/>
              <a:t>Privatno pregledavanje</a:t>
            </a:r>
            <a:endParaRPr lang="hr-HR" sz="2000" dirty="0"/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" sz="2000" dirty="0"/>
              <a:t>Za maksimalnu sigurnost, možete koristiti internet s virtualnog računala, koje se nakon korištenja može izbrisati kako bi se uklonili tragovi i potencijalne ranjivosti. Ove prakse pružaju dodatne slojeve zaštite za vaše online aktivnosti i osjetljive informacije.</a:t>
            </a:r>
          </a:p>
        </p:txBody>
      </p:sp>
    </p:spTree>
    <p:extLst>
      <p:ext uri="{BB962C8B-B14F-4D97-AF65-F5344CB8AC3E}">
        <p14:creationId xmlns:p14="http://schemas.microsoft.com/office/powerpoint/2010/main" val="3314493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157DE-007C-E79C-8915-5D617FAE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BB98C3-DEFE-96BA-CE1D-034349D8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Kako postići sigurno IT okruženje u organizaciji?</a:t>
            </a:r>
            <a:endParaRPr lang="hr-H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0E464-C29E-A54B-9A31-499D214378B5}"/>
              </a:ext>
            </a:extLst>
          </p:cNvPr>
          <p:cNvSpPr txBox="1"/>
          <p:nvPr/>
        </p:nvSpPr>
        <p:spPr>
          <a:xfrm>
            <a:off x="243840" y="916186"/>
            <a:ext cx="11586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12. Trajno brisanje podataka </a:t>
            </a:r>
            <a:br>
              <a:rPr lang="en-US" dirty="0"/>
            </a:br>
            <a:r>
              <a:rPr lang="hr" dirty="0">
                <a:solidFill>
                  <a:srgbClr val="FF0000"/>
                </a:solidFill>
              </a:rPr>
              <a:t>Korištenje sigurnih metoda za trajno brisanje osjetljivih podataka </a:t>
            </a:r>
            <a:r>
              <a:rPr lang="hr" dirty="0"/>
              <a:t>sprječava njihovo vraćanje od strane neovlaštenih osoba. Alati poput softvera za brisanje diska osiguravaju potpuno brisanje podataka.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B3603-E6C2-F875-321E-BF73FB90C784}"/>
              </a:ext>
            </a:extLst>
          </p:cNvPr>
          <p:cNvSpPr txBox="1"/>
          <p:nvPr/>
        </p:nvSpPr>
        <p:spPr>
          <a:xfrm>
            <a:off x="243839" y="2301181"/>
            <a:ext cx="11329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13. Redovite sigurnosne revizije </a:t>
            </a:r>
            <a:br>
              <a:rPr lang="en-US" dirty="0"/>
            </a:br>
            <a:r>
              <a:rPr lang="hr" dirty="0">
                <a:solidFill>
                  <a:srgbClr val="FF0000"/>
                </a:solidFill>
              </a:rPr>
              <a:t>Provođenje procjena ranjivosti i testiranja prodora </a:t>
            </a:r>
            <a:r>
              <a:rPr lang="hr" dirty="0"/>
              <a:t>pomaže identificirati slabe točke u obrani organizacije. Ove revizije osiguravaju da su sigurnosne mjere učinkovite i ažurne.</a:t>
            </a: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37AC7-223F-E956-F27B-01F311A5B7FA}"/>
              </a:ext>
            </a:extLst>
          </p:cNvPr>
          <p:cNvSpPr txBox="1"/>
          <p:nvPr/>
        </p:nvSpPr>
        <p:spPr>
          <a:xfrm>
            <a:off x="243838" y="3686176"/>
            <a:ext cx="11329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14. Fizička sigurnost </a:t>
            </a:r>
            <a:br>
              <a:rPr lang="en-US" dirty="0"/>
            </a:br>
            <a:r>
              <a:rPr lang="hr" dirty="0">
                <a:solidFill>
                  <a:srgbClr val="FF0000"/>
                </a:solidFill>
              </a:rPr>
              <a:t>Osiguranje fizičkog pristupa kritičnim sustavima, kao što su poslužitelji i mrežni uređaji, ključno je. </a:t>
            </a:r>
            <a:r>
              <a:rPr lang="hr" dirty="0"/>
              <a:t>Sustavi nadzora, kontrole pristupa i biometrijski skeneri mogu pomoći u zaštiti ove imovine od neovlaštenog pristupa.</a:t>
            </a:r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85B6D-ADAB-3203-3B50-4F98A738A906}"/>
              </a:ext>
            </a:extLst>
          </p:cNvPr>
          <p:cNvSpPr txBox="1"/>
          <p:nvPr/>
        </p:nvSpPr>
        <p:spPr>
          <a:xfrm>
            <a:off x="243838" y="4937047"/>
            <a:ext cx="11167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15. Izvještavanje o incidentima i učenje </a:t>
            </a:r>
            <a:br>
              <a:rPr lang="en-US" dirty="0"/>
            </a:br>
            <a:r>
              <a:rPr lang="hr" dirty="0">
                <a:solidFill>
                  <a:srgbClr val="FF0000"/>
                </a:solidFill>
              </a:rPr>
              <a:t>Poticanje zaposlenika da prijave sumnjive aktivnosti </a:t>
            </a:r>
            <a:r>
              <a:rPr lang="hr" dirty="0"/>
              <a:t>omogućuje organizacijama da brzo odgovore na potencijalne prijetnje. Učenje iz prošlih incidenata pomaže poboljšati sigurnosne mjere i spriječiti buduće povrede.</a:t>
            </a:r>
            <a:endParaRPr lang="hr-H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0157F64-7AF0-B97F-363C-6FEFD94A42D3}"/>
              </a:ext>
            </a:extLst>
          </p:cNvPr>
          <p:cNvSpPr txBox="1"/>
          <p:nvPr/>
        </p:nvSpPr>
        <p:spPr>
          <a:xfrm>
            <a:off x="10178131" y="543436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69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BC16-1712-C3E1-B706-86CF7F896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9C094C-52DB-9787-63B1-9484307E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Kako postići sigurno IT okruženje u organizaciji?</a:t>
            </a:r>
            <a:endParaRPr lang="hr-H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DEB23-0EF4-1398-88DD-EE677345E621}"/>
              </a:ext>
            </a:extLst>
          </p:cNvPr>
          <p:cNvSpPr txBox="1"/>
          <p:nvPr/>
        </p:nvSpPr>
        <p:spPr>
          <a:xfrm>
            <a:off x="243839" y="1120676"/>
            <a:ext cx="115576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2000" b="1" dirty="0"/>
              <a:t>Dodatna poboljšanja: </a:t>
            </a:r>
            <a:br>
              <a:rPr lang="en-US" sz="2000" dirty="0"/>
            </a:br>
            <a:r>
              <a:rPr lang="hr" sz="2000" dirty="0"/>
              <a:t>Za organizacije koje žele dodatno poboljšati svoju sigurnost, usvajanje </a:t>
            </a:r>
            <a:r>
              <a:rPr lang="hr" sz="2000" dirty="0">
                <a:solidFill>
                  <a:srgbClr val="FF0000"/>
                </a:solidFill>
              </a:rPr>
              <a:t>arhitekture nultog povjerenja </a:t>
            </a:r>
            <a:r>
              <a:rPr lang="hr" sz="2000" dirty="0"/>
              <a:t>(ZTA) osigurava da se svaki zahtjev za pristup provjeri prije odobravanja pristupa. Alati </a:t>
            </a:r>
            <a:r>
              <a:rPr lang="hr" sz="2000" dirty="0">
                <a:solidFill>
                  <a:srgbClr val="FF0000"/>
                </a:solidFill>
              </a:rPr>
              <a:t>za upravljanje sigurnosnim informacijama i događajima </a:t>
            </a:r>
            <a:r>
              <a:rPr lang="hr" sz="2000" dirty="0"/>
              <a:t>(SIEM) pružaju centralizirano praćenje dnevnika i napredno otkrivanje prijetnji, dok cyber osiguranje može ublažiti financijski učinak sigurnosnih incidenata.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25264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8A011-3C5D-4909-D711-D341FA77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614CE5-E403-05E4-A0BC-6CA61E78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Kako postići sigurno IT okruženje u organizaciji?</a:t>
            </a:r>
            <a:endParaRPr lang="hr-HR" sz="3200" dirty="0"/>
          </a:p>
        </p:txBody>
      </p:sp>
      <p:pic>
        <p:nvPicPr>
          <p:cNvPr id="4" name="Picture 3" descr="A collage of a person in armor holding a sword&#10;&#10;Description automatically generated">
            <a:extLst>
              <a:ext uri="{FF2B5EF4-FFF2-40B4-BE49-F238E27FC236}">
                <a16:creationId xmlns:a16="http://schemas.microsoft.com/office/drawing/2014/main" id="{E7ED1712-6D2C-C592-B5C4-98C79E6F5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75" y="1260859"/>
            <a:ext cx="3863850" cy="46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0F072-A05E-DE0A-9EB5-AD351534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3F3E23-A1AF-88D3-F457-EF76056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altLang="en-US" sz="3200" dirty="0"/>
              <a:t>Zašto su podaci važn</a:t>
            </a:r>
            <a:r>
              <a:rPr lang="en-US" altLang="en-US" sz="3200" dirty="0"/>
              <a:t>i</a:t>
            </a:r>
            <a:endParaRPr lang="hr-H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51474-6FCD-6398-33EC-3E39EC36716D}"/>
              </a:ext>
            </a:extLst>
          </p:cNvPr>
          <p:cNvSpPr txBox="1"/>
          <p:nvPr/>
        </p:nvSpPr>
        <p:spPr>
          <a:xfrm>
            <a:off x="243839" y="612844"/>
            <a:ext cx="114382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500" dirty="0"/>
              <a:t>U digitalnom dobu podaci su </a:t>
            </a:r>
            <a:r>
              <a:rPr lang="hr" sz="1500" b="1" dirty="0"/>
              <a:t>jedno od najvrjednijih sredstava za pojedince, tvrtke i vlade </a:t>
            </a:r>
            <a:r>
              <a:rPr lang="hr" sz="1500" dirty="0"/>
              <a:t>.</a:t>
            </a:r>
          </a:p>
          <a:p>
            <a:r>
              <a:rPr lang="hr" sz="1500" dirty="0"/>
              <a:t>Osobni podaci, financijska evidencija, intelektualno vlasništvo i informacije o kupcima ključni su za poslovanje i donošenje odluka.</a:t>
            </a:r>
          </a:p>
          <a:p>
            <a:endParaRPr lang="hr-HR" sz="1500" dirty="0"/>
          </a:p>
          <a:p>
            <a:r>
              <a:rPr lang="hr" sz="1500" b="1" dirty="0"/>
              <a:t>Ekonomska vrijednost:</a:t>
            </a:r>
          </a:p>
          <a:p>
            <a:r>
              <a:rPr lang="hr" sz="1500" dirty="0"/>
              <a:t>Podaci pokreću </a:t>
            </a:r>
            <a:r>
              <a:rPr lang="hr" sz="1500" dirty="0">
                <a:solidFill>
                  <a:srgbClr val="FF0000"/>
                </a:solidFill>
              </a:rPr>
              <a:t>inovacije</a:t>
            </a:r>
            <a:r>
              <a:rPr lang="hr" sz="1500" dirty="0"/>
              <a:t>, marketing i angažman kupaca.</a:t>
            </a:r>
          </a:p>
          <a:p>
            <a:r>
              <a:rPr lang="hr" sz="1500" dirty="0"/>
              <a:t>Mnoge se tvrtke oslanjaju na analitiku podataka kako bi </a:t>
            </a:r>
            <a:r>
              <a:rPr lang="hr" sz="1500" dirty="0">
                <a:solidFill>
                  <a:srgbClr val="FF0000"/>
                </a:solidFill>
              </a:rPr>
              <a:t>optimizirale poslovanje </a:t>
            </a:r>
            <a:r>
              <a:rPr lang="hr" sz="1500" dirty="0"/>
              <a:t>i dobile konkurentsku prednost.</a:t>
            </a:r>
          </a:p>
          <a:p>
            <a:endParaRPr lang="hr-HR" sz="1500" dirty="0"/>
          </a:p>
          <a:p>
            <a:r>
              <a:rPr lang="hr" sz="1500" b="1" dirty="0"/>
              <a:t>Zaštita privatnosti i identiteta:</a:t>
            </a:r>
          </a:p>
          <a:p>
            <a:r>
              <a:rPr lang="hr" sz="1500" dirty="0">
                <a:solidFill>
                  <a:srgbClr val="FF0000"/>
                </a:solidFill>
              </a:rPr>
              <a:t>Osobni podaci </a:t>
            </a:r>
            <a:r>
              <a:rPr lang="en-US" sz="1500" dirty="0" err="1">
                <a:solidFill>
                  <a:srgbClr val="FF0000"/>
                </a:solidFill>
              </a:rPr>
              <a:t>su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err="1">
                <a:solidFill>
                  <a:srgbClr val="FF0000"/>
                </a:solidFill>
              </a:rPr>
              <a:t>osjetljive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err="1">
                <a:solidFill>
                  <a:srgbClr val="FF0000"/>
                </a:solidFill>
              </a:rPr>
              <a:t>prirode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err="1"/>
              <a:t>jer</a:t>
            </a:r>
            <a:r>
              <a:rPr lang="en-US" sz="1500" dirty="0"/>
              <a:t> </a:t>
            </a:r>
            <a:r>
              <a:rPr lang="en-US" sz="1500" dirty="0" err="1"/>
              <a:t>sadrže</a:t>
            </a:r>
            <a:r>
              <a:rPr lang="hr" sz="1500" dirty="0"/>
              <a:t> imena, adrese, povijest bolesti i financijski detalji.</a:t>
            </a:r>
          </a:p>
          <a:p>
            <a:r>
              <a:rPr lang="hr" sz="1500" dirty="0"/>
              <a:t>Zaštita ovih podataka ključna je za </a:t>
            </a:r>
            <a:r>
              <a:rPr lang="hr" sz="1500" dirty="0">
                <a:solidFill>
                  <a:srgbClr val="FF0000"/>
                </a:solidFill>
              </a:rPr>
              <a:t>očuvanje privatnosti i sprječavanje krađe identiteta</a:t>
            </a:r>
            <a:r>
              <a:rPr lang="hr" sz="1500" dirty="0"/>
              <a:t>.</a:t>
            </a:r>
          </a:p>
          <a:p>
            <a:endParaRPr lang="hr-HR" sz="1500" dirty="0"/>
          </a:p>
          <a:p>
            <a:r>
              <a:rPr lang="hr" sz="1500" b="1" dirty="0"/>
              <a:t>Kontinuitet rada:</a:t>
            </a:r>
          </a:p>
          <a:p>
            <a:r>
              <a:rPr lang="hr" sz="1500" dirty="0"/>
              <a:t>Organizacije trebaju </a:t>
            </a:r>
            <a:r>
              <a:rPr lang="hr" sz="1500" dirty="0">
                <a:solidFill>
                  <a:srgbClr val="FF0000"/>
                </a:solidFill>
              </a:rPr>
              <a:t>siguran i pouzdan pristup</a:t>
            </a:r>
            <a:r>
              <a:rPr lang="hr" sz="1500" dirty="0"/>
              <a:t> svojim </a:t>
            </a:r>
            <a:r>
              <a:rPr lang="hr" sz="1500" dirty="0">
                <a:solidFill>
                  <a:srgbClr val="FF0000"/>
                </a:solidFill>
              </a:rPr>
              <a:t>podacima</a:t>
            </a:r>
            <a:r>
              <a:rPr lang="hr" sz="1500" dirty="0"/>
              <a:t> kako bi učinkovito funkcionirale.</a:t>
            </a:r>
          </a:p>
          <a:p>
            <a:r>
              <a:rPr lang="hr" sz="1500" dirty="0"/>
              <a:t>Gubitak podataka ili povrede mogu poremetiti rad, što dovodi do </a:t>
            </a:r>
            <a:r>
              <a:rPr lang="hr" sz="1500" dirty="0">
                <a:solidFill>
                  <a:srgbClr val="FF0000"/>
                </a:solidFill>
              </a:rPr>
              <a:t>financijske štete i štete po ugled</a:t>
            </a:r>
            <a:r>
              <a:rPr lang="hr" sz="1500" dirty="0"/>
              <a:t>.</a:t>
            </a:r>
          </a:p>
          <a:p>
            <a:endParaRPr lang="hr-HR" sz="1500" dirty="0"/>
          </a:p>
          <a:p>
            <a:r>
              <a:rPr lang="hr" sz="1500" b="1" dirty="0"/>
              <a:t>Usklađenost sa zakonima i propisima </a:t>
            </a:r>
            <a:r>
              <a:rPr lang="hr" sz="1500" dirty="0"/>
              <a:t>:</a:t>
            </a:r>
          </a:p>
          <a:p>
            <a:r>
              <a:rPr lang="hr" sz="1500" dirty="0"/>
              <a:t>Vlade provode stroge propise (npr. GDPR-Opća uredba o zaštiti podataka) za zaštitu podataka.</a:t>
            </a:r>
          </a:p>
          <a:p>
            <a:r>
              <a:rPr lang="hr" sz="1500" dirty="0"/>
              <a:t>Neuspjeh u osiguravanju podataka može rezultirati </a:t>
            </a:r>
            <a:r>
              <a:rPr lang="hr" sz="1500" dirty="0">
                <a:solidFill>
                  <a:srgbClr val="FF0000"/>
                </a:solidFill>
              </a:rPr>
              <a:t>visokim kaznama i pravnim obvezama</a:t>
            </a:r>
            <a:r>
              <a:rPr lang="hr" sz="1500" dirty="0"/>
              <a:t>.</a:t>
            </a:r>
          </a:p>
          <a:p>
            <a:endParaRPr lang="hr-HR" sz="1500" dirty="0"/>
          </a:p>
          <a:p>
            <a:r>
              <a:rPr lang="hr" sz="1500" b="1" dirty="0"/>
              <a:t>Nacionalna sigurnost:</a:t>
            </a:r>
          </a:p>
          <a:p>
            <a:r>
              <a:rPr lang="hr" sz="1500" dirty="0"/>
              <a:t>Vlade ovise o </a:t>
            </a:r>
            <a:r>
              <a:rPr lang="hr" sz="1500" dirty="0">
                <a:solidFill>
                  <a:srgbClr val="FF0000"/>
                </a:solidFill>
              </a:rPr>
              <a:t>sigurnim podacima za kritičnu infrastrukturu, obranu i obavještajne operacije</a:t>
            </a:r>
            <a:r>
              <a:rPr lang="hr" sz="1500" dirty="0"/>
              <a:t>.</a:t>
            </a:r>
          </a:p>
          <a:p>
            <a:r>
              <a:rPr lang="hr" sz="1500" dirty="0"/>
              <a:t>Povrede mogu ugroziti nacionalnu i javnu sigurnost.</a:t>
            </a:r>
            <a:endParaRPr lang="hr-HR" sz="15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AC7612E-15D6-FCB8-BC9A-2E6B94C8FF46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108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9A3F5-749A-48A5-AED7-3A46B2C4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6CA7966-CDF0-9180-0F18-E03683D1BDA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7024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Vatrozid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F3C4F-E187-125E-9DD5-DA4785227CCD}"/>
              </a:ext>
            </a:extLst>
          </p:cNvPr>
          <p:cNvSpPr txBox="1"/>
          <p:nvPr/>
        </p:nvSpPr>
        <p:spPr>
          <a:xfrm>
            <a:off x="243839" y="875050"/>
            <a:ext cx="11690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Vatrozid je sigurnosni sustav/uređaj koji prati i kontrolira dolazni i odlazni mrežni promet na temelju unaprijed definiranih sigurnosnih pravila </a:t>
            </a:r>
            <a:r>
              <a:rPr lang="hr" b="1" dirty="0"/>
              <a:t>. </a:t>
            </a:r>
            <a:r>
              <a:rPr lang="hr" dirty="0"/>
              <a:t>Njegova primarna svrha je stvoriti barijeru između pouzdane interne mreže i nepouzdanih vanjskih mreža, kao što je Internet, kako bi se zaštitili sustavi i podaci od neovlaštenog pristupa, napada i drugih cyber prijetnji.</a:t>
            </a:r>
            <a:endParaRPr lang="hr-HR" dirty="0"/>
          </a:p>
        </p:txBody>
      </p:sp>
      <p:pic>
        <p:nvPicPr>
          <p:cNvPr id="11" name="Picture 10" descr="A computer server with many devices connected to it&#10;&#10;Description automatically generated">
            <a:extLst>
              <a:ext uri="{FF2B5EF4-FFF2-40B4-BE49-F238E27FC236}">
                <a16:creationId xmlns:a16="http://schemas.microsoft.com/office/drawing/2014/main" id="{502CBEFF-0C1D-5108-496F-ED555CD48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4" y="1943099"/>
            <a:ext cx="4124325" cy="412432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0CA42E6-A346-ECBF-FF35-E3C330DFA5B6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0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D1093-83A4-799E-7293-A5C97138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A8BD88-F8D4-4CF6-863E-3CB5EE10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Vatrozid – kako radi</a:t>
            </a:r>
            <a:endParaRPr lang="hr-HR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A00A4-6F92-2C14-4431-87CA174129B9}"/>
              </a:ext>
            </a:extLst>
          </p:cNvPr>
          <p:cNvSpPr txBox="1"/>
          <p:nvPr/>
        </p:nvSpPr>
        <p:spPr>
          <a:xfrm>
            <a:off x="243840" y="948287"/>
            <a:ext cx="116776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" sz="2400" b="1" dirty="0"/>
              <a:t>Filtriranje prometa:</a:t>
            </a:r>
            <a:endParaRPr lang="en-US" sz="2400" dirty="0"/>
          </a:p>
          <a:p>
            <a:pPr marL="742950" lvl="1" indent="-285750">
              <a:buFont typeface="+mj-lt"/>
              <a:buAutoNum type="arabicPeriod"/>
            </a:pPr>
            <a:r>
              <a:rPr lang="hr" sz="2400" dirty="0"/>
              <a:t>Vatrozidi provjeravaju pakete podataka koji putuju kroz mrežu.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sz="2400" dirty="0"/>
              <a:t>Oni dopuštaju ili blokiraju promet na temelju skupa pravila, kao što su izvorne/odredišne IP adrese, priključci, protokoli i ponašanje aplikacije.</a:t>
            </a:r>
          </a:p>
          <a:p>
            <a:pPr>
              <a:buFont typeface="+mj-lt"/>
              <a:buAutoNum type="arabicPeriod"/>
            </a:pPr>
            <a:r>
              <a:rPr lang="hr" sz="2400" b="1" dirty="0"/>
              <a:t>Vrste pravila:</a:t>
            </a:r>
            <a:endParaRPr lang="en-US" sz="2400" dirty="0"/>
          </a:p>
          <a:p>
            <a:pPr marL="742950" lvl="1" indent="-285750">
              <a:buFont typeface="+mj-lt"/>
              <a:buAutoNum type="arabicPeriod"/>
            </a:pPr>
            <a:r>
              <a:rPr lang="hr" sz="2400" b="1" dirty="0"/>
              <a:t>Dopusti pravila: </a:t>
            </a:r>
            <a:r>
              <a:rPr lang="hr" sz="2400" dirty="0"/>
              <a:t>Dopusti promet koji zadovoljava određene kriterije.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" sz="2400" b="1" dirty="0"/>
              <a:t>Odbij pravila: </a:t>
            </a:r>
            <a:r>
              <a:rPr lang="hr" sz="2400" dirty="0"/>
              <a:t>Blokirajte promet koji krši pravila ili se čini sumnjivim.</a:t>
            </a:r>
          </a:p>
          <a:p>
            <a:pPr>
              <a:buFont typeface="+mj-lt"/>
              <a:buAutoNum type="arabicPeriod"/>
            </a:pPr>
            <a:r>
              <a:rPr lang="hr" sz="2400" b="1" dirty="0"/>
              <a:t>Praćenje stanja prometa:</a:t>
            </a:r>
            <a:endParaRPr lang="en-US" sz="2400" dirty="0"/>
          </a:p>
          <a:p>
            <a:pPr marL="742950" lvl="1" indent="-285750">
              <a:buFont typeface="+mj-lt"/>
              <a:buAutoNum type="arabicPeriod"/>
            </a:pPr>
            <a:r>
              <a:rPr lang="hr" sz="2400" dirty="0"/>
              <a:t>Moderni vatrozidi mogu analizirati stanje veze, osiguravajući da promet pripada legitimnoj sesiji.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6D1094D-F2A7-F71E-0055-C624CBAEEE99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F1720-A986-8441-B951-9E79A192B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C34197-CAB7-87A5-05BA-12574DA9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Vatrozid </a:t>
            </a:r>
            <a:r>
              <a:rPr lang="hr" sz="3600" dirty="0" err="1"/>
              <a:t>- Vrste</a:t>
            </a:r>
            <a:r>
              <a:rPr lang="hr" sz="3600" dirty="0"/>
              <a:t> </a:t>
            </a:r>
            <a:r>
              <a:rPr lang="hr" sz="3600" dirty="0" err="1"/>
              <a:t>od</a:t>
            </a:r>
            <a:r>
              <a:rPr lang="hr" sz="3600" dirty="0"/>
              <a:t> </a:t>
            </a:r>
            <a:r>
              <a:rPr lang="hr" sz="3600" dirty="0" err="1"/>
              <a:t>Vatrozidi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1CAE5-EE86-563D-0511-C8497B801004}"/>
              </a:ext>
            </a:extLst>
          </p:cNvPr>
          <p:cNvSpPr txBox="1"/>
          <p:nvPr/>
        </p:nvSpPr>
        <p:spPr>
          <a:xfrm>
            <a:off x="69531" y="818406"/>
            <a:ext cx="117319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" b="1" dirty="0"/>
              <a:t>Vatrozidi bez stanja (stateless):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Osnovno filtriranje prometa na temelju statičkih pravila bez razumijevanja konteksta veze.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Vatrozidi s praćenjem stanja (stateful):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Analizirajte i pratite stanje veza, nudeći bolju sigurnost od vatrozida bez stanja.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Aplikacijski vatrozidi (Application aware Firewalls):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Djelujte na aplikacijskom sloju, provjeravajući promet i naredbe specifične za aplikaciju.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Proxy vatrozidi: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Djelujte kao posrednici između korisnika i vanjskih mreža, pružajući dodatnu sigurnost izoliranjem izravnih veza.</a:t>
            </a:r>
          </a:p>
          <a:p>
            <a:pPr>
              <a:buFont typeface="+mj-lt"/>
              <a:buAutoNum type="arabicPeriod"/>
            </a:pPr>
            <a:r>
              <a:rPr lang="hr" b="1" dirty="0"/>
              <a:t>Vatrozidi sljedeće generacije (NGFW-Next Generation Firewalls-Unified Threat Management-UTM):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dirty="0"/>
              <a:t>Kombinirajte tradicionalne mogućnosti vatrozida s naprednim značajkama kao što su sprječavanje upada, duboka inspekcija paketa i kontrola aplikacija.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31BAF-DADD-848A-08A9-8F0C00E58832}"/>
              </a:ext>
            </a:extLst>
          </p:cNvPr>
          <p:cNvSpPr txBox="1"/>
          <p:nvPr/>
        </p:nvSpPr>
        <p:spPr>
          <a:xfrm>
            <a:off x="206214" y="4778425"/>
            <a:ext cx="11458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Vatrozid je temeljna komponenta kibernetičke sigurnosti, djeluje kao digitalni vratar koji regulira mrežni promet radi sprječavanja neovlaštenog pristupa i zaštite osjetljivih podataka. U eri rastućih cyber prijetnji, vatrozidi ostaju kritična linija obrane za pojedince i organizacije.</a:t>
            </a:r>
            <a:endParaRPr lang="hr-HR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C8F275D-25BF-FC43-F853-03D0B6EB99D0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82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2344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Ukratko o šifriranju i </a:t>
            </a:r>
            <a:r>
              <a:rPr lang="hr-HR" sz="3200" dirty="0"/>
              <a:t>VPN-</a:t>
            </a:r>
            <a:r>
              <a:rPr lang="hr-HR" sz="3200" dirty="0" err="1"/>
              <a:t>Virtualy</a:t>
            </a:r>
            <a:r>
              <a:rPr lang="hr-HR" sz="3200" dirty="0"/>
              <a:t> </a:t>
            </a:r>
            <a:r>
              <a:rPr lang="hr-HR" sz="3200" dirty="0" err="1"/>
              <a:t>Private</a:t>
            </a:r>
            <a:r>
              <a:rPr lang="hr-HR" sz="3200" dirty="0"/>
              <a:t> </a:t>
            </a:r>
            <a:r>
              <a:rPr lang="hr-HR" sz="3200" dirty="0" err="1"/>
              <a:t>Networks</a:t>
            </a:r>
            <a:endParaRPr lang="hr-HR" sz="3200" dirty="0"/>
          </a:p>
        </p:txBody>
      </p:sp>
      <p:pic>
        <p:nvPicPr>
          <p:cNvPr id="4" name="Picture 3" descr="Computer computer and computer equipment&#10;&#10;Description automatically generated with medium confidence">
            <a:extLst>
              <a:ext uri="{FF2B5EF4-FFF2-40B4-BE49-F238E27FC236}">
                <a16:creationId xmlns:a16="http://schemas.microsoft.com/office/drawing/2014/main" id="{783E476F-A4EA-ED7A-E408-E9C1CD607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731520"/>
            <a:ext cx="53530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5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FC95-E3B0-E8A5-888D-3F810711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0FF1B3-E53B-780F-2FE8-208DA01C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„</a:t>
            </a:r>
            <a:r>
              <a:rPr lang="hr-HR" sz="3200" dirty="0" err="1"/>
              <a:t>Pig</a:t>
            </a:r>
            <a:r>
              <a:rPr lang="hr-HR" sz="3200" dirty="0"/>
              <a:t> </a:t>
            </a:r>
            <a:r>
              <a:rPr lang="hr-HR" sz="3200" dirty="0" err="1"/>
              <a:t>Pen</a:t>
            </a:r>
            <a:r>
              <a:rPr lang="hr-HR" sz="3200" dirty="0"/>
              <a:t> </a:t>
            </a:r>
            <a:r>
              <a:rPr lang="hr-HR" sz="3200" dirty="0" err="1"/>
              <a:t>Ciphre</a:t>
            </a:r>
            <a:r>
              <a:rPr lang="hr-HR" sz="3200" dirty="0"/>
              <a:t>”</a:t>
            </a:r>
          </a:p>
        </p:txBody>
      </p:sp>
      <p:pic>
        <p:nvPicPr>
          <p:cNvPr id="26" name="Picture 17" descr="pigpen.png">
            <a:extLst>
              <a:ext uri="{FF2B5EF4-FFF2-40B4-BE49-F238E27FC236}">
                <a16:creationId xmlns:a16="http://schemas.microsoft.com/office/drawing/2014/main" id="{590CD320-22CA-AB82-8F5A-FDE2FF3F2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14" y="301935"/>
            <a:ext cx="6103411" cy="54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53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„</a:t>
            </a:r>
            <a:r>
              <a:rPr lang="hr-HR" sz="3200" dirty="0" err="1"/>
              <a:t>Pig</a:t>
            </a:r>
            <a:r>
              <a:rPr lang="hr-HR" sz="3200" dirty="0"/>
              <a:t> </a:t>
            </a:r>
            <a:r>
              <a:rPr lang="hr-HR" sz="3200" dirty="0" err="1"/>
              <a:t>Pen</a:t>
            </a:r>
            <a:r>
              <a:rPr lang="hr-HR" sz="3200" dirty="0"/>
              <a:t> </a:t>
            </a:r>
            <a:r>
              <a:rPr lang="hr-HR" sz="3200" dirty="0" err="1"/>
              <a:t>Ciphre</a:t>
            </a:r>
            <a:r>
              <a:rPr lang="hr-HR" sz="32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0D8EC-3D00-43B0-AC1A-AFEAFB3A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040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45E4F-3522-40CC-BC93-F43F4CB1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023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4DF7B-CD30-4243-A41C-AC390755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006" y="2041478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574CA-EBC3-4526-BBEB-7CAFA470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659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DBACE16-3BA0-4DEB-A555-9650FB30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642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3124B29-EDFC-4DDF-A2CC-BB76BEE5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119625" y="2041478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9A7186F9-545B-41FD-8A75-CCFA093D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3280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EECAA47-09B5-4CD6-B0D8-9AAAF9E1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8717" y="2293084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BC94568C-CDD1-4FC1-B1E2-F33622BD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27121" y="2269005"/>
            <a:ext cx="567003" cy="5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F5352DFB-FA73-4E7D-B129-8D8A5A93AEFA}"/>
              </a:ext>
            </a:extLst>
          </p:cNvPr>
          <p:cNvSpPr txBox="1"/>
          <p:nvPr/>
        </p:nvSpPr>
        <p:spPr>
          <a:xfrm>
            <a:off x="3794053" y="3099527"/>
            <a:ext cx="64626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sz="6200" dirty="0"/>
              <a:t>PRAKTIKUM</a:t>
            </a:r>
          </a:p>
        </p:txBody>
      </p:sp>
    </p:spTree>
    <p:extLst>
      <p:ext uri="{BB962C8B-B14F-4D97-AF65-F5344CB8AC3E}">
        <p14:creationId xmlns:p14="http://schemas.microsoft.com/office/powerpoint/2010/main" val="14207230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„</a:t>
            </a:r>
            <a:r>
              <a:rPr lang="hr-HR" sz="3200" dirty="0" err="1"/>
              <a:t>Pig</a:t>
            </a:r>
            <a:r>
              <a:rPr lang="hr-HR" sz="3200" dirty="0"/>
              <a:t> </a:t>
            </a:r>
            <a:r>
              <a:rPr lang="hr-HR" sz="3200" dirty="0" err="1"/>
              <a:t>Pen</a:t>
            </a:r>
            <a:r>
              <a:rPr lang="hr-HR" sz="3200" dirty="0"/>
              <a:t> </a:t>
            </a:r>
            <a:r>
              <a:rPr lang="hr-HR" sz="3200" dirty="0" err="1"/>
              <a:t>Ciphre</a:t>
            </a:r>
            <a:r>
              <a:rPr lang="hr-HR" sz="3200" dirty="0"/>
              <a:t>”</a:t>
            </a:r>
          </a:p>
        </p:txBody>
      </p:sp>
      <p:pic>
        <p:nvPicPr>
          <p:cNvPr id="14" name="Picture 17" descr="pigpen.png">
            <a:extLst>
              <a:ext uri="{FF2B5EF4-FFF2-40B4-BE49-F238E27FC236}">
                <a16:creationId xmlns:a16="http://schemas.microsoft.com/office/drawing/2014/main" id="{C19024A5-7DE3-46BE-81F8-862F3342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19" y="0"/>
            <a:ext cx="7111112" cy="6349207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802FE0EA-6859-4E3F-87A3-2547EE291DA3}"/>
              </a:ext>
            </a:extLst>
          </p:cNvPr>
          <p:cNvSpPr txBox="1"/>
          <p:nvPr/>
        </p:nvSpPr>
        <p:spPr>
          <a:xfrm>
            <a:off x="689057" y="1608624"/>
            <a:ext cx="31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2800" b="1" dirty="0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F6D4995A-4CC1-403D-89E6-8C1FACCA26A4}"/>
              </a:ext>
            </a:extLst>
          </p:cNvPr>
          <p:cNvSpPr txBox="1"/>
          <p:nvPr/>
        </p:nvSpPr>
        <p:spPr>
          <a:xfrm>
            <a:off x="4434729" y="35719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A0E33F4-708B-4B87-B2B3-5A171CC6D643}"/>
              </a:ext>
            </a:extLst>
          </p:cNvPr>
          <p:cNvSpPr txBox="1"/>
          <p:nvPr/>
        </p:nvSpPr>
        <p:spPr>
          <a:xfrm>
            <a:off x="5457303" y="357190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BF0DB67-B3BD-413D-A54C-126B640BFE74}"/>
              </a:ext>
            </a:extLst>
          </p:cNvPr>
          <p:cNvSpPr txBox="1"/>
          <p:nvPr/>
        </p:nvSpPr>
        <p:spPr>
          <a:xfrm>
            <a:off x="6385997" y="357190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7FF5F135-510B-4294-8E8D-E3B4D8469A63}"/>
              </a:ext>
            </a:extLst>
          </p:cNvPr>
          <p:cNvSpPr txBox="1"/>
          <p:nvPr/>
        </p:nvSpPr>
        <p:spPr>
          <a:xfrm>
            <a:off x="5426149" y="142876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22A7515C-6EC9-465A-88B6-6654CEA67181}"/>
              </a:ext>
            </a:extLst>
          </p:cNvPr>
          <p:cNvSpPr txBox="1"/>
          <p:nvPr/>
        </p:nvSpPr>
        <p:spPr>
          <a:xfrm>
            <a:off x="4415885" y="142876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11C5701-1EAB-474F-87AA-BC9761DDB5F0}"/>
              </a:ext>
            </a:extLst>
          </p:cNvPr>
          <p:cNvSpPr txBox="1"/>
          <p:nvPr/>
        </p:nvSpPr>
        <p:spPr>
          <a:xfrm>
            <a:off x="7916347" y="373567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H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159D543B-84FC-4009-8959-A479368BEFEE}"/>
              </a:ext>
            </a:extLst>
          </p:cNvPr>
          <p:cNvSpPr txBox="1"/>
          <p:nvPr/>
        </p:nvSpPr>
        <p:spPr>
          <a:xfrm>
            <a:off x="8058135" y="4630199"/>
            <a:ext cx="5725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W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B2E01866-5807-439D-8C65-5634B9D2BC64}"/>
              </a:ext>
            </a:extLst>
          </p:cNvPr>
          <p:cNvSpPr txBox="1"/>
          <p:nvPr/>
        </p:nvSpPr>
        <p:spPr>
          <a:xfrm>
            <a:off x="8981811" y="5487455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Z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CF729D70-F663-4CB2-9F8F-2AFCB86012DE}"/>
              </a:ext>
            </a:extLst>
          </p:cNvPr>
          <p:cNvSpPr txBox="1"/>
          <p:nvPr/>
        </p:nvSpPr>
        <p:spPr>
          <a:xfrm>
            <a:off x="6416149" y="142876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84A30065-F6FB-48AF-AAC1-E1F60C70FCE1}"/>
              </a:ext>
            </a:extLst>
          </p:cNvPr>
          <p:cNvSpPr txBox="1"/>
          <p:nvPr/>
        </p:nvSpPr>
        <p:spPr>
          <a:xfrm>
            <a:off x="4444584" y="2588145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E25E98F-CD47-4F16-974B-B412AD399C07}"/>
              </a:ext>
            </a:extLst>
          </p:cNvPr>
          <p:cNvSpPr txBox="1"/>
          <p:nvPr/>
        </p:nvSpPr>
        <p:spPr>
          <a:xfrm>
            <a:off x="5481349" y="2571768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F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29FA8381-D403-40AA-9332-7245E583D489}"/>
              </a:ext>
            </a:extLst>
          </p:cNvPr>
          <p:cNvSpPr txBox="1"/>
          <p:nvPr/>
        </p:nvSpPr>
        <p:spPr>
          <a:xfrm>
            <a:off x="6344711" y="2588145"/>
            <a:ext cx="5036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G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69916780-A8C9-41B8-9C05-2D9CA70D23A6}"/>
              </a:ext>
            </a:extLst>
          </p:cNvPr>
          <p:cNvSpPr txBox="1"/>
          <p:nvPr/>
        </p:nvSpPr>
        <p:spPr>
          <a:xfrm>
            <a:off x="9988049" y="35719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J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36770324-57AF-43A4-8DCC-1A68047F655F}"/>
              </a:ext>
            </a:extLst>
          </p:cNvPr>
          <p:cNvSpPr txBox="1"/>
          <p:nvPr/>
        </p:nvSpPr>
        <p:spPr>
          <a:xfrm>
            <a:off x="7981679" y="1415489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L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134E4D83-798B-458C-A9C1-5B3932DA1DF4}"/>
              </a:ext>
            </a:extLst>
          </p:cNvPr>
          <p:cNvSpPr txBox="1"/>
          <p:nvPr/>
        </p:nvSpPr>
        <p:spPr>
          <a:xfrm>
            <a:off x="8916479" y="1428760"/>
            <a:ext cx="52610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M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D2844E2B-09E3-4834-B166-7AF325D280F7}"/>
              </a:ext>
            </a:extLst>
          </p:cNvPr>
          <p:cNvSpPr txBox="1"/>
          <p:nvPr/>
        </p:nvSpPr>
        <p:spPr>
          <a:xfrm>
            <a:off x="9935455" y="1415489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N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EB3A1E36-87C1-4B7A-9B37-6417F1BFE2E8}"/>
              </a:ext>
            </a:extLst>
          </p:cNvPr>
          <p:cNvSpPr txBox="1"/>
          <p:nvPr/>
        </p:nvSpPr>
        <p:spPr>
          <a:xfrm>
            <a:off x="7916347" y="2772811"/>
            <a:ext cx="5036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O</a:t>
            </a: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1D87D83A-7C17-4C22-9BEE-BD49FA53780B}"/>
              </a:ext>
            </a:extLst>
          </p:cNvPr>
          <p:cNvSpPr txBox="1"/>
          <p:nvPr/>
        </p:nvSpPr>
        <p:spPr>
          <a:xfrm>
            <a:off x="8957765" y="2772811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P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88D9EF01-7592-4553-B7A0-690A79BB3C23}"/>
              </a:ext>
            </a:extLst>
          </p:cNvPr>
          <p:cNvSpPr txBox="1"/>
          <p:nvPr/>
        </p:nvSpPr>
        <p:spPr>
          <a:xfrm>
            <a:off x="5416017" y="3714776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R</a:t>
            </a: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70D63D3D-8B6A-438F-8FD3-4E5F04A59976}"/>
              </a:ext>
            </a:extLst>
          </p:cNvPr>
          <p:cNvSpPr txBox="1"/>
          <p:nvPr/>
        </p:nvSpPr>
        <p:spPr>
          <a:xfrm>
            <a:off x="4814361" y="4630199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S</a:t>
            </a:r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94BF8F84-3099-45DC-9E0A-7E04C1AFFF14}"/>
              </a:ext>
            </a:extLst>
          </p:cNvPr>
          <p:cNvSpPr txBox="1"/>
          <p:nvPr/>
        </p:nvSpPr>
        <p:spPr>
          <a:xfrm>
            <a:off x="6273273" y="4630199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T</a:t>
            </a: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9A678872-DDC8-4576-8269-B97DA1A7158F}"/>
              </a:ext>
            </a:extLst>
          </p:cNvPr>
          <p:cNvSpPr txBox="1"/>
          <p:nvPr/>
        </p:nvSpPr>
        <p:spPr>
          <a:xfrm>
            <a:off x="5506299" y="535785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U</a:t>
            </a: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E1622425-7E35-4755-A2FA-9C4906A9CBB7}"/>
              </a:ext>
            </a:extLst>
          </p:cNvPr>
          <p:cNvSpPr txBox="1"/>
          <p:nvPr/>
        </p:nvSpPr>
        <p:spPr>
          <a:xfrm>
            <a:off x="8916480" y="3701505"/>
            <a:ext cx="5725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V</a:t>
            </a: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48F3250E-D834-4EB2-9E07-D90C0174D26C}"/>
              </a:ext>
            </a:extLst>
          </p:cNvPr>
          <p:cNvSpPr txBox="1"/>
          <p:nvPr/>
        </p:nvSpPr>
        <p:spPr>
          <a:xfrm>
            <a:off x="9988049" y="2786082"/>
            <a:ext cx="5036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" sz="3200" b="1" dirty="0"/>
              <a:t>Q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35AD49-8BFC-1905-6366-C34DBC4B2947}"/>
              </a:ext>
            </a:extLst>
          </p:cNvPr>
          <p:cNvSpPr/>
          <p:nvPr/>
        </p:nvSpPr>
        <p:spPr>
          <a:xfrm>
            <a:off x="5463560" y="2664632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7013B-63C2-25CC-A108-85CA000F5B42}"/>
              </a:ext>
            </a:extLst>
          </p:cNvPr>
          <p:cNvSpPr/>
          <p:nvPr/>
        </p:nvSpPr>
        <p:spPr>
          <a:xfrm>
            <a:off x="6376785" y="2605918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77EE2-D25E-071C-CE32-AB80F1521C1F}"/>
              </a:ext>
            </a:extLst>
          </p:cNvPr>
          <p:cNvSpPr/>
          <p:nvPr/>
        </p:nvSpPr>
        <p:spPr>
          <a:xfrm>
            <a:off x="7948860" y="470093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AD02B-D9C2-9FAC-95EE-FB9DC7EEC4CA}"/>
              </a:ext>
            </a:extLst>
          </p:cNvPr>
          <p:cNvSpPr/>
          <p:nvPr/>
        </p:nvSpPr>
        <p:spPr>
          <a:xfrm>
            <a:off x="9057699" y="508793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69AE0-1DA8-8B61-A9A3-831AD6A8EC94}"/>
              </a:ext>
            </a:extLst>
          </p:cNvPr>
          <p:cNvSpPr/>
          <p:nvPr/>
        </p:nvSpPr>
        <p:spPr>
          <a:xfrm>
            <a:off x="10069524" y="445141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8AC84-D737-6385-F668-F66FE9039082}"/>
              </a:ext>
            </a:extLst>
          </p:cNvPr>
          <p:cNvSpPr/>
          <p:nvPr/>
        </p:nvSpPr>
        <p:spPr>
          <a:xfrm>
            <a:off x="7948860" y="1443932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AEA7F-8ED4-82C1-CD75-CF2D45342C20}"/>
              </a:ext>
            </a:extLst>
          </p:cNvPr>
          <p:cNvSpPr/>
          <p:nvPr/>
        </p:nvSpPr>
        <p:spPr>
          <a:xfrm>
            <a:off x="8991943" y="1536265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158C-7B0A-0057-9F7E-25CDCA611155}"/>
              </a:ext>
            </a:extLst>
          </p:cNvPr>
          <p:cNvSpPr/>
          <p:nvPr/>
        </p:nvSpPr>
        <p:spPr>
          <a:xfrm>
            <a:off x="10020598" y="1487457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05A56-7714-83DC-6D63-DB3C57107AF8}"/>
              </a:ext>
            </a:extLst>
          </p:cNvPr>
          <p:cNvSpPr/>
          <p:nvPr/>
        </p:nvSpPr>
        <p:spPr>
          <a:xfrm>
            <a:off x="7998099" y="2848374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859460-F87B-8D04-0A33-27E02B81E399}"/>
              </a:ext>
            </a:extLst>
          </p:cNvPr>
          <p:cNvSpPr/>
          <p:nvPr/>
        </p:nvSpPr>
        <p:spPr>
          <a:xfrm>
            <a:off x="8933811" y="2828785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E32AB-BAC2-A637-EA54-37C5484D1B58}"/>
              </a:ext>
            </a:extLst>
          </p:cNvPr>
          <p:cNvSpPr/>
          <p:nvPr/>
        </p:nvSpPr>
        <p:spPr>
          <a:xfrm>
            <a:off x="10036681" y="2918802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494680-4CFE-455A-B3FE-C78A126F9F1D}"/>
              </a:ext>
            </a:extLst>
          </p:cNvPr>
          <p:cNvSpPr/>
          <p:nvPr/>
        </p:nvSpPr>
        <p:spPr>
          <a:xfrm>
            <a:off x="9787795" y="4706686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E9FED7-80A5-D3CF-A147-8D121874FA74}"/>
              </a:ext>
            </a:extLst>
          </p:cNvPr>
          <p:cNvSpPr/>
          <p:nvPr/>
        </p:nvSpPr>
        <p:spPr>
          <a:xfrm>
            <a:off x="5426149" y="3769255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9D50D2-D0F6-99BF-79B1-AF033C53B7E1}"/>
              </a:ext>
            </a:extLst>
          </p:cNvPr>
          <p:cNvSpPr/>
          <p:nvPr/>
        </p:nvSpPr>
        <p:spPr>
          <a:xfrm>
            <a:off x="4781244" y="4668116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B1356D-0E47-A6C1-C7A2-EAC23AE4F45E}"/>
              </a:ext>
            </a:extLst>
          </p:cNvPr>
          <p:cNvSpPr/>
          <p:nvPr/>
        </p:nvSpPr>
        <p:spPr>
          <a:xfrm>
            <a:off x="6344711" y="4698426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0356D1-8D10-7E80-87F0-B063562F1564}"/>
              </a:ext>
            </a:extLst>
          </p:cNvPr>
          <p:cNvSpPr/>
          <p:nvPr/>
        </p:nvSpPr>
        <p:spPr>
          <a:xfrm>
            <a:off x="5516085" y="5427160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EAF0CE-3045-BEBA-BF73-8640D57F6CA2}"/>
              </a:ext>
            </a:extLst>
          </p:cNvPr>
          <p:cNvSpPr/>
          <p:nvPr/>
        </p:nvSpPr>
        <p:spPr>
          <a:xfrm>
            <a:off x="8959505" y="3749571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E44659-0F2E-3194-404A-5107875A7115}"/>
              </a:ext>
            </a:extLst>
          </p:cNvPr>
          <p:cNvSpPr/>
          <p:nvPr/>
        </p:nvSpPr>
        <p:spPr>
          <a:xfrm>
            <a:off x="8141231" y="4696346"/>
            <a:ext cx="4064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00FF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533186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„ </a:t>
            </a:r>
            <a:r>
              <a:rPr lang="hr" sz="3200" dirty="0" err="1"/>
              <a:t>Svinja</a:t>
            </a:r>
            <a:r>
              <a:rPr lang="hr" sz="3200" dirty="0"/>
              <a:t> </a:t>
            </a:r>
            <a:r>
              <a:rPr lang="hr" sz="3200" dirty="0" err="1"/>
              <a:t>Olovka</a:t>
            </a:r>
            <a:r>
              <a:rPr lang="hr" sz="3200" dirty="0"/>
              <a:t> </a:t>
            </a:r>
            <a:r>
              <a:rPr lang="hr" sz="3200" dirty="0" err="1"/>
              <a:t>Ciphre </a:t>
            </a:r>
            <a:r>
              <a:rPr lang="hr" sz="3200" dirty="0"/>
              <a:t>”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97BED98F-32A6-4747-BB87-1ABF5A34BB88}"/>
              </a:ext>
            </a:extLst>
          </p:cNvPr>
          <p:cNvSpPr txBox="1"/>
          <p:nvPr/>
        </p:nvSpPr>
        <p:spPr>
          <a:xfrm>
            <a:off x="3159101" y="4808802"/>
            <a:ext cx="64626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sz="6200" dirty="0"/>
              <a:t>PRAKTIKUM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5A6909-6AF4-A39F-5A0C-91215B2E0B37}"/>
              </a:ext>
            </a:extLst>
          </p:cNvPr>
          <p:cNvGrpSpPr/>
          <p:nvPr/>
        </p:nvGrpSpPr>
        <p:grpSpPr>
          <a:xfrm>
            <a:off x="2224206" y="2544782"/>
            <a:ext cx="7313072" cy="794531"/>
            <a:chOff x="3224331" y="1871132"/>
            <a:chExt cx="7313072" cy="794531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415569B4-5EEE-4C16-97FC-B208F9280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3654" y="209415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1A1276FF-886F-46EF-9708-25B084C4E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70637" y="209415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5">
              <a:extLst>
                <a:ext uri="{FF2B5EF4-FFF2-40B4-BE49-F238E27FC236}">
                  <a16:creationId xmlns:a16="http://schemas.microsoft.com/office/drawing/2014/main" id="{89751914-8392-4714-BEEB-4DB5C8F27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7620" y="1871132"/>
              <a:ext cx="418174" cy="794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5F6BE6BC-813A-4593-B0E6-BB13C85CC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1273" y="209415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579E3DBB-CF4E-4554-B57E-3C07675A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88256" y="209415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5">
              <a:extLst>
                <a:ext uri="{FF2B5EF4-FFF2-40B4-BE49-F238E27FC236}">
                  <a16:creationId xmlns:a16="http://schemas.microsoft.com/office/drawing/2014/main" id="{D6E9120B-B1F0-49D2-AB9C-A87621317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8345239" y="1871132"/>
              <a:ext cx="418174" cy="794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7">
              <a:extLst>
                <a:ext uri="{FF2B5EF4-FFF2-40B4-BE49-F238E27FC236}">
                  <a16:creationId xmlns:a16="http://schemas.microsoft.com/office/drawing/2014/main" id="{07C96106-0768-4433-A4AB-481CD9863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948894" y="209415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8">
              <a:extLst>
                <a:ext uri="{FF2B5EF4-FFF2-40B4-BE49-F238E27FC236}">
                  <a16:creationId xmlns:a16="http://schemas.microsoft.com/office/drawing/2014/main" id="{43D4E5DC-2E90-4E4A-97F8-47741D2E2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24331" y="2122738"/>
              <a:ext cx="5429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9">
              <a:extLst>
                <a:ext uri="{FF2B5EF4-FFF2-40B4-BE49-F238E27FC236}">
                  <a16:creationId xmlns:a16="http://schemas.microsoft.com/office/drawing/2014/main" id="{DF0FF83D-30A3-4CFA-876B-7449F3FDC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52735" y="2098659"/>
              <a:ext cx="567003" cy="56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" name="TextBox 30">
              <a:extLst>
                <a:ext uri="{FF2B5EF4-FFF2-40B4-BE49-F238E27FC236}">
                  <a16:creationId xmlns:a16="http://schemas.microsoft.com/office/drawing/2014/main" id="{1046001D-F472-45F1-9EAC-6D7753F595D4}"/>
                </a:ext>
              </a:extLst>
            </p:cNvPr>
            <p:cNvSpPr txBox="1"/>
            <p:nvPr/>
          </p:nvSpPr>
          <p:spPr>
            <a:xfrm>
              <a:off x="9621768" y="2185580"/>
              <a:ext cx="915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" b="1" dirty="0" err="1">
                  <a:solidFill>
                    <a:srgbClr val="FF0000"/>
                  </a:solidFill>
                </a:rPr>
                <a:t>Prije</a:t>
              </a:r>
              <a:endParaRPr lang="hr-H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AF5FCD-F6E1-C7D2-CD64-9113674E6C97}"/>
              </a:ext>
            </a:extLst>
          </p:cNvPr>
          <p:cNvGrpSpPr/>
          <p:nvPr/>
        </p:nvGrpSpPr>
        <p:grpSpPr>
          <a:xfrm>
            <a:off x="2297152" y="3888983"/>
            <a:ext cx="6918473" cy="794531"/>
            <a:chOff x="955535" y="3031733"/>
            <a:chExt cx="6918473" cy="794531"/>
          </a:xfrm>
        </p:grpSpPr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B7D0A8AB-5067-92B3-DC58-A2D548BB6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55535" y="3145498"/>
              <a:ext cx="567003" cy="56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B62BC57E-C376-2972-3E11-9892B33ED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2719" y="3031733"/>
              <a:ext cx="418174" cy="794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93E20375-8D19-D84B-CCFF-5F54FD9A7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01074" y="3167845"/>
              <a:ext cx="552452" cy="55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0F88B52-5B6E-B3CB-B0B9-D275DEF26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3047" y="3167845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487AC795-EB75-D154-9AE9-32C6D33EA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4115904" y="3073661"/>
              <a:ext cx="418174" cy="794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6FE299C-1EA3-8690-39DA-7EDDE39C2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4915431" y="3110353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0F6A0C-175F-A253-FA38-526E8E575582}"/>
                </a:ext>
              </a:extLst>
            </p:cNvPr>
            <p:cNvSpPr/>
            <p:nvPr/>
          </p:nvSpPr>
          <p:spPr>
            <a:xfrm>
              <a:off x="5105196" y="3356356"/>
              <a:ext cx="191974" cy="1754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AE82BFE-62A4-4B52-53D1-1CFC24E1D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41034" y="3110352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36AF2DB1-AD9A-33BC-9F37-AB988DBB2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6510672" y="3040390"/>
              <a:ext cx="418174" cy="794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5A1808-864F-3BCF-24F6-725365477477}"/>
                </a:ext>
              </a:extLst>
            </p:cNvPr>
            <p:cNvSpPr/>
            <p:nvPr/>
          </p:nvSpPr>
          <p:spPr>
            <a:xfrm>
              <a:off x="6639299" y="3195087"/>
              <a:ext cx="191974" cy="1754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372472A2-7BA2-5946-5E5D-78A604EC0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7321556" y="3151174"/>
              <a:ext cx="552452" cy="55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A2E00B-D1C3-7C97-0CDB-2F3B544D6A99}"/>
                </a:ext>
              </a:extLst>
            </p:cNvPr>
            <p:cNvSpPr/>
            <p:nvPr/>
          </p:nvSpPr>
          <p:spPr>
            <a:xfrm>
              <a:off x="7426447" y="3339685"/>
              <a:ext cx="191974" cy="1754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9" name="TextBox 30">
            <a:extLst>
              <a:ext uri="{FF2B5EF4-FFF2-40B4-BE49-F238E27FC236}">
                <a16:creationId xmlns:a16="http://schemas.microsoft.com/office/drawing/2014/main" id="{2172E954-AB77-AA17-7C78-FCF2E21DA52E}"/>
              </a:ext>
            </a:extLst>
          </p:cNvPr>
          <p:cNvSpPr txBox="1"/>
          <p:nvPr/>
        </p:nvSpPr>
        <p:spPr>
          <a:xfrm>
            <a:off x="9437030" y="4085818"/>
            <a:ext cx="108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b="1" dirty="0">
                <a:solidFill>
                  <a:srgbClr val="0000FF"/>
                </a:solidFill>
              </a:rPr>
              <a:t>Poslije</a:t>
            </a:r>
            <a:endParaRPr lang="hr-H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DD483-1989-B99B-F3FE-E6E3B9BC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BC3DDA-90A6-58BB-EFA3-EA2B948C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altLang="en-US" sz="3200" dirty="0"/>
              <a:t>Zašto </a:t>
            </a:r>
            <a:r>
              <a:rPr lang="en-US" altLang="en-US" sz="3200" dirty="0"/>
              <a:t>je </a:t>
            </a:r>
            <a:r>
              <a:rPr lang="en-US" altLang="en-US" sz="3200" dirty="0" err="1"/>
              <a:t>važna</a:t>
            </a:r>
            <a:r>
              <a:rPr lang="en-US" altLang="en-US" sz="3200" dirty="0"/>
              <a:t> </a:t>
            </a:r>
            <a:r>
              <a:rPr lang="hr" altLang="en-US" sz="3200" dirty="0"/>
              <a:t>Kibernetička sigurnost</a:t>
            </a:r>
            <a:endParaRPr lang="hr-H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6420A-4335-8EEB-2B48-7E354BA5CFFE}"/>
              </a:ext>
            </a:extLst>
          </p:cNvPr>
          <p:cNvSpPr txBox="1"/>
          <p:nvPr/>
        </p:nvSpPr>
        <p:spPr>
          <a:xfrm>
            <a:off x="243840" y="612844"/>
            <a:ext cx="111124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hr" sz="1600" b="1" dirty="0"/>
              <a:t>Zaštita od prijetnji: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Kibernetička sigurnost štiti od raznih prijetnji poput zlonamjernog softvera, krađe identiteta, ransomwarea i hakiranja.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>
                <a:solidFill>
                  <a:srgbClr val="FF0000"/>
                </a:solidFill>
              </a:rPr>
              <a:t>Bez snažnih mjera kibernetičke sigurnosti, sustavi su osjetljivi na provale i prekide</a:t>
            </a:r>
            <a:r>
              <a:rPr lang="hr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Održavanje povjerenja: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>
                <a:solidFill>
                  <a:srgbClr val="FF0000"/>
                </a:solidFill>
              </a:rPr>
              <a:t>Kupci, klijenti i partneri trebaju jamstvo da su njihovi podaci sigurni.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Povreda može narušiti povjerenje, uzrokujući </a:t>
            </a:r>
            <a:r>
              <a:rPr lang="hr" sz="1600" dirty="0">
                <a:solidFill>
                  <a:srgbClr val="FF0000"/>
                </a:solidFill>
              </a:rPr>
              <a:t>dugoročnu štetu ugledu</a:t>
            </a:r>
            <a:r>
              <a:rPr lang="hr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Sprječavanje financijskih gubitaka: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Kibernetički napadi mogu rezultirati </a:t>
            </a:r>
            <a:r>
              <a:rPr lang="hr" sz="1600" dirty="0">
                <a:solidFill>
                  <a:srgbClr val="FF0000"/>
                </a:solidFill>
              </a:rPr>
              <a:t>značajnim financijskim gubicima zbog prekida rada</a:t>
            </a:r>
            <a:r>
              <a:rPr lang="hr" sz="1600" dirty="0"/>
              <a:t>, plaćanja otkupnine ili krađe.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>
                <a:solidFill>
                  <a:srgbClr val="FF0000"/>
                </a:solidFill>
              </a:rPr>
              <a:t>Proaktivna kibernetička sigurnost </a:t>
            </a:r>
            <a:r>
              <a:rPr lang="hr" sz="1600" dirty="0"/>
              <a:t>smanjuje vjerojatnost i učinak takvih gubitaka.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Očuvanje inovacija: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>
                <a:solidFill>
                  <a:srgbClr val="FF0000"/>
                </a:solidFill>
              </a:rPr>
              <a:t>Krađa intelektualnog vlasništva </a:t>
            </a:r>
            <a:r>
              <a:rPr lang="hr" sz="1600" dirty="0"/>
              <a:t>može potkopati godine istraživanja i razvoja.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Kibernetička sigurnost osigurava da </a:t>
            </a:r>
            <a:r>
              <a:rPr lang="hr" sz="1600" dirty="0">
                <a:solidFill>
                  <a:srgbClr val="FF0000"/>
                </a:solidFill>
              </a:rPr>
              <a:t>inovacije ostanu zaštićene </a:t>
            </a:r>
            <a:r>
              <a:rPr lang="hr" sz="1600" dirty="0"/>
              <a:t>od konkurenata ili zlonamjernih aktera.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Zaštita osobne privatnosti: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Kibernetička sigurnost </a:t>
            </a:r>
            <a:r>
              <a:rPr lang="hr" sz="1600" dirty="0">
                <a:solidFill>
                  <a:srgbClr val="FF0000"/>
                </a:solidFill>
              </a:rPr>
              <a:t>štiti</a:t>
            </a:r>
            <a:r>
              <a:rPr lang="hr" sz="1600" dirty="0"/>
              <a:t> osobne podatke pojedinaca </a:t>
            </a:r>
            <a:r>
              <a:rPr lang="hr" sz="1600" dirty="0">
                <a:solidFill>
                  <a:srgbClr val="FF0000"/>
                </a:solidFill>
              </a:rPr>
              <a:t>od zlouporabe, krađe identiteta i prijevare</a:t>
            </a:r>
            <a:r>
              <a:rPr lang="hr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Neophodno je za održavanje osjećaja sigurnosti u digitalnom svijetu.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Ublažavanje rizika novih tehnologija: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Uz porast IoT-a, AI-a i računalstva u oblaku, kibernetička sigurnost je ključna u zaštiti povezanih uređaja i usluga.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>
                <a:solidFill>
                  <a:srgbClr val="FF0000"/>
                </a:solidFill>
              </a:rPr>
              <a:t>Osigurava da tehnološki napredak nije ometan sigurnosnim problemima</a:t>
            </a:r>
            <a:r>
              <a:rPr lang="hr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hr" sz="1600" b="1" dirty="0"/>
              <a:t>Usklađenost sa standardima: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>
                <a:solidFill>
                  <a:srgbClr val="FF0000"/>
                </a:solidFill>
              </a:rPr>
              <a:t>Organizacije se moraju pridržavati standarda </a:t>
            </a:r>
            <a:r>
              <a:rPr lang="hr" sz="1600" dirty="0"/>
              <a:t>i propisa kibernetičke sigurnosti kako bi poslovale zakonito.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Kibernetička sigurnost osigurava usklađenost i izbjegava kazne.</a:t>
            </a:r>
            <a:r>
              <a:rPr lang="en-US" sz="1600" dirty="0"/>
              <a:t>-</a:t>
            </a:r>
            <a:r>
              <a:rPr lang="en-US" sz="1600" dirty="0" err="1">
                <a:solidFill>
                  <a:srgbClr val="FF0000"/>
                </a:solidFill>
              </a:rPr>
              <a:t>standardi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rezultat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puno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negativnih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iskustava</a:t>
            </a:r>
            <a:endParaRPr lang="hr" sz="1600" dirty="0">
              <a:solidFill>
                <a:srgbClr val="FF000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36A5C90-2084-05E1-0D9E-CB39C63E67B4}"/>
              </a:ext>
            </a:extLst>
          </p:cNvPr>
          <p:cNvSpPr txBox="1"/>
          <p:nvPr/>
        </p:nvSpPr>
        <p:spPr>
          <a:xfrm>
            <a:off x="10030182" y="367843"/>
            <a:ext cx="1651919" cy="3693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Ispitno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16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PKI (</a:t>
            </a:r>
            <a:r>
              <a:rPr lang="hr-HR" sz="3200" dirty="0" err="1"/>
              <a:t>Public</a:t>
            </a:r>
            <a:r>
              <a:rPr lang="hr-HR" sz="3200" dirty="0"/>
              <a:t> </a:t>
            </a:r>
            <a:r>
              <a:rPr lang="hr-HR" sz="3200" dirty="0" err="1"/>
              <a:t>Key</a:t>
            </a:r>
            <a:r>
              <a:rPr lang="hr-HR" sz="3200" dirty="0"/>
              <a:t> </a:t>
            </a:r>
            <a:r>
              <a:rPr lang="hr-HR" sz="3200" dirty="0" err="1"/>
              <a:t>infrastructure</a:t>
            </a:r>
            <a:r>
              <a:rPr lang="hr-HR" sz="3200" dirty="0"/>
              <a:t>)</a:t>
            </a:r>
            <a:r>
              <a:rPr lang="hr" sz="3200" dirty="0"/>
              <a:t>- </a:t>
            </a:r>
            <a:r>
              <a:rPr lang="hr" sz="3200" dirty="0">
                <a:solidFill>
                  <a:srgbClr val="FF0000"/>
                </a:solidFill>
              </a:rPr>
              <a:t>Asimetrična </a:t>
            </a:r>
            <a:r>
              <a:rPr lang="hr" sz="3200" dirty="0"/>
              <a:t>enkripcija</a:t>
            </a:r>
            <a:endParaRPr lang="hr-HR" sz="3200" dirty="0"/>
          </a:p>
        </p:txBody>
      </p:sp>
      <p:pic>
        <p:nvPicPr>
          <p:cNvPr id="23" name="Picture 3" descr="InternetOblak.png">
            <a:extLst>
              <a:ext uri="{FF2B5EF4-FFF2-40B4-BE49-F238E27FC236}">
                <a16:creationId xmlns:a16="http://schemas.microsoft.com/office/drawing/2014/main" id="{2E8220F0-415B-4A60-8F81-6F3653B9D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057" y="2703791"/>
            <a:ext cx="1693095" cy="1450418"/>
          </a:xfrm>
          <a:prstGeom prst="rect">
            <a:avLst/>
          </a:prstGeom>
        </p:spPr>
      </p:pic>
      <p:pic>
        <p:nvPicPr>
          <p:cNvPr id="24" name="Picture 6" descr="network-router-hi.png">
            <a:extLst>
              <a:ext uri="{FF2B5EF4-FFF2-40B4-BE49-F238E27FC236}">
                <a16:creationId xmlns:a16="http://schemas.microsoft.com/office/drawing/2014/main" id="{5F992880-19A9-4095-9329-0C485E06DA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8670" y="3203857"/>
            <a:ext cx="1068096" cy="510906"/>
          </a:xfrm>
          <a:prstGeom prst="rect">
            <a:avLst/>
          </a:prstGeom>
        </p:spPr>
      </p:pic>
      <p:pic>
        <p:nvPicPr>
          <p:cNvPr id="25" name="Picture 7" descr="network-router-hi.png">
            <a:extLst>
              <a:ext uri="{FF2B5EF4-FFF2-40B4-BE49-F238E27FC236}">
                <a16:creationId xmlns:a16="http://schemas.microsoft.com/office/drawing/2014/main" id="{83576952-4386-4E9E-9DDF-3F72432AB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982" y="3132419"/>
            <a:ext cx="1068096" cy="510906"/>
          </a:xfrm>
          <a:prstGeom prst="rect">
            <a:avLst/>
          </a:prstGeom>
        </p:spPr>
      </p:pic>
      <p:grpSp>
        <p:nvGrpSpPr>
          <p:cNvPr id="26" name="Group 9">
            <a:extLst>
              <a:ext uri="{FF2B5EF4-FFF2-40B4-BE49-F238E27FC236}">
                <a16:creationId xmlns:a16="http://schemas.microsoft.com/office/drawing/2014/main" id="{844EF24F-B892-4119-BF19-09866EAC1529}"/>
              </a:ext>
            </a:extLst>
          </p:cNvPr>
          <p:cNvGrpSpPr/>
          <p:nvPr/>
        </p:nvGrpSpPr>
        <p:grpSpPr>
          <a:xfrm>
            <a:off x="1797346" y="3203858"/>
            <a:ext cx="1333763" cy="1032025"/>
            <a:chOff x="714348" y="1643050"/>
            <a:chExt cx="1705328" cy="1323353"/>
          </a:xfrm>
        </p:grpSpPr>
        <p:pic>
          <p:nvPicPr>
            <p:cNvPr id="27" name="Picture 5" descr="key-256.png">
              <a:extLst>
                <a:ext uri="{FF2B5EF4-FFF2-40B4-BE49-F238E27FC236}">
                  <a16:creationId xmlns:a16="http://schemas.microsoft.com/office/drawing/2014/main" id="{D10CFFC3-E50D-407B-AC98-299B126C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298AD7E3-E5B1-4DF6-9AC0-860AFA721BA6}"/>
                </a:ext>
              </a:extLst>
            </p:cNvPr>
            <p:cNvSpPr txBox="1"/>
            <p:nvPr/>
          </p:nvSpPr>
          <p:spPr>
            <a:xfrm>
              <a:off x="714348" y="2571744"/>
              <a:ext cx="1705328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A</a:t>
              </a: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FD44BA44-80AB-4529-9A96-84D7ECA5C201}"/>
              </a:ext>
            </a:extLst>
          </p:cNvPr>
          <p:cNvGrpSpPr/>
          <p:nvPr/>
        </p:nvGrpSpPr>
        <p:grpSpPr>
          <a:xfrm>
            <a:off x="3583297" y="1846535"/>
            <a:ext cx="1272849" cy="980912"/>
            <a:chOff x="714348" y="1643050"/>
            <a:chExt cx="1769101" cy="1353316"/>
          </a:xfrm>
        </p:grpSpPr>
        <p:pic>
          <p:nvPicPr>
            <p:cNvPr id="30" name="Picture 11" descr="key-256.png">
              <a:extLst>
                <a:ext uri="{FF2B5EF4-FFF2-40B4-BE49-F238E27FC236}">
                  <a16:creationId xmlns:a16="http://schemas.microsoft.com/office/drawing/2014/main" id="{657DE07B-DD9A-4D83-B463-62568E81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F23F2E93-0056-48D2-9553-40B68A751025}"/>
                </a:ext>
              </a:extLst>
            </p:cNvPr>
            <p:cNvSpPr txBox="1"/>
            <p:nvPr/>
          </p:nvSpPr>
          <p:spPr>
            <a:xfrm>
              <a:off x="714348" y="2571741"/>
              <a:ext cx="1769101" cy="42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Javnost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A</a:t>
              </a: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58B13B2E-2E12-47AA-B2E2-E93C5717A954}"/>
              </a:ext>
            </a:extLst>
          </p:cNvPr>
          <p:cNvGrpSpPr/>
          <p:nvPr/>
        </p:nvGrpSpPr>
        <p:grpSpPr>
          <a:xfrm>
            <a:off x="8369643" y="3418172"/>
            <a:ext cx="1340432" cy="910501"/>
            <a:chOff x="1928794" y="1500174"/>
            <a:chExt cx="2031029" cy="1510843"/>
          </a:xfrm>
        </p:grpSpPr>
        <p:pic>
          <p:nvPicPr>
            <p:cNvPr id="33" name="Picture 13" descr="key-512.png">
              <a:extLst>
                <a:ext uri="{FF2B5EF4-FFF2-40B4-BE49-F238E27FC236}">
                  <a16:creationId xmlns:a16="http://schemas.microsoft.com/office/drawing/2014/main" id="{CED4E865-E180-4DFC-92F2-9DC12784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65E42B1A-425B-4C52-B0C2-4A628C2D177E}"/>
                </a:ext>
              </a:extLst>
            </p:cNvPr>
            <p:cNvSpPr txBox="1"/>
            <p:nvPr/>
          </p:nvSpPr>
          <p:spPr>
            <a:xfrm>
              <a:off x="1928794" y="2500306"/>
              <a:ext cx="2031029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B</a:t>
              </a:r>
            </a:p>
          </p:txBody>
        </p:sp>
      </p:grpSp>
      <p:grpSp>
        <p:nvGrpSpPr>
          <p:cNvPr id="35" name="Group 19">
            <a:extLst>
              <a:ext uri="{FF2B5EF4-FFF2-40B4-BE49-F238E27FC236}">
                <a16:creationId xmlns:a16="http://schemas.microsoft.com/office/drawing/2014/main" id="{791BB4BA-B81A-40A5-90B3-F6398B03E638}"/>
              </a:ext>
            </a:extLst>
          </p:cNvPr>
          <p:cNvGrpSpPr/>
          <p:nvPr/>
        </p:nvGrpSpPr>
        <p:grpSpPr>
          <a:xfrm>
            <a:off x="6413546" y="1936167"/>
            <a:ext cx="1279517" cy="910501"/>
            <a:chOff x="1928794" y="1500174"/>
            <a:chExt cx="1938731" cy="1510843"/>
          </a:xfrm>
        </p:grpSpPr>
        <p:pic>
          <p:nvPicPr>
            <p:cNvPr id="36" name="Picture 20" descr="key-512.png">
              <a:extLst>
                <a:ext uri="{FF2B5EF4-FFF2-40B4-BE49-F238E27FC236}">
                  <a16:creationId xmlns:a16="http://schemas.microsoft.com/office/drawing/2014/main" id="{D091BCC2-85BB-47A3-AC63-D19105E8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75A7F73E-792D-420B-8020-6D6F65870D0A}"/>
                </a:ext>
              </a:extLst>
            </p:cNvPr>
            <p:cNvSpPr txBox="1"/>
            <p:nvPr/>
          </p:nvSpPr>
          <p:spPr>
            <a:xfrm>
              <a:off x="1928794" y="2500306"/>
              <a:ext cx="1938731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Javnost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B</a:t>
              </a:r>
            </a:p>
          </p:txBody>
        </p: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B0A43B4E-B9A9-4E39-99C1-EA7D1A41D0A6}"/>
              </a:ext>
            </a:extLst>
          </p:cNvPr>
          <p:cNvSpPr txBox="1"/>
          <p:nvPr/>
        </p:nvSpPr>
        <p:spPr>
          <a:xfrm>
            <a:off x="3731984" y="36324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A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6806EEA5-93BF-4D58-94CF-EBAF49CBF04D}"/>
              </a:ext>
            </a:extLst>
          </p:cNvPr>
          <p:cNvSpPr txBox="1"/>
          <p:nvPr/>
        </p:nvSpPr>
        <p:spPr>
          <a:xfrm>
            <a:off x="7518198" y="37039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B</a:t>
            </a:r>
          </a:p>
        </p:txBody>
      </p:sp>
      <p:cxnSp>
        <p:nvCxnSpPr>
          <p:cNvPr id="40" name="Straight Connector 25">
            <a:extLst>
              <a:ext uri="{FF2B5EF4-FFF2-40B4-BE49-F238E27FC236}">
                <a16:creationId xmlns:a16="http://schemas.microsoft.com/office/drawing/2014/main" id="{14E5E174-B118-4D9C-8265-191098465E78}"/>
              </a:ext>
            </a:extLst>
          </p:cNvPr>
          <p:cNvCxnSpPr>
            <a:stCxn id="25" idx="3"/>
            <a:endCxn id="23" idx="1"/>
          </p:cNvCxnSpPr>
          <p:nvPr/>
        </p:nvCxnSpPr>
        <p:spPr>
          <a:xfrm>
            <a:off x="4437078" y="3387872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>
            <a:extLst>
              <a:ext uri="{FF2B5EF4-FFF2-40B4-BE49-F238E27FC236}">
                <a16:creationId xmlns:a16="http://schemas.microsoft.com/office/drawing/2014/main" id="{92872398-A114-4196-86C3-9F7EBEF5F49F}"/>
              </a:ext>
            </a:extLst>
          </p:cNvPr>
          <p:cNvCxnSpPr>
            <a:stCxn id="24" idx="1"/>
            <a:endCxn id="23" idx="3"/>
          </p:cNvCxnSpPr>
          <p:nvPr/>
        </p:nvCxnSpPr>
        <p:spPr>
          <a:xfrm rot="10800000">
            <a:off x="6705153" y="3429000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2">
            <a:extLst>
              <a:ext uri="{FF2B5EF4-FFF2-40B4-BE49-F238E27FC236}">
                <a16:creationId xmlns:a16="http://schemas.microsoft.com/office/drawing/2014/main" id="{C1746124-64D3-46DF-8200-7ADDF313E18B}"/>
              </a:ext>
            </a:extLst>
          </p:cNvPr>
          <p:cNvGrpSpPr/>
          <p:nvPr/>
        </p:nvGrpSpPr>
        <p:grpSpPr>
          <a:xfrm>
            <a:off x="5154932" y="2265639"/>
            <a:ext cx="1143008" cy="11113"/>
            <a:chOff x="3857620" y="2705095"/>
            <a:chExt cx="1143008" cy="11113"/>
          </a:xfrm>
        </p:grpSpPr>
        <p:cxnSp>
          <p:nvCxnSpPr>
            <p:cNvPr id="63" name="Straight Arrow Connector 29">
              <a:extLst>
                <a:ext uri="{FF2B5EF4-FFF2-40B4-BE49-F238E27FC236}">
                  <a16:creationId xmlns:a16="http://schemas.microsoft.com/office/drawing/2014/main" id="{79756A8F-4A93-4A20-AA9A-A7B065B2D3D3}"/>
                </a:ext>
              </a:extLst>
            </p:cNvPr>
            <p:cNvCxnSpPr/>
            <p:nvPr/>
          </p:nvCxnSpPr>
          <p:spPr>
            <a:xfrm>
              <a:off x="4429124" y="2714620"/>
              <a:ext cx="57150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CEA34B7D-6646-40F6-A0DB-E47D9A2D6667}"/>
                </a:ext>
              </a:extLst>
            </p:cNvPr>
            <p:cNvCxnSpPr/>
            <p:nvPr/>
          </p:nvCxnSpPr>
          <p:spPr>
            <a:xfrm rot="10800000">
              <a:off x="3857620" y="2705095"/>
              <a:ext cx="581028" cy="95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7700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PKI (</a:t>
            </a:r>
            <a:r>
              <a:rPr lang="hr-HR" sz="3200" dirty="0" err="1"/>
              <a:t>Public</a:t>
            </a:r>
            <a:r>
              <a:rPr lang="hr-HR" sz="3200" dirty="0"/>
              <a:t> </a:t>
            </a:r>
            <a:r>
              <a:rPr lang="hr-HR" sz="3200" dirty="0" err="1"/>
              <a:t>Key</a:t>
            </a:r>
            <a:r>
              <a:rPr lang="hr-HR" sz="3200" dirty="0"/>
              <a:t> </a:t>
            </a:r>
            <a:r>
              <a:rPr lang="hr-HR" sz="3200" dirty="0" err="1"/>
              <a:t>infrastructure</a:t>
            </a:r>
            <a:r>
              <a:rPr lang="hr-HR" sz="3200" dirty="0"/>
              <a:t>)</a:t>
            </a:r>
            <a:r>
              <a:rPr lang="hr" sz="3200" dirty="0"/>
              <a:t>- </a:t>
            </a:r>
            <a:r>
              <a:rPr lang="hr" sz="3200" dirty="0">
                <a:solidFill>
                  <a:srgbClr val="FF0000"/>
                </a:solidFill>
              </a:rPr>
              <a:t>Asimetrična </a:t>
            </a:r>
            <a:r>
              <a:rPr lang="hr" sz="3200" dirty="0"/>
              <a:t>enkripcija</a:t>
            </a:r>
            <a:endParaRPr lang="hr-HR" sz="3200" dirty="0"/>
          </a:p>
        </p:txBody>
      </p:sp>
      <p:pic>
        <p:nvPicPr>
          <p:cNvPr id="23" name="Picture 3" descr="InternetOblak.png">
            <a:extLst>
              <a:ext uri="{FF2B5EF4-FFF2-40B4-BE49-F238E27FC236}">
                <a16:creationId xmlns:a16="http://schemas.microsoft.com/office/drawing/2014/main" id="{2E8220F0-415B-4A60-8F81-6F3653B9D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057" y="2703791"/>
            <a:ext cx="1693095" cy="1450418"/>
          </a:xfrm>
          <a:prstGeom prst="rect">
            <a:avLst/>
          </a:prstGeom>
        </p:spPr>
      </p:pic>
      <p:pic>
        <p:nvPicPr>
          <p:cNvPr id="24" name="Picture 6" descr="network-router-hi.png">
            <a:extLst>
              <a:ext uri="{FF2B5EF4-FFF2-40B4-BE49-F238E27FC236}">
                <a16:creationId xmlns:a16="http://schemas.microsoft.com/office/drawing/2014/main" id="{5F992880-19A9-4095-9329-0C485E06DA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8670" y="3203857"/>
            <a:ext cx="1068096" cy="510906"/>
          </a:xfrm>
          <a:prstGeom prst="rect">
            <a:avLst/>
          </a:prstGeom>
        </p:spPr>
      </p:pic>
      <p:pic>
        <p:nvPicPr>
          <p:cNvPr id="25" name="Picture 7" descr="network-router-hi.png">
            <a:extLst>
              <a:ext uri="{FF2B5EF4-FFF2-40B4-BE49-F238E27FC236}">
                <a16:creationId xmlns:a16="http://schemas.microsoft.com/office/drawing/2014/main" id="{83576952-4386-4E9E-9DDF-3F72432AB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982" y="3132419"/>
            <a:ext cx="1068096" cy="510906"/>
          </a:xfrm>
          <a:prstGeom prst="rect">
            <a:avLst/>
          </a:prstGeom>
        </p:spPr>
      </p:pic>
      <p:grpSp>
        <p:nvGrpSpPr>
          <p:cNvPr id="26" name="Group 9">
            <a:extLst>
              <a:ext uri="{FF2B5EF4-FFF2-40B4-BE49-F238E27FC236}">
                <a16:creationId xmlns:a16="http://schemas.microsoft.com/office/drawing/2014/main" id="{844EF24F-B892-4119-BF19-09866EAC1529}"/>
              </a:ext>
            </a:extLst>
          </p:cNvPr>
          <p:cNvGrpSpPr/>
          <p:nvPr/>
        </p:nvGrpSpPr>
        <p:grpSpPr>
          <a:xfrm>
            <a:off x="1797346" y="3203858"/>
            <a:ext cx="1333763" cy="1032025"/>
            <a:chOff x="714348" y="1643050"/>
            <a:chExt cx="1705328" cy="1323353"/>
          </a:xfrm>
        </p:grpSpPr>
        <p:pic>
          <p:nvPicPr>
            <p:cNvPr id="27" name="Picture 5" descr="key-256.png">
              <a:extLst>
                <a:ext uri="{FF2B5EF4-FFF2-40B4-BE49-F238E27FC236}">
                  <a16:creationId xmlns:a16="http://schemas.microsoft.com/office/drawing/2014/main" id="{D10CFFC3-E50D-407B-AC98-299B126C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298AD7E3-E5B1-4DF6-9AC0-860AFA721BA6}"/>
                </a:ext>
              </a:extLst>
            </p:cNvPr>
            <p:cNvSpPr txBox="1"/>
            <p:nvPr/>
          </p:nvSpPr>
          <p:spPr>
            <a:xfrm>
              <a:off x="714348" y="2571744"/>
              <a:ext cx="1705328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A</a:t>
              </a: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FD44BA44-80AB-4529-9A96-84D7ECA5C201}"/>
              </a:ext>
            </a:extLst>
          </p:cNvPr>
          <p:cNvGrpSpPr/>
          <p:nvPr/>
        </p:nvGrpSpPr>
        <p:grpSpPr>
          <a:xfrm>
            <a:off x="7252272" y="1830417"/>
            <a:ext cx="1272849" cy="980912"/>
            <a:chOff x="714348" y="1643050"/>
            <a:chExt cx="1769101" cy="1353316"/>
          </a:xfrm>
        </p:grpSpPr>
        <p:pic>
          <p:nvPicPr>
            <p:cNvPr id="30" name="Picture 11" descr="key-256.png">
              <a:extLst>
                <a:ext uri="{FF2B5EF4-FFF2-40B4-BE49-F238E27FC236}">
                  <a16:creationId xmlns:a16="http://schemas.microsoft.com/office/drawing/2014/main" id="{657DE07B-DD9A-4D83-B463-62568E81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F23F2E93-0056-48D2-9553-40B68A751025}"/>
                </a:ext>
              </a:extLst>
            </p:cNvPr>
            <p:cNvSpPr txBox="1"/>
            <p:nvPr/>
          </p:nvSpPr>
          <p:spPr>
            <a:xfrm>
              <a:off x="714348" y="2571741"/>
              <a:ext cx="1769101" cy="42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Javnost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A</a:t>
              </a: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58B13B2E-2E12-47AA-B2E2-E93C5717A954}"/>
              </a:ext>
            </a:extLst>
          </p:cNvPr>
          <p:cNvGrpSpPr/>
          <p:nvPr/>
        </p:nvGrpSpPr>
        <p:grpSpPr>
          <a:xfrm>
            <a:off x="8369643" y="3418172"/>
            <a:ext cx="1340432" cy="910501"/>
            <a:chOff x="1928794" y="1500174"/>
            <a:chExt cx="2031029" cy="1510843"/>
          </a:xfrm>
        </p:grpSpPr>
        <p:pic>
          <p:nvPicPr>
            <p:cNvPr id="33" name="Picture 13" descr="key-512.png">
              <a:extLst>
                <a:ext uri="{FF2B5EF4-FFF2-40B4-BE49-F238E27FC236}">
                  <a16:creationId xmlns:a16="http://schemas.microsoft.com/office/drawing/2014/main" id="{CED4E865-E180-4DFC-92F2-9DC12784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65E42B1A-425B-4C52-B0C2-4A628C2D177E}"/>
                </a:ext>
              </a:extLst>
            </p:cNvPr>
            <p:cNvSpPr txBox="1"/>
            <p:nvPr/>
          </p:nvSpPr>
          <p:spPr>
            <a:xfrm>
              <a:off x="1928794" y="2500306"/>
              <a:ext cx="2031029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B</a:t>
              </a:r>
            </a:p>
          </p:txBody>
        </p:sp>
      </p:grpSp>
      <p:grpSp>
        <p:nvGrpSpPr>
          <p:cNvPr id="35" name="Group 19">
            <a:extLst>
              <a:ext uri="{FF2B5EF4-FFF2-40B4-BE49-F238E27FC236}">
                <a16:creationId xmlns:a16="http://schemas.microsoft.com/office/drawing/2014/main" id="{791BB4BA-B81A-40A5-90B3-F6398B03E638}"/>
              </a:ext>
            </a:extLst>
          </p:cNvPr>
          <p:cNvGrpSpPr/>
          <p:nvPr/>
        </p:nvGrpSpPr>
        <p:grpSpPr>
          <a:xfrm>
            <a:off x="3224999" y="1911678"/>
            <a:ext cx="1279517" cy="910501"/>
            <a:chOff x="1928794" y="1500174"/>
            <a:chExt cx="1938731" cy="1510843"/>
          </a:xfrm>
        </p:grpSpPr>
        <p:pic>
          <p:nvPicPr>
            <p:cNvPr id="36" name="Picture 20" descr="key-512.png">
              <a:extLst>
                <a:ext uri="{FF2B5EF4-FFF2-40B4-BE49-F238E27FC236}">
                  <a16:creationId xmlns:a16="http://schemas.microsoft.com/office/drawing/2014/main" id="{D091BCC2-85BB-47A3-AC63-D19105E8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75A7F73E-792D-420B-8020-6D6F65870D0A}"/>
                </a:ext>
              </a:extLst>
            </p:cNvPr>
            <p:cNvSpPr txBox="1"/>
            <p:nvPr/>
          </p:nvSpPr>
          <p:spPr>
            <a:xfrm>
              <a:off x="1928794" y="2500306"/>
              <a:ext cx="1938731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Javnost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B</a:t>
              </a:r>
            </a:p>
          </p:txBody>
        </p: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B0A43B4E-B9A9-4E39-99C1-EA7D1A41D0A6}"/>
              </a:ext>
            </a:extLst>
          </p:cNvPr>
          <p:cNvSpPr txBox="1"/>
          <p:nvPr/>
        </p:nvSpPr>
        <p:spPr>
          <a:xfrm>
            <a:off x="3731984" y="36324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A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6806EEA5-93BF-4D58-94CF-EBAF49CBF04D}"/>
              </a:ext>
            </a:extLst>
          </p:cNvPr>
          <p:cNvSpPr txBox="1"/>
          <p:nvPr/>
        </p:nvSpPr>
        <p:spPr>
          <a:xfrm>
            <a:off x="7518198" y="37039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B</a:t>
            </a:r>
          </a:p>
        </p:txBody>
      </p:sp>
      <p:cxnSp>
        <p:nvCxnSpPr>
          <p:cNvPr id="40" name="Straight Connector 25">
            <a:extLst>
              <a:ext uri="{FF2B5EF4-FFF2-40B4-BE49-F238E27FC236}">
                <a16:creationId xmlns:a16="http://schemas.microsoft.com/office/drawing/2014/main" id="{14E5E174-B118-4D9C-8265-191098465E78}"/>
              </a:ext>
            </a:extLst>
          </p:cNvPr>
          <p:cNvCxnSpPr>
            <a:stCxn id="25" idx="3"/>
            <a:endCxn id="23" idx="1"/>
          </p:cNvCxnSpPr>
          <p:nvPr/>
        </p:nvCxnSpPr>
        <p:spPr>
          <a:xfrm>
            <a:off x="4437078" y="3387872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>
            <a:extLst>
              <a:ext uri="{FF2B5EF4-FFF2-40B4-BE49-F238E27FC236}">
                <a16:creationId xmlns:a16="http://schemas.microsoft.com/office/drawing/2014/main" id="{92872398-A114-4196-86C3-9F7EBEF5F49F}"/>
              </a:ext>
            </a:extLst>
          </p:cNvPr>
          <p:cNvCxnSpPr>
            <a:stCxn id="24" idx="1"/>
            <a:endCxn id="23" idx="3"/>
          </p:cNvCxnSpPr>
          <p:nvPr/>
        </p:nvCxnSpPr>
        <p:spPr>
          <a:xfrm rot="10800000">
            <a:off x="6705153" y="3429000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4" descr="icon-letter-mail-hi.png">
            <a:extLst>
              <a:ext uri="{FF2B5EF4-FFF2-40B4-BE49-F238E27FC236}">
                <a16:creationId xmlns:a16="http://schemas.microsoft.com/office/drawing/2014/main" id="{9466554D-0B3C-4778-A2DC-50571D331C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504" y="2279508"/>
            <a:ext cx="568960" cy="406806"/>
          </a:xfrm>
          <a:prstGeom prst="rect">
            <a:avLst/>
          </a:prstGeom>
        </p:spPr>
      </p:pic>
      <p:pic>
        <p:nvPicPr>
          <p:cNvPr id="47" name="Picture 26" descr="icon-letter-mail-hi.png">
            <a:extLst>
              <a:ext uri="{FF2B5EF4-FFF2-40B4-BE49-F238E27FC236}">
                <a16:creationId xmlns:a16="http://schemas.microsoft.com/office/drawing/2014/main" id="{F74940E8-C2D3-45A2-B5DA-B7E1846C513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3446" y="2065194"/>
            <a:ext cx="568960" cy="406806"/>
          </a:xfrm>
          <a:prstGeom prst="rect">
            <a:avLst/>
          </a:prstGeom>
        </p:spPr>
      </p:pic>
      <p:pic>
        <p:nvPicPr>
          <p:cNvPr id="48" name="Picture 28" descr="icon-letter-mail-hi.png">
            <a:extLst>
              <a:ext uri="{FF2B5EF4-FFF2-40B4-BE49-F238E27FC236}">
                <a16:creationId xmlns:a16="http://schemas.microsoft.com/office/drawing/2014/main" id="{0819358A-63DA-48A0-B0E7-FC4CC0B80B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6388" y="2065194"/>
            <a:ext cx="568960" cy="406806"/>
          </a:xfrm>
          <a:prstGeom prst="rect">
            <a:avLst/>
          </a:prstGeom>
        </p:spPr>
      </p:pic>
      <p:pic>
        <p:nvPicPr>
          <p:cNvPr id="49" name="Picture 31" descr="icon-letter-mail-hi.png">
            <a:extLst>
              <a:ext uri="{FF2B5EF4-FFF2-40B4-BE49-F238E27FC236}">
                <a16:creationId xmlns:a16="http://schemas.microsoft.com/office/drawing/2014/main" id="{4B481EEB-9AD3-486F-8521-32006CA4A9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9330" y="2279508"/>
            <a:ext cx="568960" cy="406806"/>
          </a:xfrm>
          <a:prstGeom prst="rect">
            <a:avLst/>
          </a:prstGeom>
        </p:spPr>
      </p:pic>
      <p:sp>
        <p:nvSpPr>
          <p:cNvPr id="42" name="TextBox 32">
            <a:extLst>
              <a:ext uri="{FF2B5EF4-FFF2-40B4-BE49-F238E27FC236}">
                <a16:creationId xmlns:a16="http://schemas.microsoft.com/office/drawing/2014/main" id="{F3F75E4D-DFE6-40A0-A460-77E896A0FCD9}"/>
              </a:ext>
            </a:extLst>
          </p:cNvPr>
          <p:cNvSpPr txBox="1"/>
          <p:nvPr/>
        </p:nvSpPr>
        <p:spPr>
          <a:xfrm>
            <a:off x="2002985" y="4449396"/>
            <a:ext cx="715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" dirty="0">
                <a:solidFill>
                  <a:srgbClr val="002060"/>
                </a:solidFill>
              </a:rPr>
              <a:t>Problem je što je uređaj preopterećen i ovo je nepraktičan pristup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27E91-C7B6-49BE-682A-25F5EA2F73E8}"/>
              </a:ext>
            </a:extLst>
          </p:cNvPr>
          <p:cNvSpPr txBox="1"/>
          <p:nvPr/>
        </p:nvSpPr>
        <p:spPr>
          <a:xfrm>
            <a:off x="320982" y="497312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/>
              <a:t>Key</a:t>
            </a:r>
            <a:r>
              <a:rPr lang="hr-HR" dirty="0"/>
              <a:t> </a:t>
            </a:r>
            <a:r>
              <a:rPr lang="hr-HR" dirty="0" err="1"/>
              <a:t>exchange</a:t>
            </a:r>
            <a:r>
              <a:rPr lang="hr-H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Diffie-Hellman (DH)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Elliptic Curve Diffie-Hellman (ECDH)</a:t>
            </a:r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2E111-8DF3-6D5F-6BA8-607DF72E1C2A}"/>
              </a:ext>
            </a:extLst>
          </p:cNvPr>
          <p:cNvSpPr txBox="1"/>
          <p:nvPr/>
        </p:nvSpPr>
        <p:spPr>
          <a:xfrm>
            <a:off x="5674601" y="496028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/>
              <a:t>Authentication</a:t>
            </a:r>
            <a:r>
              <a:rPr lang="hr-HR" dirty="0"/>
              <a:t> </a:t>
            </a:r>
            <a:r>
              <a:rPr lang="hr-HR" dirty="0" err="1"/>
              <a:t>Algorithms</a:t>
            </a:r>
            <a:r>
              <a:rPr lang="hr-HR" dirty="0"/>
              <a:t>:</a:t>
            </a:r>
          </a:p>
          <a:p>
            <a:r>
              <a:rPr lang="en-US" dirty="0"/>
              <a:t>RSA (Rivest–Shamir–Adleman)</a:t>
            </a:r>
            <a:endParaRPr lang="hr-HR" dirty="0"/>
          </a:p>
          <a:p>
            <a:r>
              <a:rPr lang="fr-FR" dirty="0" err="1"/>
              <a:t>Elliptic</a:t>
            </a:r>
            <a:r>
              <a:rPr lang="fr-FR" dirty="0"/>
              <a:t> </a:t>
            </a:r>
            <a:r>
              <a:rPr lang="fr-FR" dirty="0" err="1"/>
              <a:t>Curve</a:t>
            </a:r>
            <a:r>
              <a:rPr lang="fr-FR" dirty="0"/>
              <a:t> Digital Signature </a:t>
            </a:r>
            <a:r>
              <a:rPr lang="fr-FR" dirty="0" err="1"/>
              <a:t>Algorithm</a:t>
            </a:r>
            <a:r>
              <a:rPr lang="fr-FR" dirty="0"/>
              <a:t> (ECDSA)</a:t>
            </a:r>
            <a:r>
              <a:rPr lang="hr-HR" dirty="0"/>
              <a:t>-</a:t>
            </a:r>
            <a:r>
              <a:rPr lang="hr-HR" dirty="0" err="1"/>
              <a:t>light</a:t>
            </a:r>
            <a:r>
              <a:rPr lang="hr-HR" dirty="0"/>
              <a:t> alternative to RSA for </a:t>
            </a:r>
            <a:r>
              <a:rPr lang="hr-HR" dirty="0" err="1"/>
              <a:t>smaller</a:t>
            </a:r>
            <a:r>
              <a:rPr lang="hr-HR" dirty="0"/>
              <a:t> </a:t>
            </a:r>
            <a:r>
              <a:rPr lang="hr-HR" dirty="0" err="1"/>
              <a:t>keys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61333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PKI (</a:t>
            </a:r>
            <a:r>
              <a:rPr lang="hr-HR" sz="3200" dirty="0" err="1"/>
              <a:t>Public</a:t>
            </a:r>
            <a:r>
              <a:rPr lang="hr-HR" sz="3200" dirty="0"/>
              <a:t> </a:t>
            </a:r>
            <a:r>
              <a:rPr lang="hr-HR" sz="3200" dirty="0" err="1"/>
              <a:t>Key</a:t>
            </a:r>
            <a:r>
              <a:rPr lang="hr-HR" sz="3200" dirty="0"/>
              <a:t> </a:t>
            </a:r>
            <a:r>
              <a:rPr lang="hr-HR" sz="3200" dirty="0" err="1"/>
              <a:t>infrastructure</a:t>
            </a:r>
            <a:r>
              <a:rPr lang="hr-HR" sz="3200" dirty="0"/>
              <a:t>)</a:t>
            </a:r>
            <a:r>
              <a:rPr lang="hr" sz="3200" dirty="0"/>
              <a:t>- </a:t>
            </a:r>
            <a:r>
              <a:rPr lang="hr" sz="3200" dirty="0">
                <a:solidFill>
                  <a:srgbClr val="0000FF"/>
                </a:solidFill>
              </a:rPr>
              <a:t>Simetrično </a:t>
            </a:r>
            <a:r>
              <a:rPr lang="hr" sz="3200" dirty="0"/>
              <a:t>šifriranje</a:t>
            </a:r>
            <a:endParaRPr lang="hr-HR" sz="3200" dirty="0"/>
          </a:p>
        </p:txBody>
      </p:sp>
      <p:pic>
        <p:nvPicPr>
          <p:cNvPr id="23" name="Picture 3" descr="InternetOblak.png">
            <a:extLst>
              <a:ext uri="{FF2B5EF4-FFF2-40B4-BE49-F238E27FC236}">
                <a16:creationId xmlns:a16="http://schemas.microsoft.com/office/drawing/2014/main" id="{2E8220F0-415B-4A60-8F81-6F3653B9D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057" y="2703791"/>
            <a:ext cx="1693095" cy="1450418"/>
          </a:xfrm>
          <a:prstGeom prst="rect">
            <a:avLst/>
          </a:prstGeom>
        </p:spPr>
      </p:pic>
      <p:pic>
        <p:nvPicPr>
          <p:cNvPr id="24" name="Picture 6" descr="network-router-hi.png">
            <a:extLst>
              <a:ext uri="{FF2B5EF4-FFF2-40B4-BE49-F238E27FC236}">
                <a16:creationId xmlns:a16="http://schemas.microsoft.com/office/drawing/2014/main" id="{5F992880-19A9-4095-9329-0C485E06DA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8670" y="3203857"/>
            <a:ext cx="1068096" cy="510906"/>
          </a:xfrm>
          <a:prstGeom prst="rect">
            <a:avLst/>
          </a:prstGeom>
        </p:spPr>
      </p:pic>
      <p:pic>
        <p:nvPicPr>
          <p:cNvPr id="25" name="Picture 7" descr="network-router-hi.png">
            <a:extLst>
              <a:ext uri="{FF2B5EF4-FFF2-40B4-BE49-F238E27FC236}">
                <a16:creationId xmlns:a16="http://schemas.microsoft.com/office/drawing/2014/main" id="{83576952-4386-4E9E-9DDF-3F72432AB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982" y="3132419"/>
            <a:ext cx="1068096" cy="510906"/>
          </a:xfrm>
          <a:prstGeom prst="rect">
            <a:avLst/>
          </a:prstGeom>
        </p:spPr>
      </p:pic>
      <p:grpSp>
        <p:nvGrpSpPr>
          <p:cNvPr id="26" name="Group 9">
            <a:extLst>
              <a:ext uri="{FF2B5EF4-FFF2-40B4-BE49-F238E27FC236}">
                <a16:creationId xmlns:a16="http://schemas.microsoft.com/office/drawing/2014/main" id="{844EF24F-B892-4119-BF19-09866EAC1529}"/>
              </a:ext>
            </a:extLst>
          </p:cNvPr>
          <p:cNvGrpSpPr/>
          <p:nvPr/>
        </p:nvGrpSpPr>
        <p:grpSpPr>
          <a:xfrm>
            <a:off x="1797346" y="3203858"/>
            <a:ext cx="1333763" cy="1032025"/>
            <a:chOff x="714348" y="1643050"/>
            <a:chExt cx="1705328" cy="1323353"/>
          </a:xfrm>
        </p:grpSpPr>
        <p:pic>
          <p:nvPicPr>
            <p:cNvPr id="27" name="Picture 5" descr="key-256.png">
              <a:extLst>
                <a:ext uri="{FF2B5EF4-FFF2-40B4-BE49-F238E27FC236}">
                  <a16:creationId xmlns:a16="http://schemas.microsoft.com/office/drawing/2014/main" id="{D10CFFC3-E50D-407B-AC98-299B126C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298AD7E3-E5B1-4DF6-9AC0-860AFA721BA6}"/>
                </a:ext>
              </a:extLst>
            </p:cNvPr>
            <p:cNvSpPr txBox="1"/>
            <p:nvPr/>
          </p:nvSpPr>
          <p:spPr>
            <a:xfrm>
              <a:off x="714348" y="2571744"/>
              <a:ext cx="1705328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A</a:t>
              </a: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FD44BA44-80AB-4529-9A96-84D7ECA5C201}"/>
              </a:ext>
            </a:extLst>
          </p:cNvPr>
          <p:cNvGrpSpPr/>
          <p:nvPr/>
        </p:nvGrpSpPr>
        <p:grpSpPr>
          <a:xfrm>
            <a:off x="7252272" y="1830417"/>
            <a:ext cx="1272849" cy="980912"/>
            <a:chOff x="714348" y="1643050"/>
            <a:chExt cx="1769101" cy="1353316"/>
          </a:xfrm>
        </p:grpSpPr>
        <p:pic>
          <p:nvPicPr>
            <p:cNvPr id="30" name="Picture 11" descr="key-256.png">
              <a:extLst>
                <a:ext uri="{FF2B5EF4-FFF2-40B4-BE49-F238E27FC236}">
                  <a16:creationId xmlns:a16="http://schemas.microsoft.com/office/drawing/2014/main" id="{657DE07B-DD9A-4D83-B463-62568E81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F23F2E93-0056-48D2-9553-40B68A751025}"/>
                </a:ext>
              </a:extLst>
            </p:cNvPr>
            <p:cNvSpPr txBox="1"/>
            <p:nvPr/>
          </p:nvSpPr>
          <p:spPr>
            <a:xfrm>
              <a:off x="714348" y="2571741"/>
              <a:ext cx="1769101" cy="42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Javnost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A</a:t>
              </a: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58B13B2E-2E12-47AA-B2E2-E93C5717A954}"/>
              </a:ext>
            </a:extLst>
          </p:cNvPr>
          <p:cNvGrpSpPr/>
          <p:nvPr/>
        </p:nvGrpSpPr>
        <p:grpSpPr>
          <a:xfrm>
            <a:off x="8369643" y="3418172"/>
            <a:ext cx="1340432" cy="910501"/>
            <a:chOff x="1928794" y="1500174"/>
            <a:chExt cx="2031029" cy="1510843"/>
          </a:xfrm>
        </p:grpSpPr>
        <p:pic>
          <p:nvPicPr>
            <p:cNvPr id="33" name="Picture 13" descr="key-512.png">
              <a:extLst>
                <a:ext uri="{FF2B5EF4-FFF2-40B4-BE49-F238E27FC236}">
                  <a16:creationId xmlns:a16="http://schemas.microsoft.com/office/drawing/2014/main" id="{CED4E865-E180-4DFC-92F2-9DC12784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65E42B1A-425B-4C52-B0C2-4A628C2D177E}"/>
                </a:ext>
              </a:extLst>
            </p:cNvPr>
            <p:cNvSpPr txBox="1"/>
            <p:nvPr/>
          </p:nvSpPr>
          <p:spPr>
            <a:xfrm>
              <a:off x="1928794" y="2500306"/>
              <a:ext cx="2031029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B</a:t>
              </a:r>
            </a:p>
          </p:txBody>
        </p:sp>
      </p:grpSp>
      <p:grpSp>
        <p:nvGrpSpPr>
          <p:cNvPr id="35" name="Group 19">
            <a:extLst>
              <a:ext uri="{FF2B5EF4-FFF2-40B4-BE49-F238E27FC236}">
                <a16:creationId xmlns:a16="http://schemas.microsoft.com/office/drawing/2014/main" id="{791BB4BA-B81A-40A5-90B3-F6398B03E638}"/>
              </a:ext>
            </a:extLst>
          </p:cNvPr>
          <p:cNvGrpSpPr/>
          <p:nvPr/>
        </p:nvGrpSpPr>
        <p:grpSpPr>
          <a:xfrm>
            <a:off x="3224999" y="1911678"/>
            <a:ext cx="1279517" cy="910501"/>
            <a:chOff x="1928794" y="1500174"/>
            <a:chExt cx="1938731" cy="1510843"/>
          </a:xfrm>
        </p:grpSpPr>
        <p:pic>
          <p:nvPicPr>
            <p:cNvPr id="36" name="Picture 20" descr="key-512.png">
              <a:extLst>
                <a:ext uri="{FF2B5EF4-FFF2-40B4-BE49-F238E27FC236}">
                  <a16:creationId xmlns:a16="http://schemas.microsoft.com/office/drawing/2014/main" id="{D091BCC2-85BB-47A3-AC63-D19105E8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75A7F73E-792D-420B-8020-6D6F65870D0A}"/>
                </a:ext>
              </a:extLst>
            </p:cNvPr>
            <p:cNvSpPr txBox="1"/>
            <p:nvPr/>
          </p:nvSpPr>
          <p:spPr>
            <a:xfrm>
              <a:off x="1928794" y="2500306"/>
              <a:ext cx="1938731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Javnost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B</a:t>
              </a:r>
            </a:p>
          </p:txBody>
        </p: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B0A43B4E-B9A9-4E39-99C1-EA7D1A41D0A6}"/>
              </a:ext>
            </a:extLst>
          </p:cNvPr>
          <p:cNvSpPr txBox="1"/>
          <p:nvPr/>
        </p:nvSpPr>
        <p:spPr>
          <a:xfrm>
            <a:off x="3731984" y="36324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A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6806EEA5-93BF-4D58-94CF-EBAF49CBF04D}"/>
              </a:ext>
            </a:extLst>
          </p:cNvPr>
          <p:cNvSpPr txBox="1"/>
          <p:nvPr/>
        </p:nvSpPr>
        <p:spPr>
          <a:xfrm>
            <a:off x="7518198" y="37039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B</a:t>
            </a:r>
          </a:p>
        </p:txBody>
      </p:sp>
      <p:cxnSp>
        <p:nvCxnSpPr>
          <p:cNvPr id="40" name="Straight Connector 25">
            <a:extLst>
              <a:ext uri="{FF2B5EF4-FFF2-40B4-BE49-F238E27FC236}">
                <a16:creationId xmlns:a16="http://schemas.microsoft.com/office/drawing/2014/main" id="{14E5E174-B118-4D9C-8265-191098465E78}"/>
              </a:ext>
            </a:extLst>
          </p:cNvPr>
          <p:cNvCxnSpPr>
            <a:stCxn id="25" idx="3"/>
            <a:endCxn id="23" idx="1"/>
          </p:cNvCxnSpPr>
          <p:nvPr/>
        </p:nvCxnSpPr>
        <p:spPr>
          <a:xfrm>
            <a:off x="4437078" y="3387872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>
            <a:extLst>
              <a:ext uri="{FF2B5EF4-FFF2-40B4-BE49-F238E27FC236}">
                <a16:creationId xmlns:a16="http://schemas.microsoft.com/office/drawing/2014/main" id="{92872398-A114-4196-86C3-9F7EBEF5F49F}"/>
              </a:ext>
            </a:extLst>
          </p:cNvPr>
          <p:cNvCxnSpPr>
            <a:stCxn id="24" idx="1"/>
            <a:endCxn id="23" idx="3"/>
          </p:cNvCxnSpPr>
          <p:nvPr/>
        </p:nvCxnSpPr>
        <p:spPr>
          <a:xfrm rot="10800000">
            <a:off x="6705153" y="3429000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1" descr="icon-letter-mail-hi.png">
            <a:extLst>
              <a:ext uri="{FF2B5EF4-FFF2-40B4-BE49-F238E27FC236}">
                <a16:creationId xmlns:a16="http://schemas.microsoft.com/office/drawing/2014/main" id="{4B481EEB-9AD3-486F-8521-32006CA4A9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1953" y="1841128"/>
            <a:ext cx="568960" cy="406806"/>
          </a:xfrm>
          <a:prstGeom prst="rect">
            <a:avLst/>
          </a:prstGeom>
        </p:spPr>
      </p:pic>
      <p:grpSp>
        <p:nvGrpSpPr>
          <p:cNvPr id="43" name="Group 33">
            <a:extLst>
              <a:ext uri="{FF2B5EF4-FFF2-40B4-BE49-F238E27FC236}">
                <a16:creationId xmlns:a16="http://schemas.microsoft.com/office/drawing/2014/main" id="{34FFFD69-B631-40E5-B4C3-5233371BAC93}"/>
              </a:ext>
            </a:extLst>
          </p:cNvPr>
          <p:cNvGrpSpPr/>
          <p:nvPr/>
        </p:nvGrpSpPr>
        <p:grpSpPr>
          <a:xfrm>
            <a:off x="6109476" y="1687342"/>
            <a:ext cx="1191352" cy="775007"/>
            <a:chOff x="3071802" y="1928802"/>
            <a:chExt cx="1517000" cy="1000555"/>
          </a:xfrm>
        </p:grpSpPr>
        <p:pic>
          <p:nvPicPr>
            <p:cNvPr id="44" name="Picture 34" descr="images.jpg">
              <a:extLst>
                <a:ext uri="{FF2B5EF4-FFF2-40B4-BE49-F238E27FC236}">
                  <a16:creationId xmlns:a16="http://schemas.microsoft.com/office/drawing/2014/main" id="{21B81F4A-7B39-4097-A2EA-2CCCDBB0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E1DE4F0E-FE9B-446D-9C49-1AE95E905090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200" b="1" dirty="0"/>
                <a:t>ZAJEDNI KLJUČ</a:t>
              </a:r>
            </a:p>
          </p:txBody>
        </p:sp>
      </p:grpSp>
      <p:grpSp>
        <p:nvGrpSpPr>
          <p:cNvPr id="50" name="Group 36">
            <a:extLst>
              <a:ext uri="{FF2B5EF4-FFF2-40B4-BE49-F238E27FC236}">
                <a16:creationId xmlns:a16="http://schemas.microsoft.com/office/drawing/2014/main" id="{89AB6D73-3CFF-40A9-9639-B8A4C15C237C}"/>
              </a:ext>
            </a:extLst>
          </p:cNvPr>
          <p:cNvGrpSpPr/>
          <p:nvPr/>
        </p:nvGrpSpPr>
        <p:grpSpPr>
          <a:xfrm>
            <a:off x="4537841" y="1687342"/>
            <a:ext cx="1191352" cy="775007"/>
            <a:chOff x="3071802" y="1928802"/>
            <a:chExt cx="1517000" cy="1000555"/>
          </a:xfrm>
        </p:grpSpPr>
        <p:pic>
          <p:nvPicPr>
            <p:cNvPr id="51" name="Picture 37" descr="images.jpg">
              <a:extLst>
                <a:ext uri="{FF2B5EF4-FFF2-40B4-BE49-F238E27FC236}">
                  <a16:creationId xmlns:a16="http://schemas.microsoft.com/office/drawing/2014/main" id="{B23EC02C-CA1D-4FE3-968D-8672A5786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52" name="TextBox 38">
              <a:extLst>
                <a:ext uri="{FF2B5EF4-FFF2-40B4-BE49-F238E27FC236}">
                  <a16:creationId xmlns:a16="http://schemas.microsoft.com/office/drawing/2014/main" id="{BA8AC552-7C5A-41DC-93C0-8DA558F8E4D2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200" b="1" dirty="0"/>
                <a:t>ZAJEDNI KLJUČ</a:t>
              </a:r>
            </a:p>
          </p:txBody>
        </p:sp>
      </p:grpSp>
      <p:grpSp>
        <p:nvGrpSpPr>
          <p:cNvPr id="53" name="Group 39">
            <a:extLst>
              <a:ext uri="{FF2B5EF4-FFF2-40B4-BE49-F238E27FC236}">
                <a16:creationId xmlns:a16="http://schemas.microsoft.com/office/drawing/2014/main" id="{2654EA7A-2748-427F-B743-517080C6F1FB}"/>
              </a:ext>
            </a:extLst>
          </p:cNvPr>
          <p:cNvGrpSpPr/>
          <p:nvPr/>
        </p:nvGrpSpPr>
        <p:grpSpPr>
          <a:xfrm>
            <a:off x="5537974" y="2044531"/>
            <a:ext cx="642939" cy="42512"/>
            <a:chOff x="3961529" y="2714633"/>
            <a:chExt cx="935183" cy="1600"/>
          </a:xfrm>
        </p:grpSpPr>
        <p:cxnSp>
          <p:nvCxnSpPr>
            <p:cNvPr id="54" name="Straight Arrow Connector 40">
              <a:extLst>
                <a:ext uri="{FF2B5EF4-FFF2-40B4-BE49-F238E27FC236}">
                  <a16:creationId xmlns:a16="http://schemas.microsoft.com/office/drawing/2014/main" id="{414508F2-45B5-4337-9808-FF819C0A1DE1}"/>
                </a:ext>
              </a:extLst>
            </p:cNvPr>
            <p:cNvCxnSpPr/>
            <p:nvPr/>
          </p:nvCxnSpPr>
          <p:spPr>
            <a:xfrm>
              <a:off x="4429118" y="2714633"/>
              <a:ext cx="46759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41">
              <a:extLst>
                <a:ext uri="{FF2B5EF4-FFF2-40B4-BE49-F238E27FC236}">
                  <a16:creationId xmlns:a16="http://schemas.microsoft.com/office/drawing/2014/main" id="{7AEFD6CA-99E0-475B-80EC-87EBA93D91B9}"/>
                </a:ext>
              </a:extLst>
            </p:cNvPr>
            <p:cNvCxnSpPr/>
            <p:nvPr/>
          </p:nvCxnSpPr>
          <p:spPr>
            <a:xfrm rot="10800000" flipV="1">
              <a:off x="3961529" y="2714644"/>
              <a:ext cx="47712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2216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PKI (</a:t>
            </a:r>
            <a:r>
              <a:rPr lang="hr-HR" sz="3200" dirty="0" err="1"/>
              <a:t>Public</a:t>
            </a:r>
            <a:r>
              <a:rPr lang="hr-HR" sz="3200" dirty="0"/>
              <a:t> </a:t>
            </a:r>
            <a:r>
              <a:rPr lang="hr-HR" sz="3200" dirty="0" err="1"/>
              <a:t>Key</a:t>
            </a:r>
            <a:r>
              <a:rPr lang="hr-HR" sz="3200" dirty="0"/>
              <a:t> </a:t>
            </a:r>
            <a:r>
              <a:rPr lang="hr-HR" sz="3200" dirty="0" err="1"/>
              <a:t>infrastructure</a:t>
            </a:r>
            <a:r>
              <a:rPr lang="hr-HR" sz="3200" dirty="0"/>
              <a:t>)</a:t>
            </a:r>
            <a:r>
              <a:rPr lang="hr" sz="3200" dirty="0"/>
              <a:t>- </a:t>
            </a:r>
            <a:r>
              <a:rPr lang="hr" sz="3200" dirty="0">
                <a:solidFill>
                  <a:srgbClr val="0000FF"/>
                </a:solidFill>
              </a:rPr>
              <a:t>Simetrično </a:t>
            </a:r>
            <a:r>
              <a:rPr lang="hr" sz="3200" dirty="0"/>
              <a:t>šifriranje</a:t>
            </a:r>
            <a:endParaRPr lang="hr-HR" sz="3200" dirty="0"/>
          </a:p>
        </p:txBody>
      </p:sp>
      <p:pic>
        <p:nvPicPr>
          <p:cNvPr id="23" name="Picture 3" descr="InternetOblak.png">
            <a:extLst>
              <a:ext uri="{FF2B5EF4-FFF2-40B4-BE49-F238E27FC236}">
                <a16:creationId xmlns:a16="http://schemas.microsoft.com/office/drawing/2014/main" id="{2E8220F0-415B-4A60-8F81-6F3653B9D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057" y="2703791"/>
            <a:ext cx="1693095" cy="1450418"/>
          </a:xfrm>
          <a:prstGeom prst="rect">
            <a:avLst/>
          </a:prstGeom>
        </p:spPr>
      </p:pic>
      <p:pic>
        <p:nvPicPr>
          <p:cNvPr id="24" name="Picture 6" descr="network-router-hi.png">
            <a:extLst>
              <a:ext uri="{FF2B5EF4-FFF2-40B4-BE49-F238E27FC236}">
                <a16:creationId xmlns:a16="http://schemas.microsoft.com/office/drawing/2014/main" id="{5F992880-19A9-4095-9329-0C485E06DA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8670" y="3203857"/>
            <a:ext cx="1068096" cy="510906"/>
          </a:xfrm>
          <a:prstGeom prst="rect">
            <a:avLst/>
          </a:prstGeom>
        </p:spPr>
      </p:pic>
      <p:pic>
        <p:nvPicPr>
          <p:cNvPr id="25" name="Picture 7" descr="network-router-hi.png">
            <a:extLst>
              <a:ext uri="{FF2B5EF4-FFF2-40B4-BE49-F238E27FC236}">
                <a16:creationId xmlns:a16="http://schemas.microsoft.com/office/drawing/2014/main" id="{83576952-4386-4E9E-9DDF-3F72432AB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982" y="3132419"/>
            <a:ext cx="1068096" cy="510906"/>
          </a:xfrm>
          <a:prstGeom prst="rect">
            <a:avLst/>
          </a:prstGeom>
        </p:spPr>
      </p:pic>
      <p:grpSp>
        <p:nvGrpSpPr>
          <p:cNvPr id="26" name="Group 9">
            <a:extLst>
              <a:ext uri="{FF2B5EF4-FFF2-40B4-BE49-F238E27FC236}">
                <a16:creationId xmlns:a16="http://schemas.microsoft.com/office/drawing/2014/main" id="{844EF24F-B892-4119-BF19-09866EAC1529}"/>
              </a:ext>
            </a:extLst>
          </p:cNvPr>
          <p:cNvGrpSpPr/>
          <p:nvPr/>
        </p:nvGrpSpPr>
        <p:grpSpPr>
          <a:xfrm>
            <a:off x="1797346" y="3203858"/>
            <a:ext cx="1333763" cy="1032025"/>
            <a:chOff x="714348" y="1643050"/>
            <a:chExt cx="1705328" cy="1323353"/>
          </a:xfrm>
        </p:grpSpPr>
        <p:pic>
          <p:nvPicPr>
            <p:cNvPr id="27" name="Picture 5" descr="key-256.png">
              <a:extLst>
                <a:ext uri="{FF2B5EF4-FFF2-40B4-BE49-F238E27FC236}">
                  <a16:creationId xmlns:a16="http://schemas.microsoft.com/office/drawing/2014/main" id="{D10CFFC3-E50D-407B-AC98-299B126C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298AD7E3-E5B1-4DF6-9AC0-860AFA721BA6}"/>
                </a:ext>
              </a:extLst>
            </p:cNvPr>
            <p:cNvSpPr txBox="1"/>
            <p:nvPr/>
          </p:nvSpPr>
          <p:spPr>
            <a:xfrm>
              <a:off x="714348" y="2571744"/>
              <a:ext cx="1705328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A</a:t>
              </a: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58B13B2E-2E12-47AA-B2E2-E93C5717A954}"/>
              </a:ext>
            </a:extLst>
          </p:cNvPr>
          <p:cNvGrpSpPr/>
          <p:nvPr/>
        </p:nvGrpSpPr>
        <p:grpSpPr>
          <a:xfrm>
            <a:off x="8369643" y="3418172"/>
            <a:ext cx="1340432" cy="910501"/>
            <a:chOff x="1928794" y="1500174"/>
            <a:chExt cx="2031029" cy="1510843"/>
          </a:xfrm>
        </p:grpSpPr>
        <p:pic>
          <p:nvPicPr>
            <p:cNvPr id="33" name="Picture 13" descr="key-512.png">
              <a:extLst>
                <a:ext uri="{FF2B5EF4-FFF2-40B4-BE49-F238E27FC236}">
                  <a16:creationId xmlns:a16="http://schemas.microsoft.com/office/drawing/2014/main" id="{CED4E865-E180-4DFC-92F2-9DC12784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65E42B1A-425B-4C52-B0C2-4A628C2D177E}"/>
                </a:ext>
              </a:extLst>
            </p:cNvPr>
            <p:cNvSpPr txBox="1"/>
            <p:nvPr/>
          </p:nvSpPr>
          <p:spPr>
            <a:xfrm>
              <a:off x="1928794" y="2500306"/>
              <a:ext cx="2031029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400" b="1" dirty="0" err="1"/>
                <a:t>Privatno</a:t>
              </a:r>
              <a:r>
                <a:rPr lang="hr" sz="1400" b="1" dirty="0"/>
                <a:t> </a:t>
              </a:r>
              <a:r>
                <a:rPr lang="hr" sz="1400" b="1" dirty="0" err="1"/>
                <a:t>Ključ </a:t>
              </a:r>
              <a:r>
                <a:rPr lang="hr" sz="1400" b="1" dirty="0"/>
                <a:t>B</a:t>
              </a:r>
            </a:p>
          </p:txBody>
        </p: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B0A43B4E-B9A9-4E39-99C1-EA7D1A41D0A6}"/>
              </a:ext>
            </a:extLst>
          </p:cNvPr>
          <p:cNvSpPr txBox="1"/>
          <p:nvPr/>
        </p:nvSpPr>
        <p:spPr>
          <a:xfrm>
            <a:off x="3731984" y="36324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A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6806EEA5-93BF-4D58-94CF-EBAF49CBF04D}"/>
              </a:ext>
            </a:extLst>
          </p:cNvPr>
          <p:cNvSpPr txBox="1"/>
          <p:nvPr/>
        </p:nvSpPr>
        <p:spPr>
          <a:xfrm>
            <a:off x="7518198" y="37039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" b="1" dirty="0"/>
              <a:t>B</a:t>
            </a:r>
          </a:p>
        </p:txBody>
      </p:sp>
      <p:cxnSp>
        <p:nvCxnSpPr>
          <p:cNvPr id="40" name="Straight Connector 25">
            <a:extLst>
              <a:ext uri="{FF2B5EF4-FFF2-40B4-BE49-F238E27FC236}">
                <a16:creationId xmlns:a16="http://schemas.microsoft.com/office/drawing/2014/main" id="{14E5E174-B118-4D9C-8265-191098465E78}"/>
              </a:ext>
            </a:extLst>
          </p:cNvPr>
          <p:cNvCxnSpPr>
            <a:stCxn id="25" idx="3"/>
            <a:endCxn id="23" idx="1"/>
          </p:cNvCxnSpPr>
          <p:nvPr/>
        </p:nvCxnSpPr>
        <p:spPr>
          <a:xfrm>
            <a:off x="4437078" y="3387872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>
            <a:extLst>
              <a:ext uri="{FF2B5EF4-FFF2-40B4-BE49-F238E27FC236}">
                <a16:creationId xmlns:a16="http://schemas.microsoft.com/office/drawing/2014/main" id="{92872398-A114-4196-86C3-9F7EBEF5F49F}"/>
              </a:ext>
            </a:extLst>
          </p:cNvPr>
          <p:cNvCxnSpPr>
            <a:stCxn id="24" idx="1"/>
            <a:endCxn id="23" idx="3"/>
          </p:cNvCxnSpPr>
          <p:nvPr/>
        </p:nvCxnSpPr>
        <p:spPr>
          <a:xfrm rot="10800000">
            <a:off x="6705153" y="3429000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1" descr="icon-letter-mail-hi.png">
            <a:extLst>
              <a:ext uri="{FF2B5EF4-FFF2-40B4-BE49-F238E27FC236}">
                <a16:creationId xmlns:a16="http://schemas.microsoft.com/office/drawing/2014/main" id="{4B481EEB-9AD3-486F-8521-32006CA4A9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2609" y="2180170"/>
            <a:ext cx="568960" cy="406806"/>
          </a:xfrm>
          <a:prstGeom prst="rect">
            <a:avLst/>
          </a:prstGeom>
        </p:spPr>
      </p:pic>
      <p:grpSp>
        <p:nvGrpSpPr>
          <p:cNvPr id="43" name="Group 33">
            <a:extLst>
              <a:ext uri="{FF2B5EF4-FFF2-40B4-BE49-F238E27FC236}">
                <a16:creationId xmlns:a16="http://schemas.microsoft.com/office/drawing/2014/main" id="{34FFFD69-B631-40E5-B4C3-5233371BAC93}"/>
              </a:ext>
            </a:extLst>
          </p:cNvPr>
          <p:cNvGrpSpPr/>
          <p:nvPr/>
        </p:nvGrpSpPr>
        <p:grpSpPr>
          <a:xfrm>
            <a:off x="7035414" y="2296755"/>
            <a:ext cx="1191352" cy="775007"/>
            <a:chOff x="3071802" y="1928802"/>
            <a:chExt cx="1517000" cy="1000555"/>
          </a:xfrm>
        </p:grpSpPr>
        <p:pic>
          <p:nvPicPr>
            <p:cNvPr id="44" name="Picture 34" descr="images.jpg">
              <a:extLst>
                <a:ext uri="{FF2B5EF4-FFF2-40B4-BE49-F238E27FC236}">
                  <a16:creationId xmlns:a16="http://schemas.microsoft.com/office/drawing/2014/main" id="{21B81F4A-7B39-4097-A2EA-2CCCDBB0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E1DE4F0E-FE9B-446D-9C49-1AE95E905090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200" b="1" dirty="0"/>
                <a:t>ZAJEDNI KLJUČ</a:t>
              </a:r>
            </a:p>
          </p:txBody>
        </p:sp>
      </p:grpSp>
      <p:grpSp>
        <p:nvGrpSpPr>
          <p:cNvPr id="50" name="Group 36">
            <a:extLst>
              <a:ext uri="{FF2B5EF4-FFF2-40B4-BE49-F238E27FC236}">
                <a16:creationId xmlns:a16="http://schemas.microsoft.com/office/drawing/2014/main" id="{89AB6D73-3CFF-40A9-9639-B8A4C15C237C}"/>
              </a:ext>
            </a:extLst>
          </p:cNvPr>
          <p:cNvGrpSpPr/>
          <p:nvPr/>
        </p:nvGrpSpPr>
        <p:grpSpPr>
          <a:xfrm>
            <a:off x="3307354" y="2229685"/>
            <a:ext cx="1191352" cy="775007"/>
            <a:chOff x="3071802" y="1928802"/>
            <a:chExt cx="1517000" cy="1000555"/>
          </a:xfrm>
        </p:grpSpPr>
        <p:pic>
          <p:nvPicPr>
            <p:cNvPr id="51" name="Picture 37" descr="images.jpg">
              <a:extLst>
                <a:ext uri="{FF2B5EF4-FFF2-40B4-BE49-F238E27FC236}">
                  <a16:creationId xmlns:a16="http://schemas.microsoft.com/office/drawing/2014/main" id="{B23EC02C-CA1D-4FE3-968D-8672A5786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52" name="TextBox 38">
              <a:extLst>
                <a:ext uri="{FF2B5EF4-FFF2-40B4-BE49-F238E27FC236}">
                  <a16:creationId xmlns:a16="http://schemas.microsoft.com/office/drawing/2014/main" id="{BA8AC552-7C5A-41DC-93C0-8DA558F8E4D2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" sz="1200" b="1" dirty="0"/>
                <a:t>ZAJEDNI KLJUČ</a:t>
              </a:r>
            </a:p>
          </p:txBody>
        </p:sp>
      </p:grpSp>
      <p:pic>
        <p:nvPicPr>
          <p:cNvPr id="42" name="Picture 31" descr="icon-letter-mail-hi.png">
            <a:extLst>
              <a:ext uri="{FF2B5EF4-FFF2-40B4-BE49-F238E27FC236}">
                <a16:creationId xmlns:a16="http://schemas.microsoft.com/office/drawing/2014/main" id="{FFA55597-E1C9-449D-9294-2733F0A86B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9693" y="2026282"/>
            <a:ext cx="568960" cy="406806"/>
          </a:xfrm>
          <a:prstGeom prst="rect">
            <a:avLst/>
          </a:prstGeom>
        </p:spPr>
      </p:pic>
      <p:pic>
        <p:nvPicPr>
          <p:cNvPr id="46" name="Picture 31" descr="icon-letter-mail-hi.png">
            <a:extLst>
              <a:ext uri="{FF2B5EF4-FFF2-40B4-BE49-F238E27FC236}">
                <a16:creationId xmlns:a16="http://schemas.microsoft.com/office/drawing/2014/main" id="{F448384D-48D7-4080-9A8B-1CC9E31C7FE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6640" y="2026282"/>
            <a:ext cx="568960" cy="406806"/>
          </a:xfrm>
          <a:prstGeom prst="rect">
            <a:avLst/>
          </a:prstGeom>
        </p:spPr>
      </p:pic>
      <p:pic>
        <p:nvPicPr>
          <p:cNvPr id="47" name="Picture 31" descr="icon-letter-mail-hi.png">
            <a:extLst>
              <a:ext uri="{FF2B5EF4-FFF2-40B4-BE49-F238E27FC236}">
                <a16:creationId xmlns:a16="http://schemas.microsoft.com/office/drawing/2014/main" id="{EBB36931-FA8C-4C8D-8A9C-446D675F040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2129" y="2255149"/>
            <a:ext cx="568960" cy="406806"/>
          </a:xfrm>
          <a:prstGeom prst="rect">
            <a:avLst/>
          </a:prstGeom>
        </p:spPr>
      </p:pic>
      <p:sp>
        <p:nvSpPr>
          <p:cNvPr id="48" name="TextBox 36">
            <a:extLst>
              <a:ext uri="{FF2B5EF4-FFF2-40B4-BE49-F238E27FC236}">
                <a16:creationId xmlns:a16="http://schemas.microsoft.com/office/drawing/2014/main" id="{B4BF4756-8DFF-4F48-B186-70F2BAD95781}"/>
              </a:ext>
            </a:extLst>
          </p:cNvPr>
          <p:cNvSpPr txBox="1"/>
          <p:nvPr/>
        </p:nvSpPr>
        <p:spPr>
          <a:xfrm>
            <a:off x="2830108" y="5083792"/>
            <a:ext cx="466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" dirty="0" err="1">
                <a:solidFill>
                  <a:srgbClr val="002060"/>
                </a:solidFill>
              </a:rPr>
              <a:t>Dobro</a:t>
            </a:r>
            <a:r>
              <a:rPr lang="hr" dirty="0">
                <a:solidFill>
                  <a:srgbClr val="002060"/>
                </a:solidFill>
              </a:rPr>
              <a:t> </a:t>
            </a:r>
            <a:r>
              <a:rPr lang="hr" dirty="0" err="1">
                <a:solidFill>
                  <a:srgbClr val="002060"/>
                </a:solidFill>
              </a:rPr>
              <a:t>dovoljno</a:t>
            </a:r>
            <a:r>
              <a:rPr lang="hr" dirty="0">
                <a:solidFill>
                  <a:srgbClr val="002060"/>
                </a:solidFill>
              </a:rPr>
              <a:t> </a:t>
            </a:r>
            <a:r>
              <a:rPr lang="hr" dirty="0" err="1">
                <a:solidFill>
                  <a:srgbClr val="002060"/>
                </a:solidFill>
              </a:rPr>
              <a:t>i</a:t>
            </a:r>
            <a:r>
              <a:rPr lang="hr" dirty="0">
                <a:solidFill>
                  <a:srgbClr val="002060"/>
                </a:solidFill>
              </a:rPr>
              <a:t> </a:t>
            </a:r>
            <a:r>
              <a:rPr lang="hr" err="1">
                <a:solidFill>
                  <a:srgbClr val="002060"/>
                </a:solidFill>
              </a:rPr>
              <a:t>ne</a:t>
            </a:r>
            <a:r>
              <a:rPr lang="hr">
                <a:solidFill>
                  <a:srgbClr val="002060"/>
                </a:solidFill>
              </a:rPr>
              <a:t> preopterećuje uređaje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29D90-3694-E3FA-45D5-9F927F582854}"/>
              </a:ext>
            </a:extLst>
          </p:cNvPr>
          <p:cNvSpPr txBox="1"/>
          <p:nvPr/>
        </p:nvSpPr>
        <p:spPr>
          <a:xfrm>
            <a:off x="2943859" y="47410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AES (Advanced Encryption Standard)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85641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72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2009120" cy="1068888"/>
          </a:xfrm>
          <a:prstGeom prst="rect">
            <a:avLst/>
          </a:prstGeom>
        </p:spPr>
        <p:txBody>
          <a:bodyPr/>
          <a:lstStyle/>
          <a:p>
            <a:r>
              <a:rPr lang="hr" sz="3200" dirty="0"/>
              <a:t>Gdje su (naši) podaci, tko ih koristi i u koju svrhu?</a:t>
            </a:r>
            <a:endParaRPr lang="hr-HR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CE695-7CFC-B629-7F4B-75CEC05DAB6A}"/>
              </a:ext>
            </a:extLst>
          </p:cNvPr>
          <p:cNvSpPr txBox="1"/>
          <p:nvPr/>
        </p:nvSpPr>
        <p:spPr>
          <a:xfrm>
            <a:off x="123826" y="791677"/>
            <a:ext cx="76390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Podaci na društvenim mrežama: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Što se događa sa slikama i videozapisima koje postavljamo na Facebook ili druge društvene mreže?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Dijele li ih, analiziraju ili unovčavaju treće strane bez našeg izričitog pristanka?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Podaci iz internetskih pretraživanja i kupovnih navika: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 se prikupljaju i koriste podaci o našim internetskim pretraživanjima ili kupovnim navikama (npr. korištenje kartice vjernosti)?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Prodaje li se oglašivačima ili posrednicima podataka?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Vlasništvo i korištenje podataka: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 možemo identificirati tko je vlasnik naših podataka i u koje se svrhe koriste?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Postoje li transparentni mehanizmi za praćenje ili kontrolu ove upotrebe?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Utjecaj povrede podataka: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Što se događa ako nam netko "provali" u računalo?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 bi ukradeni podaci — poput osobnih fotografija, financijskih informacija ili radnih dokumenata — mogli utjecati na naše živote?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Digitalni uređaji kao vektori napada: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Svaki digitalni uređaj, bez obzira na vrstu, može postati potencijalni vektor za napade usmjerene na podatke, usluge ili infrastrukturu.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 algn="l">
              <a:buFont typeface="+mj-lt"/>
              <a:buAutoNum type="arabicPeriod"/>
              <a:tabLst>
                <a:tab pos="457200" algn="l"/>
              </a:tabLst>
            </a:pP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Rizici operativnog sustava i aplikacija: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Hakerski napadi jednako su opasni na svim operativnim sustavima (Linux, Mac ili Windows).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Primarni rizik leži u </a:t>
            </a:r>
            <a:r>
              <a:rPr lang="hr" sz="1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broju</a:t>
            </a: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" sz="1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korisnika</a:t>
            </a: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sustavu i </a:t>
            </a:r>
            <a:r>
              <a:rPr lang="hr" sz="1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raznolikosti aplikacija i usluga </a:t>
            </a: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 podržava.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Napadači su usredotočeni na </a:t>
            </a:r>
            <a:r>
              <a:rPr lang="hr" sz="1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korisnike</a:t>
            </a:r>
            <a:r>
              <a:rPr lang="hr" sz="1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ne na tehnologiju, jer ljudska pogreška ili ponašanje često predstavljaju najslabiju kariku.</a:t>
            </a:r>
            <a:endParaRPr lang="en-US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person standing in front of a lock&#10;&#10;Description automatically generated">
            <a:extLst>
              <a:ext uri="{FF2B5EF4-FFF2-40B4-BE49-F238E27FC236}">
                <a16:creationId xmlns:a16="http://schemas.microsoft.com/office/drawing/2014/main" id="{09372E6D-D291-D387-3F97-1C293F8CA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16" y="1212566"/>
            <a:ext cx="4205758" cy="4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3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" sz="3600" dirty="0"/>
              <a:t>Vrste od napadač</a:t>
            </a:r>
            <a:r>
              <a:rPr lang="en-US" sz="3600" dirty="0"/>
              <a:t>a</a:t>
            </a:r>
            <a:endParaRPr lang="hr-HR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ADA67-9352-D8BA-6548-4916AF381A7F}"/>
              </a:ext>
            </a:extLst>
          </p:cNvPr>
          <p:cNvSpPr txBox="1"/>
          <p:nvPr/>
        </p:nvSpPr>
        <p:spPr>
          <a:xfrm>
            <a:off x="243840" y="855273"/>
            <a:ext cx="116109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" sz="1600" b="1" dirty="0">
                <a:solidFill>
                  <a:srgbClr val="FF0000"/>
                </a:solidFill>
              </a:rPr>
              <a:t>Amateri </a:t>
            </a:r>
            <a:r>
              <a:rPr lang="hr" sz="1600" b="1" dirty="0"/>
              <a:t>("Script Kiddies") Tko su: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dirty="0"/>
              <a:t>Neiskusni pojedinci s malo ili nimalo tehničkih vještina.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dirty="0"/>
              <a:t>Za izvođenje napada osl</a:t>
            </a:r>
            <a:r>
              <a:rPr lang="en-US" sz="1600" dirty="0" err="1"/>
              <a:t>anjaju</a:t>
            </a:r>
            <a:r>
              <a:rPr lang="hr" sz="1600" dirty="0"/>
              <a:t> se na već postojeće alate i gotove upute koje mo</a:t>
            </a:r>
            <a:r>
              <a:rPr lang="en-US" sz="1600" dirty="0" err="1"/>
              <a:t>gu</a:t>
            </a:r>
            <a:r>
              <a:rPr lang="hr" sz="1600" dirty="0"/>
              <a:t> pronaći na internetu.</a:t>
            </a:r>
          </a:p>
          <a:p>
            <a:pPr lvl="1"/>
            <a:r>
              <a:rPr lang="hr" sz="1600" b="1" dirty="0"/>
              <a:t>Motivacija: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dirty="0"/>
              <a:t>Potaknuti znatiželjom ili željom da pokažu svoje "vještine".</a:t>
            </a:r>
          </a:p>
          <a:p>
            <a:pPr lvl="1"/>
            <a:r>
              <a:rPr lang="hr" sz="1600" b="1" dirty="0"/>
              <a:t>utjecaj: 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dirty="0"/>
              <a:t>Unatoč nedostatku stručnosti, još uvijek mogu prouzročiti značajnu štetu neodgovornom uporabom moćnih alata.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36D5B-6363-879B-26C1-AAF0D495208B}"/>
              </a:ext>
            </a:extLst>
          </p:cNvPr>
          <p:cNvSpPr txBox="1"/>
          <p:nvPr/>
        </p:nvSpPr>
        <p:spPr>
          <a:xfrm>
            <a:off x="197167" y="2887372"/>
            <a:ext cx="1170432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600" b="1" dirty="0">
                <a:solidFill>
                  <a:srgbClr val="FF0000"/>
                </a:solidFill>
              </a:rPr>
              <a:t>Pojedinačni hakeri </a:t>
            </a:r>
            <a:br>
              <a:rPr lang="en-US" sz="1600" dirty="0"/>
            </a:br>
            <a:r>
              <a:rPr lang="hr" sz="1600" dirty="0"/>
              <a:t>Hakerski napadi razlikuju se ovisno o etičkom stavu i namjeri pojedinca. Ovi hakeri imaju za cilj provaliti sustave, često s određenim ciljevima na umu.</a:t>
            </a:r>
          </a:p>
          <a:p>
            <a:r>
              <a:rPr lang="en-US" sz="1600" b="1" dirty="0"/>
              <a:t>White hat</a:t>
            </a:r>
            <a:r>
              <a:rPr lang="hr" sz="1600" b="1" dirty="0"/>
              <a:t> hakeri: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hr" sz="1600" dirty="0"/>
              <a:t>tručnjaci koji identificiraju ranjivosti sustava kako bi ojačali sigurnost.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b="1" dirty="0"/>
              <a:t>Cilj: </a:t>
            </a:r>
            <a:r>
              <a:rPr lang="hr" sz="1600" dirty="0"/>
              <a:t>Pomoć organizacijama prijavljivanjem nedostataka vlasnicima sustava.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" sz="1600" b="1" dirty="0"/>
              <a:t>Primjer: </a:t>
            </a:r>
            <a:r>
              <a:rPr lang="hr" sz="1600" dirty="0"/>
              <a:t>hakiranje automobila radi demonstracije ranjivosti u kibernetičkoj sigurnosti automobila.</a:t>
            </a:r>
          </a:p>
          <a:p>
            <a:r>
              <a:rPr lang="en-US" sz="1600" b="1" dirty="0"/>
              <a:t>Gray hat </a:t>
            </a:r>
            <a:r>
              <a:rPr lang="hr" sz="1600" b="1" dirty="0"/>
              <a:t>hakeri: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Djeluj</a:t>
            </a:r>
            <a:r>
              <a:rPr lang="en-US" sz="1600" dirty="0"/>
              <a:t>u</a:t>
            </a:r>
            <a:r>
              <a:rPr lang="hr" sz="1600" dirty="0"/>
              <a:t> u sivoj zoni između </a:t>
            </a:r>
            <a:r>
              <a:rPr lang="en-US" sz="1600" dirty="0"/>
              <a:t>White I Black 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Mogu iskorištavati ranjivosti bez dopuštenja, ali nemaju nužno za cilj nanijeti štetu.</a:t>
            </a:r>
          </a:p>
          <a:p>
            <a:r>
              <a:rPr lang="hr" sz="1600" b="1" dirty="0"/>
              <a:t>B</a:t>
            </a:r>
            <a:r>
              <a:rPr lang="en-US" sz="1600" b="1" dirty="0"/>
              <a:t>lack hat </a:t>
            </a:r>
            <a:r>
              <a:rPr lang="en-US" sz="1600" b="1" dirty="0" err="1"/>
              <a:t>hakeri</a:t>
            </a:r>
            <a:r>
              <a:rPr lang="hr" sz="1600" b="1" dirty="0"/>
              <a:t>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Zlonamjerni hakeri čiji je primarni cilj ometanje sustava, krađa podataka ili nanošenje štete.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" sz="1600" dirty="0"/>
              <a:t>Njihovo djelovanje je nezakonito, destruktivno i usmjereno na osobnu ili financijsku korist.</a:t>
            </a:r>
          </a:p>
        </p:txBody>
      </p:sp>
    </p:spTree>
    <p:extLst>
      <p:ext uri="{BB962C8B-B14F-4D97-AF65-F5344CB8AC3E}">
        <p14:creationId xmlns:p14="http://schemas.microsoft.com/office/powerpoint/2010/main" val="178811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8434</Words>
  <Application>Microsoft Office PowerPoint</Application>
  <PresentationFormat>Widescreen</PresentationFormat>
  <Paragraphs>800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8" baseType="lpstr">
      <vt:lpstr>Roboto</vt:lpstr>
      <vt:lpstr>Arial</vt:lpstr>
      <vt:lpstr>Wingdings</vt:lpstr>
      <vt:lpstr>neue-haas-grotesk-display</vt:lpstr>
      <vt:lpstr>Calibri</vt:lpstr>
      <vt:lpstr>Calibri Light</vt:lpstr>
      <vt:lpstr>roboto-flex</vt:lpstr>
      <vt:lpstr>CiscoSans</vt:lpstr>
      <vt:lpstr>-apple-system</vt:lpstr>
      <vt:lpstr>Aptos</vt:lpstr>
      <vt:lpstr>ARS Maquette Pro</vt:lpstr>
      <vt:lpstr>Consolas</vt:lpstr>
      <vt:lpstr>Courier New</vt:lpstr>
      <vt:lpstr>Office Theme</vt:lpstr>
      <vt:lpstr>PowerPoint Presentation</vt:lpstr>
      <vt:lpstr>PowerPoint Presentation</vt:lpstr>
      <vt:lpstr>PowerPoint Presentation</vt:lpstr>
      <vt:lpstr>CyberSecurity </vt:lpstr>
      <vt:lpstr>CyberSecurity </vt:lpstr>
      <vt:lpstr>Zašto su podaci važni</vt:lpstr>
      <vt:lpstr>Zašto je važna Kibernetička sigurnost</vt:lpstr>
      <vt:lpstr>Gdje su (naši) podaci, tko ih koristi i u koju svrhu?</vt:lpstr>
      <vt:lpstr>Vrste od napadača</vt:lpstr>
      <vt:lpstr>Vrste od napadači</vt:lpstr>
      <vt:lpstr>Kako vas "hakeri" mogu iskoristiti?</vt:lpstr>
      <vt:lpstr>Kako vas "hakeri" mogu iskoristiti?</vt:lpstr>
      <vt:lpstr>Praktični koraci za sigurnost</vt:lpstr>
      <vt:lpstr>Sigurnost podataka: osobna i korporativna dimenzija</vt:lpstr>
      <vt:lpstr>Sigurnost podataka: osobna i korporativna dimenzija</vt:lpstr>
      <vt:lpstr>Prijetnje — unutarnje i vanjski</vt:lpstr>
      <vt:lpstr>Prijetnje — unutarnje i vanjski</vt:lpstr>
      <vt:lpstr>Posljedice napad</vt:lpstr>
      <vt:lpstr>PowerPoint Presentation</vt:lpstr>
      <vt:lpstr>Sigurnosne ranjivosti </vt:lpstr>
      <vt:lpstr>Vrste malwarea</vt:lpstr>
      <vt:lpstr>Vrste malwarea</vt:lpstr>
      <vt:lpstr>Cyberratovanje - Stuxnet crv</vt:lpstr>
      <vt:lpstr>Vrste malwarea</vt:lpstr>
      <vt:lpstr>Vrste malwarea</vt:lpstr>
      <vt:lpstr>Vrste malwarea</vt:lpstr>
      <vt:lpstr>Vrste malwarea</vt:lpstr>
      <vt:lpstr>Vrste malwarea</vt:lpstr>
      <vt:lpstr>Vrste malwarea</vt:lpstr>
      <vt:lpstr>Vrste malwarea-dodatno</vt:lpstr>
      <vt:lpstr>Simptomi malware napada</vt:lpstr>
      <vt:lpstr>Antimalware softver</vt:lpstr>
      <vt:lpstr>PowerPoint Presentation</vt:lpstr>
      <vt:lpstr>Vrste napada</vt:lpstr>
      <vt:lpstr>Vrste napada-Exploitation of Systems and Applications </vt:lpstr>
      <vt:lpstr>PowerPoint Presentation</vt:lpstr>
      <vt:lpstr>PowerPoint Presentation</vt:lpstr>
      <vt:lpstr>Vrste napada - Disruption and Resource Overload  </vt:lpstr>
      <vt:lpstr>Vrste napada - Disruption and Resource Overload  </vt:lpstr>
      <vt:lpstr>Dos-Ddos napadi u stvarnom vremenu</vt:lpstr>
      <vt:lpstr>Vrste napada - Communication Interception and Manipulation</vt:lpstr>
      <vt:lpstr>Vrste napada - Communication Interception and Manipulation</vt:lpstr>
      <vt:lpstr>Vrste napada - Social Engineering and Human Exploitation </vt:lpstr>
      <vt:lpstr>Vrste napada - Social Engineering and Human Exploitation </vt:lpstr>
      <vt:lpstr>Vrste napada - Social Engineering and Human Exploitation </vt:lpstr>
      <vt:lpstr>Primjeri - Social Engineering and Human Exploitation </vt:lpstr>
      <vt:lpstr>Primjeri - Social Engineering and Human Exploitation </vt:lpstr>
      <vt:lpstr>Primjeri - Social Engineering and Human Exploitation </vt:lpstr>
      <vt:lpstr>Primjeri - Social Engineering and Human Exploitation </vt:lpstr>
      <vt:lpstr>Vrste napada - Malware-Based Attacks</vt:lpstr>
      <vt:lpstr>Vrste od napadi - napadi temeljeni na zlonamjernom softveru</vt:lpstr>
      <vt:lpstr>Kako postići sigurno IT okruženje u organizaciji?</vt:lpstr>
      <vt:lpstr>Kako postići sigurno IT okruženje u organizaciji?</vt:lpstr>
      <vt:lpstr>Kako postići sigurno IT okruženje u organizaciji?</vt:lpstr>
      <vt:lpstr>Smjernice za snažne lozinke </vt:lpstr>
      <vt:lpstr>Osigurajte svoj rad u web pregledniku</vt:lpstr>
      <vt:lpstr>Kako postići sigurno IT okruženje u organizaciji?</vt:lpstr>
      <vt:lpstr>Kako postići sigurno IT okruženje u organizaciji?</vt:lpstr>
      <vt:lpstr>Kako postići sigurno IT okruženje u organizaciji?</vt:lpstr>
      <vt:lpstr>PowerPoint Presentation</vt:lpstr>
      <vt:lpstr>Vatrozid</vt:lpstr>
      <vt:lpstr>Vatrozid – kako radi</vt:lpstr>
      <vt:lpstr>Vatrozid - Vrste od Vatrozidi </vt:lpstr>
      <vt:lpstr>PowerPoint Presentation</vt:lpstr>
      <vt:lpstr>Ukratko o šifriranju i VPN-Virtualy Private Networks</vt:lpstr>
      <vt:lpstr>„Pig Pen Ciphre”</vt:lpstr>
      <vt:lpstr>„Pig Pen Ciphre”</vt:lpstr>
      <vt:lpstr>„Pig Pen Ciphre”</vt:lpstr>
      <vt:lpstr>„ Svinja Olovka Ciphre ”  </vt:lpstr>
      <vt:lpstr>PKI (Public Key infrastructure)- Asimetrična enkripcija</vt:lpstr>
      <vt:lpstr>PKI (Public Key infrastructure)- Asimetrična enkripcija</vt:lpstr>
      <vt:lpstr>PKI (Public Key infrastructure)- Simetrično šifriranje</vt:lpstr>
      <vt:lpstr>PKI (Public Key infrastructure)- Simetrično šifriranje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</dc:title>
  <dc:creator>Silvio Papić</dc:creator>
  <cp:lastModifiedBy>Silvio Papić</cp:lastModifiedBy>
  <cp:revision>315</cp:revision>
  <dcterms:created xsi:type="dcterms:W3CDTF">2018-10-09T19:16:34Z</dcterms:created>
  <dcterms:modified xsi:type="dcterms:W3CDTF">2025-01-03T09:41:20Z</dcterms:modified>
</cp:coreProperties>
</file>