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8" r:id="rId2"/>
  </p:sldMasterIdLst>
  <p:notesMasterIdLst>
    <p:notesMasterId r:id="rId28"/>
  </p:notesMasterIdLst>
  <p:handoutMasterIdLst>
    <p:handoutMasterId r:id="rId29"/>
  </p:handoutMasterIdLst>
  <p:sldIdLst>
    <p:sldId id="256" r:id="rId3"/>
    <p:sldId id="564" r:id="rId4"/>
    <p:sldId id="580" r:id="rId5"/>
    <p:sldId id="581" r:id="rId6"/>
    <p:sldId id="583" r:id="rId7"/>
    <p:sldId id="582" r:id="rId8"/>
    <p:sldId id="584" r:id="rId9"/>
    <p:sldId id="531" r:id="rId10"/>
    <p:sldId id="589" r:id="rId11"/>
    <p:sldId id="534" r:id="rId12"/>
    <p:sldId id="535" r:id="rId13"/>
    <p:sldId id="536" r:id="rId14"/>
    <p:sldId id="537" r:id="rId15"/>
    <p:sldId id="585" r:id="rId16"/>
    <p:sldId id="586" r:id="rId17"/>
    <p:sldId id="587" r:id="rId18"/>
    <p:sldId id="588" r:id="rId19"/>
    <p:sldId id="579" r:id="rId20"/>
    <p:sldId id="311" r:id="rId21"/>
    <p:sldId id="340" r:id="rId22"/>
    <p:sldId id="342" r:id="rId23"/>
    <p:sldId id="343" r:id="rId24"/>
    <p:sldId id="344" r:id="rId25"/>
    <p:sldId id="345" r:id="rId26"/>
    <p:sldId id="280" r:id="rId27"/>
  </p:sldIdLst>
  <p:sldSz cx="12192000" cy="6858000"/>
  <p:notesSz cx="6858000" cy="9144000"/>
  <p:embeddedFontLst>
    <p:embeddedFont>
      <p:font typeface="ARS Maquette Pro" panose="0200060300000002000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Segoe UI Semibold" panose="020B0702040204020203" pitchFamily="34" charset="0"/>
      <p:bold r:id="rId38"/>
      <p:boldItalic r:id="rId39"/>
    </p:embeddedFont>
    <p:embeddedFont>
      <p:font typeface="Stolzl Bold" panose="00000800000000000000" charset="0"/>
      <p:bold r:id="rId40"/>
    </p:embeddedFont>
    <p:embeddedFont>
      <p:font typeface="Stolzl Book" panose="00000500000000000000" charset="0"/>
      <p:regular r:id="rId4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8835"/>
    <a:srgbClr val="558ED5"/>
    <a:srgbClr val="FFFFFF"/>
    <a:srgbClr val="FF0066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9.10.2024.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40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15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0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8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0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7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30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54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091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72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85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82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046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8444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8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etaca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ndex.hr/" TargetMode="Externa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ndex.hr/" TargetMode="Externa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network.cisco.com/docs/DOC-18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2048game.com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.h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imenik.hr/" TargetMode="External"/><Relationship Id="rId4" Type="http://schemas.openxmlformats.org/officeDocument/2006/relationships/hyperlink" Target="http://www.racunarstvo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87" y="796383"/>
            <a:ext cx="11266344" cy="1425863"/>
          </a:xfrm>
        </p:spPr>
        <p:txBody>
          <a:bodyPr/>
          <a:lstStyle/>
          <a:p>
            <a:r>
              <a:rPr lang="hr-HR" sz="4800" dirty="0"/>
              <a:t>L3-Network </a:t>
            </a:r>
            <a:r>
              <a:rPr lang="hr-HR" sz="4800" dirty="0" err="1"/>
              <a:t>Layer</a:t>
            </a:r>
            <a:br>
              <a:rPr lang="hr-HR" sz="4800" dirty="0"/>
            </a:br>
            <a:endParaRPr lang="hr-HR" sz="4800" dirty="0">
              <a:latin typeface="Stolzl Bold" panose="00000800000000000000" pitchFamily="50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1A1F0-6BBD-CBF2-450E-C24019FA5A95}"/>
              </a:ext>
            </a:extLst>
          </p:cNvPr>
          <p:cNvSpPr txBox="1"/>
          <p:nvPr/>
        </p:nvSpPr>
        <p:spPr>
          <a:xfrm>
            <a:off x="6496050" y="2362200"/>
            <a:ext cx="4730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chemeClr val="bg1"/>
                </a:solidFill>
              </a:rPr>
              <a:t>Internet </a:t>
            </a:r>
            <a:r>
              <a:rPr lang="hr-HR" sz="3600" dirty="0" err="1">
                <a:solidFill>
                  <a:schemeClr val="bg1"/>
                </a:solidFill>
              </a:rPr>
              <a:t>Protocol</a:t>
            </a:r>
            <a:r>
              <a:rPr lang="hr-HR" sz="3600" dirty="0">
                <a:solidFill>
                  <a:schemeClr val="bg1"/>
                </a:solidFill>
              </a:rPr>
              <a:t> (IP)</a:t>
            </a:r>
            <a:br>
              <a:rPr lang="hr-HR" sz="3600" dirty="0">
                <a:solidFill>
                  <a:schemeClr val="bg1"/>
                </a:solidFill>
              </a:rPr>
            </a:br>
            <a:r>
              <a:rPr lang="hr-HR" sz="3600" dirty="0">
                <a:solidFill>
                  <a:schemeClr val="bg1"/>
                </a:solidFill>
              </a:rPr>
              <a:t>ICMP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63BB7-EF1C-C66F-B503-987D37F19C74}"/>
              </a:ext>
            </a:extLst>
          </p:cNvPr>
          <p:cNvSpPr txBox="1"/>
          <p:nvPr/>
        </p:nvSpPr>
        <p:spPr>
          <a:xfrm>
            <a:off x="551187" y="2486025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linkClick r:id="rId2"/>
              </a:rPr>
              <a:t>https://www.netacad.com/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60700-A3A0-8413-61FA-26EF4DBD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25" y="3134352"/>
            <a:ext cx="5000625" cy="835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2D64A-A9C8-CD16-712D-FD2D7C115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25" y="4008163"/>
            <a:ext cx="5000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Osnove IP adresiranja</a:t>
            </a:r>
            <a:endParaRPr lang="hr-HR" sz="3200" b="0" i="0" dirty="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4C56AB1-05DD-4FD5-A73A-1AF547BF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50" y="1628775"/>
            <a:ext cx="7469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>
              <a:hlinkClick r:id="rId2"/>
            </a:endParaRPr>
          </a:p>
          <a:p>
            <a:r>
              <a:rPr lang="hr-HR" sz="3200" b="1">
                <a:solidFill>
                  <a:srgbClr val="0000FF"/>
                </a:solidFill>
              </a:rPr>
              <a:t>     198.	   </a:t>
            </a:r>
            <a:r>
              <a:rPr lang="hr-HR" sz="3200" b="1">
                <a:solidFill>
                  <a:srgbClr val="00CC00"/>
                </a:solidFill>
              </a:rPr>
              <a:t>41</a:t>
            </a:r>
            <a:r>
              <a:rPr lang="hr-HR" sz="3200" b="1">
                <a:solidFill>
                  <a:srgbClr val="0000FF"/>
                </a:solidFill>
              </a:rPr>
              <a:t>.       </a:t>
            </a:r>
            <a:r>
              <a:rPr lang="hr-HR" sz="3200" b="1">
                <a:solidFill>
                  <a:srgbClr val="FF0066"/>
                </a:solidFill>
              </a:rPr>
              <a:t>176</a:t>
            </a:r>
            <a:r>
              <a:rPr lang="hr-HR" sz="3200" b="1">
                <a:solidFill>
                  <a:srgbClr val="0000FF"/>
                </a:solidFill>
              </a:rPr>
              <a:t>.	        </a:t>
            </a:r>
            <a:r>
              <a:rPr lang="hr-HR" sz="3200" b="1"/>
              <a:t>5</a:t>
            </a:r>
            <a:r>
              <a:rPr lang="hr-HR" sz="3200" b="1">
                <a:solidFill>
                  <a:srgbClr val="FF0000"/>
                </a:solidFill>
              </a:rPr>
              <a:t> </a:t>
            </a:r>
            <a:r>
              <a:rPr lang="hr-HR" sz="3200"/>
              <a:t>	  </a:t>
            </a:r>
          </a:p>
          <a:p>
            <a:r>
              <a:rPr lang="hr-HR" sz="3200">
                <a:solidFill>
                  <a:srgbClr val="0000FF"/>
                </a:solidFill>
              </a:rPr>
              <a:t>  II000II0.</a:t>
            </a:r>
            <a:r>
              <a:rPr lang="hr-HR" sz="3200">
                <a:solidFill>
                  <a:srgbClr val="00CC00"/>
                </a:solidFill>
              </a:rPr>
              <a:t>00I0I00I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>
                <a:solidFill>
                  <a:srgbClr val="FF0066"/>
                </a:solidFill>
              </a:rPr>
              <a:t>I0II0000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/>
              <a:t>00000I0I</a:t>
            </a:r>
            <a:r>
              <a:rPr lang="hr-HR" sz="3200">
                <a:solidFill>
                  <a:srgbClr val="FF0000"/>
                </a:solidFill>
              </a:rPr>
              <a:t>    </a:t>
            </a:r>
            <a:r>
              <a:rPr lang="hr-HR" sz="3200"/>
              <a:t>   </a:t>
            </a:r>
            <a:endParaRPr lang="hr-HR" sz="3200">
              <a:solidFill>
                <a:srgbClr val="FF0000"/>
              </a:solidFill>
            </a:endParaRPr>
          </a:p>
          <a:p>
            <a:r>
              <a:rPr lang="hr-HR" sz="3200" b="1">
                <a:solidFill>
                  <a:srgbClr val="0000FF"/>
                </a:solidFill>
              </a:rPr>
              <a:t>     178.	   </a:t>
            </a:r>
            <a:r>
              <a:rPr lang="hr-HR" sz="3200" b="1">
                <a:solidFill>
                  <a:srgbClr val="00CC00"/>
                </a:solidFill>
              </a:rPr>
              <a:t>79</a:t>
            </a:r>
            <a:r>
              <a:rPr lang="hr-HR" sz="3200" b="1">
                <a:solidFill>
                  <a:srgbClr val="0000FF"/>
                </a:solidFill>
              </a:rPr>
              <a:t>.	      </a:t>
            </a:r>
            <a:r>
              <a:rPr lang="hr-HR" sz="3200" b="1">
                <a:solidFill>
                  <a:srgbClr val="FF0066"/>
                </a:solidFill>
              </a:rPr>
              <a:t>149</a:t>
            </a:r>
            <a:r>
              <a:rPr lang="hr-HR" sz="3200" b="1">
                <a:solidFill>
                  <a:srgbClr val="0000FF"/>
                </a:solidFill>
              </a:rPr>
              <a:t>.      </a:t>
            </a:r>
            <a:r>
              <a:rPr lang="hr-HR" sz="3200" b="1"/>
              <a:t>215 </a:t>
            </a:r>
          </a:p>
          <a:p>
            <a:r>
              <a:rPr lang="hr-HR" sz="3200">
                <a:solidFill>
                  <a:srgbClr val="0000FF"/>
                </a:solidFill>
              </a:rPr>
              <a:t>  I0II00I0.</a:t>
            </a:r>
            <a:r>
              <a:rPr lang="hr-HR" sz="3200">
                <a:solidFill>
                  <a:srgbClr val="00CC00"/>
                </a:solidFill>
              </a:rPr>
              <a:t>0I00IIII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>
                <a:solidFill>
                  <a:srgbClr val="FF0066"/>
                </a:solidFill>
              </a:rPr>
              <a:t>I00I0I00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/>
              <a:t>II0I0III</a:t>
            </a:r>
          </a:p>
          <a:p>
            <a:r>
              <a:rPr lang="hr-HR" sz="3200" b="1">
                <a:solidFill>
                  <a:srgbClr val="0000FF"/>
                </a:solidFill>
              </a:rPr>
              <a:t>     193.	   </a:t>
            </a:r>
            <a:r>
              <a:rPr lang="hr-HR" sz="3200" b="1">
                <a:solidFill>
                  <a:srgbClr val="00CC00"/>
                </a:solidFill>
              </a:rPr>
              <a:t>200</a:t>
            </a:r>
            <a:r>
              <a:rPr lang="hr-HR" sz="3200" b="1">
                <a:solidFill>
                  <a:srgbClr val="0000FF"/>
                </a:solidFill>
              </a:rPr>
              <a:t>.	</a:t>
            </a:r>
            <a:r>
              <a:rPr lang="hr-HR" sz="3200" b="1">
                <a:solidFill>
                  <a:srgbClr val="FF0066"/>
                </a:solidFill>
              </a:rPr>
              <a:t>203</a:t>
            </a:r>
            <a:r>
              <a:rPr lang="hr-HR" sz="3200" b="1">
                <a:solidFill>
                  <a:srgbClr val="0000FF"/>
                </a:solidFill>
              </a:rPr>
              <a:t>.     </a:t>
            </a:r>
            <a:r>
              <a:rPr lang="hr-HR" sz="3200" b="1"/>
              <a:t>100   </a:t>
            </a:r>
          </a:p>
          <a:p>
            <a:r>
              <a:rPr lang="hr-HR" sz="3200">
                <a:solidFill>
                  <a:srgbClr val="0000FF"/>
                </a:solidFill>
              </a:rPr>
              <a:t>  II00000I.</a:t>
            </a:r>
            <a:r>
              <a:rPr lang="hr-HR" sz="3200">
                <a:solidFill>
                  <a:srgbClr val="00CC00"/>
                </a:solidFill>
              </a:rPr>
              <a:t>II00I000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>
                <a:solidFill>
                  <a:srgbClr val="FF0066"/>
                </a:solidFill>
              </a:rPr>
              <a:t>II00I0II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/>
              <a:t>0II00I00</a:t>
            </a:r>
          </a:p>
          <a:p>
            <a:pPr>
              <a:buFont typeface="Wingdings" pitchFamily="2" charset="2"/>
              <a:buChar char="Ø"/>
            </a:pPr>
            <a:endParaRPr lang="hr-HR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3164E9D-D3AA-4809-B56C-92DAF9B3C39B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13" name="Picture 9" descr="octagon-512.png">
              <a:extLst>
                <a:ext uri="{FF2B5EF4-FFF2-40B4-BE49-F238E27FC236}">
                  <a16:creationId xmlns:a16="http://schemas.microsoft.com/office/drawing/2014/main" id="{9F678C0A-8759-4D4C-ACF4-F674F880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4F2915E5-AF0E-4A83-B4F4-D11EC38B8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7F943C7D-838E-487E-8EEC-0DC950F7A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43B7DEAC-1E8F-A91F-20BE-35A309C56D06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4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Pretvaranje binarno u decimalno i obratno</a:t>
            </a:r>
            <a:endParaRPr lang="hr-HR" sz="3200" b="0" i="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517EE4E-CBAF-4925-8270-0BC6BDF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2725974"/>
            <a:ext cx="1023937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4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r>
              <a:rPr lang="hr-HR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II000II0.</a:t>
            </a:r>
            <a:r>
              <a:rPr lang="hr-HR" sz="4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00I0I00I</a:t>
            </a:r>
            <a:r>
              <a:rPr lang="hr-HR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I0II0000</a:t>
            </a:r>
            <a:r>
              <a:rPr lang="hr-HR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00000I0I    </a:t>
            </a:r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hr-HR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8565D27-AE4D-4B7F-B40B-73294C44C2C3}"/>
              </a:ext>
            </a:extLst>
          </p:cNvPr>
          <p:cNvSpPr txBox="1"/>
          <p:nvPr/>
        </p:nvSpPr>
        <p:spPr>
          <a:xfrm>
            <a:off x="42957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128  64 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32  16  8  </a:t>
            </a:r>
            <a:r>
              <a:rPr lang="hr-H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4  2 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88AB234-1694-4E1C-B2F2-2169B0450649}"/>
              </a:ext>
            </a:extLst>
          </p:cNvPr>
          <p:cNvSpPr txBox="1"/>
          <p:nvPr/>
        </p:nvSpPr>
        <p:spPr>
          <a:xfrm>
            <a:off x="693039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128  64  32  16  8  </a:t>
            </a: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 </a:t>
            </a: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11DE6E1-59AC-487C-AC30-B37535A2E289}"/>
              </a:ext>
            </a:extLst>
          </p:cNvPr>
          <p:cNvSpPr txBox="1"/>
          <p:nvPr/>
        </p:nvSpPr>
        <p:spPr>
          <a:xfrm>
            <a:off x="252984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128  64  </a:t>
            </a:r>
            <a:r>
              <a:rPr lang="hr-H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  </a:t>
            </a:r>
            <a:r>
              <a:rPr lang="hr-H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4  2  </a:t>
            </a:r>
            <a:r>
              <a:rPr lang="hr-H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1A1025F-F62C-4DE2-A879-1BB319F70D8A}"/>
              </a:ext>
            </a:extLst>
          </p:cNvPr>
          <p:cNvSpPr txBox="1"/>
          <p:nvPr/>
        </p:nvSpPr>
        <p:spPr>
          <a:xfrm>
            <a:off x="471582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64  </a:t>
            </a:r>
            <a:r>
              <a:rPr lang="hr-HR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32  16 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8  4  2  1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C1A5A64-69DB-41FA-8BAF-28C23CDCEA18}"/>
              </a:ext>
            </a:extLst>
          </p:cNvPr>
          <p:cNvSpPr txBox="1"/>
          <p:nvPr/>
        </p:nvSpPr>
        <p:spPr>
          <a:xfrm>
            <a:off x="243840" y="2003086"/>
            <a:ext cx="72866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 are: </a:t>
            </a:r>
            <a:r>
              <a:rPr lang="hr-HR" sz="2400" b="1" dirty="0">
                <a:solidFill>
                  <a:srgbClr val="0000FF"/>
                </a:solidFill>
              </a:rPr>
              <a:t>128    64   32    16     8      4      2      1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9769FD1-27D1-4AF2-90F3-9BBB1656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1" y="1368662"/>
            <a:ext cx="10555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err="1"/>
              <a:t>Value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“</a:t>
            </a:r>
            <a:r>
              <a:rPr lang="hr-HR" sz="2400" dirty="0" err="1"/>
              <a:t>used</a:t>
            </a:r>
            <a:r>
              <a:rPr lang="hr-HR" sz="2400" dirty="0"/>
              <a:t>” bit </a:t>
            </a:r>
            <a:r>
              <a:rPr lang="hr-HR" sz="2400" dirty="0" err="1"/>
              <a:t>depends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position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bit </a:t>
            </a:r>
            <a:r>
              <a:rPr lang="hr-HR" sz="2400" dirty="0" err="1"/>
              <a:t>inside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octet</a:t>
            </a:r>
            <a:r>
              <a:rPr lang="hr-HR" sz="2400" dirty="0"/>
              <a:t> (</a:t>
            </a:r>
            <a:r>
              <a:rPr lang="hr-HR" sz="2400" dirty="0" err="1"/>
              <a:t>byte</a:t>
            </a:r>
            <a:r>
              <a:rPr lang="hr-HR" sz="2400" dirty="0"/>
              <a:t>)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C9550B-9F1E-46CC-BDE5-2DF6CFBA55BD}"/>
              </a:ext>
            </a:extLst>
          </p:cNvPr>
          <p:cNvSpPr txBox="1"/>
          <p:nvPr/>
        </p:nvSpPr>
        <p:spPr>
          <a:xfrm>
            <a:off x="123073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198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6E7BF89-F21D-4AED-AF14-2FA95E839CF7}"/>
              </a:ext>
            </a:extLst>
          </p:cNvPr>
          <p:cNvSpPr txBox="1"/>
          <p:nvPr/>
        </p:nvSpPr>
        <p:spPr>
          <a:xfrm>
            <a:off x="3330997" y="49897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41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49C7CAB-5FE2-4D15-AD22-691E28254E50}"/>
              </a:ext>
            </a:extLst>
          </p:cNvPr>
          <p:cNvSpPr txBox="1"/>
          <p:nvPr/>
        </p:nvSpPr>
        <p:spPr>
          <a:xfrm>
            <a:off x="551698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66"/>
                </a:solidFill>
              </a:rPr>
              <a:t>176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132757A-C84A-48C5-8DD4-8E0C4E75179E}"/>
              </a:ext>
            </a:extLst>
          </p:cNvPr>
          <p:cNvSpPr txBox="1"/>
          <p:nvPr/>
        </p:nvSpPr>
        <p:spPr>
          <a:xfrm>
            <a:off x="7731547" y="4989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ED323E4-1035-47D4-9B09-B4192506F8AC}"/>
              </a:ext>
            </a:extLst>
          </p:cNvPr>
          <p:cNvSpPr txBox="1"/>
          <p:nvPr/>
        </p:nvSpPr>
        <p:spPr>
          <a:xfrm>
            <a:off x="9740307" y="3857861"/>
            <a:ext cx="185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Binary</a:t>
            </a:r>
            <a:r>
              <a:rPr lang="hr-HR" dirty="0"/>
              <a:t> to </a:t>
            </a:r>
            <a:r>
              <a:rPr lang="hr-HR" dirty="0" err="1"/>
              <a:t>decimal</a:t>
            </a:r>
            <a:endParaRPr lang="hr-HR" dirty="0"/>
          </a:p>
          <a:p>
            <a:r>
              <a:rPr lang="hr-HR" dirty="0" err="1"/>
              <a:t>Conversion</a:t>
            </a:r>
            <a:endParaRPr lang="hr-HR" dirty="0"/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B57EA33E-6BE8-4664-9A0A-6E849A2605C3}"/>
              </a:ext>
            </a:extLst>
          </p:cNvPr>
          <p:cNvSpPr/>
          <p:nvPr/>
        </p:nvSpPr>
        <p:spPr>
          <a:xfrm>
            <a:off x="9296911" y="3615132"/>
            <a:ext cx="248575" cy="174394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897BD8A-3D6F-4C42-8531-065B62869505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23" name="Picture 9" descr="octagon-512.png">
              <a:extLst>
                <a:ext uri="{FF2B5EF4-FFF2-40B4-BE49-F238E27FC236}">
                  <a16:creationId xmlns:a16="http://schemas.microsoft.com/office/drawing/2014/main" id="{8E05A799-6D62-423B-8406-E5DAD0503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3B6495FF-DB63-468F-BDDA-85FCE41C5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724632E-198C-4D7A-86B8-EFD6D6937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EBF8F-292A-A209-F809-0C62C4D22D5B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Pretvaranje binarno u decimalno i obratno</a:t>
            </a:r>
            <a:endParaRPr lang="hr-HR" sz="3200" b="0" i="0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84CFD8D4-8F8C-4C5C-909C-CE92E78C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63" y="1658937"/>
            <a:ext cx="83677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hr-HR" sz="320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I	  I	0	0	0	 I	 I	0     =</a:t>
            </a:r>
            <a:r>
              <a:rPr lang="hr-HR" sz="3200" b="1">
                <a:solidFill>
                  <a:srgbClr val="0000FF"/>
                </a:solidFill>
              </a:rPr>
              <a:t>198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CC00"/>
                </a:solidFill>
              </a:rPr>
              <a:t>   0	  0	 I	0	 I	0	0	 I     =</a:t>
            </a:r>
            <a:r>
              <a:rPr lang="hr-HR" sz="3200" b="1">
                <a:solidFill>
                  <a:srgbClr val="00CC00"/>
                </a:solidFill>
              </a:rPr>
              <a:t>41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FF0066"/>
                </a:solidFill>
              </a:rPr>
              <a:t>   I	  0	 I	 I	0	0	0	0     =</a:t>
            </a:r>
            <a:r>
              <a:rPr lang="hr-HR" sz="3200" b="1">
                <a:solidFill>
                  <a:srgbClr val="FF0066"/>
                </a:solidFill>
              </a:rPr>
              <a:t>176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/>
              <a:t>   0	  0	0	0	0	 I	0	 I     =</a:t>
            </a:r>
            <a:r>
              <a:rPr lang="hr-HR" sz="3200" b="1"/>
              <a:t>5</a:t>
            </a:r>
          </a:p>
          <a:p>
            <a:endParaRPr lang="hr-HR" sz="320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D3FE55-9D73-4B8F-BD37-3C08E279FB7F}"/>
              </a:ext>
            </a:extLst>
          </p:cNvPr>
          <p:cNvSpPr txBox="1"/>
          <p:nvPr/>
        </p:nvSpPr>
        <p:spPr>
          <a:xfrm>
            <a:off x="437088" y="1801812"/>
            <a:ext cx="69108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</a:rPr>
              <a:t>128	64    32     16       8       4         2        1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5D755E62-9EBF-4F07-92A5-D5FA94F62E7C}"/>
              </a:ext>
            </a:extLst>
          </p:cNvPr>
          <p:cNvSpPr txBox="1"/>
          <p:nvPr/>
        </p:nvSpPr>
        <p:spPr>
          <a:xfrm>
            <a:off x="437088" y="4945062"/>
            <a:ext cx="2005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00FF"/>
                </a:solidFill>
              </a:rPr>
              <a:t>198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128+64+4+2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B58C439-978F-4BD0-B6A0-13CC61C3AAE8}"/>
              </a:ext>
            </a:extLst>
          </p:cNvPr>
          <p:cNvSpPr txBox="1"/>
          <p:nvPr/>
        </p:nvSpPr>
        <p:spPr>
          <a:xfrm>
            <a:off x="2365900" y="4945062"/>
            <a:ext cx="13573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CC00"/>
                </a:solidFill>
              </a:rPr>
              <a:t>41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32+8+1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54A8CB44-741E-4E2D-869C-B6437CC2AD9B}"/>
              </a:ext>
            </a:extLst>
          </p:cNvPr>
          <p:cNvSpPr txBox="1"/>
          <p:nvPr/>
        </p:nvSpPr>
        <p:spPr>
          <a:xfrm>
            <a:off x="3723213" y="4945062"/>
            <a:ext cx="18716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FF0066"/>
                </a:solidFill>
              </a:rPr>
              <a:t>176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128+32+16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2F424D1-2C06-4346-9EA3-7A6D52AD5D99}"/>
              </a:ext>
            </a:extLst>
          </p:cNvPr>
          <p:cNvSpPr txBox="1"/>
          <p:nvPr/>
        </p:nvSpPr>
        <p:spPr>
          <a:xfrm>
            <a:off x="5580588" y="4932362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/>
              <a:t>5=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4+1</a:t>
            </a:r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E7F8FBE-D485-42FD-AA54-9D9DD6C12CB5}"/>
              </a:ext>
            </a:extLst>
          </p:cNvPr>
          <p:cNvCxnSpPr/>
          <p:nvPr/>
        </p:nvCxnSpPr>
        <p:spPr>
          <a:xfrm>
            <a:off x="1340528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79639FB9-A363-407B-932B-307E7AACA612}"/>
              </a:ext>
            </a:extLst>
          </p:cNvPr>
          <p:cNvCxnSpPr/>
          <p:nvPr/>
        </p:nvCxnSpPr>
        <p:spPr>
          <a:xfrm>
            <a:off x="2096610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AC8801D4-2D75-4FCC-8073-9EEB35EB9447}"/>
              </a:ext>
            </a:extLst>
          </p:cNvPr>
          <p:cNvCxnSpPr/>
          <p:nvPr/>
        </p:nvCxnSpPr>
        <p:spPr>
          <a:xfrm>
            <a:off x="2948866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AD81A3E2-CA75-489E-AA43-ECBC6976B546}"/>
              </a:ext>
            </a:extLst>
          </p:cNvPr>
          <p:cNvCxnSpPr/>
          <p:nvPr/>
        </p:nvCxnSpPr>
        <p:spPr>
          <a:xfrm>
            <a:off x="379224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8F2B1D7F-B462-4B98-8C3F-F6CAF91B275E}"/>
              </a:ext>
            </a:extLst>
          </p:cNvPr>
          <p:cNvCxnSpPr/>
          <p:nvPr/>
        </p:nvCxnSpPr>
        <p:spPr>
          <a:xfrm>
            <a:off x="470812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EC19A328-DD1D-461E-8A7C-515D581F4A71}"/>
              </a:ext>
            </a:extLst>
          </p:cNvPr>
          <p:cNvCxnSpPr/>
          <p:nvPr/>
        </p:nvCxnSpPr>
        <p:spPr>
          <a:xfrm>
            <a:off x="559487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0EC6C635-F6A1-4F53-8E64-4DDA6969948F}"/>
              </a:ext>
            </a:extLst>
          </p:cNvPr>
          <p:cNvCxnSpPr/>
          <p:nvPr/>
        </p:nvCxnSpPr>
        <p:spPr>
          <a:xfrm>
            <a:off x="6608409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">
            <a:extLst>
              <a:ext uri="{FF2B5EF4-FFF2-40B4-BE49-F238E27FC236}">
                <a16:creationId xmlns:a16="http://schemas.microsoft.com/office/drawing/2014/main" id="{EC26081F-C002-4B5A-AA33-952637436EAC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21" name="Picture 9" descr="octagon-512.png">
              <a:extLst>
                <a:ext uri="{FF2B5EF4-FFF2-40B4-BE49-F238E27FC236}">
                  <a16:creationId xmlns:a16="http://schemas.microsoft.com/office/drawing/2014/main" id="{30489953-0DAE-400D-AEA8-582A5BFC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880BB848-8C4C-4271-AC1F-990CD3373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A0ACD382-CB0D-4466-80B2-0245A7179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1909B6E4-DA48-3767-CCC1-FF584793CF12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4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3200" b="0" i="0" dirty="0"/>
              <a:t>Cisco </a:t>
            </a:r>
            <a:r>
              <a:rPr lang="hr-HR" sz="3200" b="0" i="0" dirty="0" err="1"/>
              <a:t>Binary</a:t>
            </a:r>
            <a:r>
              <a:rPr lang="hr-HR" sz="3200" b="0" i="0" dirty="0"/>
              <a:t> Game za vježbu</a:t>
            </a:r>
          </a:p>
        </p:txBody>
      </p:sp>
      <p:pic>
        <p:nvPicPr>
          <p:cNvPr id="20" name="Picture 5" descr="binary game.png">
            <a:extLst>
              <a:ext uri="{FF2B5EF4-FFF2-40B4-BE49-F238E27FC236}">
                <a16:creationId xmlns:a16="http://schemas.microsoft.com/office/drawing/2014/main" id="{2066C118-3057-4E24-9EDD-DEF60BA3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105" y="1214309"/>
            <a:ext cx="48688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6447B5A-E566-4ACA-A1AB-7AA8F8AADBD0}"/>
              </a:ext>
            </a:extLst>
          </p:cNvPr>
          <p:cNvSpPr/>
          <p:nvPr/>
        </p:nvSpPr>
        <p:spPr>
          <a:xfrm>
            <a:off x="243840" y="5643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https://learningnetwork.cisco.com/docs/DOC-1803</a:t>
            </a:r>
            <a:endParaRPr lang="hr-HR" dirty="0"/>
          </a:p>
          <a:p>
            <a:endParaRPr lang="hr-HR" dirty="0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FEB55966-951E-4C0E-8866-9123677ED216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13" name="Picture 9" descr="octagon-512.png">
              <a:extLst>
                <a:ext uri="{FF2B5EF4-FFF2-40B4-BE49-F238E27FC236}">
                  <a16:creationId xmlns:a16="http://schemas.microsoft.com/office/drawing/2014/main" id="{2297E04F-6E77-43E0-927E-111F3365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7752F40F-47C8-4209-A715-15A430542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32C627D2-A8CB-4D9D-8FC9-9D830CDCF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21BC43-09D9-32F7-84E4-B43292290C37}"/>
              </a:ext>
            </a:extLst>
          </p:cNvPr>
          <p:cNvSpPr txBox="1"/>
          <p:nvPr/>
        </p:nvSpPr>
        <p:spPr>
          <a:xfrm>
            <a:off x="5821680" y="5618083"/>
            <a:ext cx="3061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https://2048game.com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75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Kako </a:t>
            </a:r>
            <a:r>
              <a:rPr lang="hr-HR" altLang="en-US" sz="3200" b="0" i="0" dirty="0" err="1"/>
              <a:t>host</a:t>
            </a:r>
            <a:r>
              <a:rPr lang="hr-HR" altLang="en-US" sz="3200" b="0" i="0" dirty="0"/>
              <a:t> (računalo) usmjerava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koje je izvor prometa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moći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usmjeriti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host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(računalo)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 to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učinili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tablicu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Izvorišno računalo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poslati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slijedeći način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hr-HR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 sebi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pingati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slanjem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posebnu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IPv4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127.0.0.1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IPv6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::1,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sučelje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povratne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petlje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(eng.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Ping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anjem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sučelja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TCP/IP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glavnom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hr-H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Računalima u lokalnoj mreži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Ovo je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računalo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istoj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lokalnoj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koje šalje promet. Oba računala dijele isti mrežni dio IP adrese (</a:t>
            </a:r>
            <a:r>
              <a:rPr lang="hr-HR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10.10.41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10.10.41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hr-HR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Udaljeno računalo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Ovo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računalo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udaljenoj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Izvor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išno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računalo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dijele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8A587-7E52-7E2A-82A5-16C054756BD1}"/>
              </a:ext>
            </a:extLst>
          </p:cNvPr>
          <p:cNvSpPr txBox="1"/>
          <p:nvPr/>
        </p:nvSpPr>
        <p:spPr>
          <a:xfrm>
            <a:off x="243840" y="4709877"/>
            <a:ext cx="11704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li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namijenjen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lokalnom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udaljenom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određuje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koje šalje promet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IPv4 -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r>
              <a:rPr lang="hr-HR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šni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masku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zajedno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svojom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IPv4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IPv4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odluku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83A3EB8-AB40-5A4B-469B-473CEF953AD2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Default </a:t>
            </a:r>
            <a:r>
              <a:rPr lang="hr-HR" altLang="en-US" sz="3200" b="0" i="0" dirty="0" err="1"/>
              <a:t>Gateway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Zadani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(eng.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ili preklopnik…može biti i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vatrozid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koji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upotrijebite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analogiju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želite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doći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pronaći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 vrata i proći kroz njih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obično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značajkama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istom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rasponu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lokalnoj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prihvatiti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proslijediti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slanje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proslijediti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ako GW nema  IP adresu ili ako nije uključen i spojen na mrežu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B66F92E-0516-EAA1-3974-EA9FDA98F570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4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Računala šalju promet prema </a:t>
            </a:r>
            <a:r>
              <a:rPr lang="hr-HR" altLang="en-US" sz="3200" b="0" i="0" dirty="0" err="1"/>
              <a:t>Gatewayu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Tablica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IP adresu GW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može IP postavke dobiti od GW putem DHCP-a ili može biti ručno konfigurirano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83194-552C-B502-1197-6A737CC2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87" y="2781130"/>
            <a:ext cx="5872341" cy="2800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A3EBF-B0C7-1D17-C7A9-F9A2A146B551}"/>
              </a:ext>
            </a:extLst>
          </p:cNvPr>
          <p:cNvSpPr txBox="1"/>
          <p:nvPr/>
        </p:nvSpPr>
        <p:spPr>
          <a:xfrm>
            <a:off x="243840" y="196574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Konfiguriranje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računala IP adresom GW-a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usmjerničkoj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tablici računala stvara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predefiniranu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putanju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Zadana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putanja je putanja koju će računalo koristiti za sav promet koji treba poslati u mreže koje nisu direktno povezane s računalom (LAN)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62F702-46CA-8CB4-E01C-ABDF673D2D02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4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Računala šalju promet prema </a:t>
            </a:r>
            <a:r>
              <a:rPr lang="hr-HR" altLang="en-US" sz="3200" b="0" i="0" dirty="0" err="1"/>
              <a:t>Gatewayu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Windows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naredba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route print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netstat -r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usmjerničke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tablice računala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Dijagram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topologiju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sastoji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spojenog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prek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192.168.10.0/24.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Preklopnik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R1, koji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PC1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.10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sučelje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rutera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preklopnik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0E87E-573B-DE1B-65BA-C8914EFC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48121"/>
            <a:ext cx="6029325" cy="3544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20E71-46B2-5C50-EEFE-A1B432DE3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2" y="2576589"/>
            <a:ext cx="5912848" cy="1028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A51828-F362-D98D-3DF5-DB8CE3AC3766}"/>
              </a:ext>
            </a:extLst>
          </p:cNvPr>
          <p:cNvSpPr/>
          <p:nvPr/>
        </p:nvSpPr>
        <p:spPr>
          <a:xfrm>
            <a:off x="6296297" y="3971109"/>
            <a:ext cx="5486400" cy="2525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7C4EB0C-4A44-E264-A85A-AB1390F7AB4F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287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3200" b="0" i="0" dirty="0"/>
              <a:t> Internet </a:t>
            </a:r>
            <a:r>
              <a:rPr lang="hr-HR" altLang="en-US" sz="3200" b="0" i="0" dirty="0" err="1"/>
              <a:t>Control</a:t>
            </a:r>
            <a:r>
              <a:rPr lang="hr-HR" altLang="en-US" sz="3200" b="0" i="0" dirty="0"/>
              <a:t> </a:t>
            </a:r>
            <a:r>
              <a:rPr lang="hr-HR" altLang="en-US" sz="3200" b="0" i="0" dirty="0" err="1"/>
              <a:t>Message</a:t>
            </a:r>
            <a:r>
              <a:rPr lang="hr-HR" altLang="en-US" sz="3200" b="0" i="0" dirty="0"/>
              <a:t> </a:t>
            </a:r>
            <a:r>
              <a:rPr lang="hr-HR" altLang="en-US" sz="3200" b="0" i="0" dirty="0" err="1"/>
              <a:t>Protocol</a:t>
            </a:r>
            <a:r>
              <a:rPr lang="hr-HR" altLang="en-US" sz="3200" b="0" i="0" dirty="0"/>
              <a:t> </a:t>
            </a:r>
            <a:endParaRPr lang="hr-HR" sz="32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BC77A4-D3C6-43A5-897C-ED0A4D07EF98}"/>
              </a:ext>
            </a:extLst>
          </p:cNvPr>
          <p:cNvSpPr/>
          <p:nvPr/>
        </p:nvSpPr>
        <p:spPr>
          <a:xfrm>
            <a:off x="243840" y="891013"/>
            <a:ext cx="11556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62626"/>
                </a:solidFill>
              </a:rPr>
              <a:t>IP </a:t>
            </a:r>
            <a:r>
              <a:rPr lang="en-US" altLang="en-US" sz="2000" dirty="0" err="1">
                <a:solidFill>
                  <a:srgbClr val="262626"/>
                </a:solidFill>
              </a:rPr>
              <a:t>protokol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nema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ugrađeni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mehanizam</a:t>
            </a:r>
            <a:r>
              <a:rPr lang="en-US" altLang="en-US" sz="2000" dirty="0">
                <a:solidFill>
                  <a:srgbClr val="262626"/>
                </a:solidFill>
              </a:rPr>
              <a:t> za </a:t>
            </a:r>
            <a:r>
              <a:rPr lang="en-US" altLang="en-US" sz="2000" dirty="0" err="1">
                <a:solidFill>
                  <a:srgbClr val="262626"/>
                </a:solidFill>
              </a:rPr>
              <a:t>provjeru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isporuke</a:t>
            </a:r>
            <a:r>
              <a:rPr lang="hr-HR" altLang="en-US" sz="2000" dirty="0">
                <a:solidFill>
                  <a:srgbClr val="262626"/>
                </a:solidFill>
              </a:rPr>
              <a:t>. Radi po principu Best-</a:t>
            </a:r>
            <a:r>
              <a:rPr lang="hr-HR" altLang="en-US" sz="2000" dirty="0" err="1">
                <a:solidFill>
                  <a:srgbClr val="262626"/>
                </a:solidFill>
              </a:rPr>
              <a:t>effort</a:t>
            </a:r>
            <a:endParaRPr lang="hr-HR" altLang="en-US" sz="2000" dirty="0">
              <a:solidFill>
                <a:srgbClr val="2626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62626"/>
                </a:solidFill>
              </a:rPr>
              <a:t>Ne </a:t>
            </a:r>
            <a:r>
              <a:rPr lang="en-US" altLang="en-US" sz="2000" dirty="0" err="1">
                <a:solidFill>
                  <a:srgbClr val="262626"/>
                </a:solidFill>
              </a:rPr>
              <a:t>postoji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mehanizam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kontroln</a:t>
            </a:r>
            <a:r>
              <a:rPr lang="hr-HR" altLang="en-US" sz="2000" dirty="0">
                <a:solidFill>
                  <a:srgbClr val="262626"/>
                </a:solidFill>
              </a:rPr>
              <a:t>ih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poruk</a:t>
            </a:r>
            <a:r>
              <a:rPr lang="hr-HR" altLang="en-US" sz="2000" dirty="0">
                <a:solidFill>
                  <a:srgbClr val="262626"/>
                </a:solidFill>
              </a:rPr>
              <a:t>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unutar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samog</a:t>
            </a:r>
            <a:r>
              <a:rPr lang="en-US" altLang="en-US" sz="2000" dirty="0">
                <a:solidFill>
                  <a:srgbClr val="262626"/>
                </a:solidFill>
              </a:rPr>
              <a:t> IP </a:t>
            </a:r>
            <a:r>
              <a:rPr lang="en-US" altLang="en-US" sz="2000" dirty="0" err="1">
                <a:solidFill>
                  <a:srgbClr val="262626"/>
                </a:solidFill>
              </a:rPr>
              <a:t>protokola</a:t>
            </a:r>
            <a:endParaRPr lang="en-US" altLang="en-US" sz="2000" dirty="0">
              <a:solidFill>
                <a:srgbClr val="2626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rgbClr val="262626"/>
                </a:solidFill>
              </a:rPr>
              <a:t>Ovaj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posao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obavlja</a:t>
            </a:r>
            <a:r>
              <a:rPr lang="en-US" altLang="en-US" sz="2000" dirty="0">
                <a:solidFill>
                  <a:srgbClr val="262626"/>
                </a:solidFill>
              </a:rPr>
              <a:t> ICMP - Internet Control Message Protocol -&gt; </a:t>
            </a:r>
            <a:r>
              <a:rPr lang="en-US" altLang="en-US" sz="2000" dirty="0" err="1">
                <a:solidFill>
                  <a:srgbClr val="262626"/>
                </a:solidFill>
              </a:rPr>
              <a:t>Gotovo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svi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uređaji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na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mreži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razumiju</a:t>
            </a:r>
            <a:r>
              <a:rPr lang="en-US" altLang="en-US" sz="2000" dirty="0">
                <a:solidFill>
                  <a:srgbClr val="262626"/>
                </a:solidFill>
              </a:rPr>
              <a:t> ICMP </a:t>
            </a:r>
            <a:r>
              <a:rPr lang="en-US" altLang="en-US" sz="2000" dirty="0" err="1">
                <a:solidFill>
                  <a:srgbClr val="262626"/>
                </a:solidFill>
              </a:rPr>
              <a:t>poruke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E9663F64-6029-03A4-0B15-C8B3458D671F}"/>
              </a:ext>
            </a:extLst>
          </p:cNvPr>
          <p:cNvSpPr/>
          <p:nvPr/>
        </p:nvSpPr>
        <p:spPr>
          <a:xfrm>
            <a:off x="317863" y="2243628"/>
            <a:ext cx="11556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 err="1">
                <a:solidFill>
                  <a:srgbClr val="262626"/>
                </a:solidFill>
              </a:rPr>
              <a:t>Type</a:t>
            </a:r>
            <a:r>
              <a:rPr lang="hr-HR" altLang="en-US" dirty="0">
                <a:solidFill>
                  <a:srgbClr val="262626"/>
                </a:solidFill>
              </a:rPr>
              <a:t> i </a:t>
            </a:r>
            <a:r>
              <a:rPr lang="hr-HR" altLang="en-US" dirty="0" err="1">
                <a:solidFill>
                  <a:srgbClr val="262626"/>
                </a:solidFill>
              </a:rPr>
              <a:t>Code</a:t>
            </a:r>
            <a:r>
              <a:rPr lang="hr-HR" altLang="en-US" dirty="0">
                <a:solidFill>
                  <a:srgbClr val="262626"/>
                </a:solidFill>
              </a:rPr>
              <a:t> polja definiraju </a:t>
            </a:r>
            <a:r>
              <a:rPr lang="hr-HR" altLang="en-US" dirty="0">
                <a:solidFill>
                  <a:srgbClr val="FF0000"/>
                </a:solidFill>
              </a:rPr>
              <a:t>tip</a:t>
            </a:r>
            <a:r>
              <a:rPr lang="hr-HR" altLang="en-US" dirty="0">
                <a:solidFill>
                  <a:srgbClr val="262626"/>
                </a:solidFill>
              </a:rPr>
              <a:t> (8-zahtjev, 0-odgovor, 3-odredište nedostupno, 11-TTL premašen) i </a:t>
            </a:r>
            <a:r>
              <a:rPr lang="hr-HR" altLang="en-US" dirty="0">
                <a:solidFill>
                  <a:srgbClr val="FF0000"/>
                </a:solidFill>
              </a:rPr>
              <a:t>podtip</a:t>
            </a:r>
            <a:r>
              <a:rPr lang="hr-HR" altLang="en-US" dirty="0">
                <a:solidFill>
                  <a:srgbClr val="262626"/>
                </a:solidFill>
              </a:rPr>
              <a:t> (npr. Za tip 3 podtipovi su odredišna mreža nedostupna, odredišni </a:t>
            </a:r>
            <a:r>
              <a:rPr lang="hr-HR" altLang="en-US" dirty="0" err="1">
                <a:solidFill>
                  <a:srgbClr val="262626"/>
                </a:solidFill>
              </a:rPr>
              <a:t>host</a:t>
            </a:r>
            <a:r>
              <a:rPr lang="hr-HR" altLang="en-US" dirty="0">
                <a:solidFill>
                  <a:srgbClr val="262626"/>
                </a:solidFill>
              </a:rPr>
              <a:t> nedostupan, paket administrativno filtriran) poruka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>
                <a:solidFill>
                  <a:srgbClr val="262626"/>
                </a:solidFill>
              </a:rPr>
              <a:t>Kontrolni zbroj (</a:t>
            </a:r>
            <a:r>
              <a:rPr lang="hr-HR" altLang="en-US" dirty="0" err="1">
                <a:solidFill>
                  <a:srgbClr val="262626"/>
                </a:solidFill>
              </a:rPr>
              <a:t>checksum</a:t>
            </a:r>
            <a:r>
              <a:rPr lang="hr-HR" altLang="en-US" dirty="0">
                <a:solidFill>
                  <a:srgbClr val="262626"/>
                </a:solidFill>
              </a:rPr>
              <a:t>) za otkrivanje pogreške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>
                <a:solidFill>
                  <a:srgbClr val="262626"/>
                </a:solidFill>
              </a:rPr>
              <a:t>ID i sekvenca identificiraju poruku (</a:t>
            </a:r>
            <a:r>
              <a:rPr lang="hr-HR" altLang="en-US" dirty="0" err="1">
                <a:solidFill>
                  <a:srgbClr val="262626"/>
                </a:solidFill>
              </a:rPr>
              <a:t>ping</a:t>
            </a:r>
            <a:r>
              <a:rPr lang="hr-HR" altLang="en-US" dirty="0">
                <a:solidFill>
                  <a:srgbClr val="262626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 err="1">
                <a:solidFill>
                  <a:srgbClr val="262626"/>
                </a:solidFill>
              </a:rPr>
              <a:t>Padding</a:t>
            </a:r>
            <a:r>
              <a:rPr lang="hr-HR" altLang="en-US" dirty="0">
                <a:solidFill>
                  <a:srgbClr val="262626"/>
                </a:solidFill>
              </a:rPr>
              <a:t> – za velike pakete…</a:t>
            </a:r>
            <a:r>
              <a:rPr lang="hr-HR" altLang="en-US" dirty="0" err="1">
                <a:solidFill>
                  <a:srgbClr val="262626"/>
                </a:solidFill>
              </a:rPr>
              <a:t>ping</a:t>
            </a:r>
            <a:r>
              <a:rPr lang="hr-HR" altLang="en-US" dirty="0">
                <a:solidFill>
                  <a:srgbClr val="262626"/>
                </a:solidFill>
              </a:rPr>
              <a:t> –l 65000 10.10.10.10.</a:t>
            </a:r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D8B46184-7E21-5B98-D077-E6435CBF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97" y="4116942"/>
            <a:ext cx="6778596" cy="22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 sloj</a:t>
            </a:r>
            <a:endParaRPr lang="en-US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363A7-C9D9-D4DE-050C-DB6AC0507CF0}"/>
              </a:ext>
            </a:extLst>
          </p:cNvPr>
          <p:cNvSpPr txBox="1"/>
          <p:nvPr/>
        </p:nvSpPr>
        <p:spPr>
          <a:xfrm>
            <a:off x="200024" y="880293"/>
            <a:ext cx="116000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(OSI model)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/funkcionalnosti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uređajima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omogućuju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razmjenu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između udaljenih računalnih mreža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IPv6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komunikacijski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mrežnog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mrežnog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Open Shortest Path First (OSPF) i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razmjenu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poruka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Internet Control Message Protocol (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441B5-583B-A21A-63FA-7EF3B798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887" y="2819723"/>
            <a:ext cx="5743575" cy="37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8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800" b="0" i="0" dirty="0"/>
              <a:t> </a:t>
            </a:r>
            <a:r>
              <a:rPr lang="hr-HR" altLang="en-US" sz="3200" b="0" i="0" dirty="0"/>
              <a:t>zajedno s IP zaglavljem</a:t>
            </a:r>
            <a:endParaRPr lang="hr-HR" sz="48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BC77A4-D3C6-43A5-897C-ED0A4D07EF98}"/>
              </a:ext>
            </a:extLst>
          </p:cNvPr>
          <p:cNvSpPr/>
          <p:nvPr/>
        </p:nvSpPr>
        <p:spPr>
          <a:xfrm>
            <a:off x="130629" y="929087"/>
            <a:ext cx="11556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262626"/>
                </a:solidFill>
              </a:rPr>
              <a:t>Prenosi</a:t>
            </a:r>
            <a:r>
              <a:rPr lang="en-US" altLang="en-US" sz="2400" dirty="0">
                <a:solidFill>
                  <a:srgbClr val="262626"/>
                </a:solidFill>
              </a:rPr>
              <a:t> se </a:t>
            </a:r>
            <a:r>
              <a:rPr lang="en-US" altLang="en-US" sz="2400" dirty="0" err="1">
                <a:solidFill>
                  <a:srgbClr val="262626"/>
                </a:solidFill>
              </a:rPr>
              <a:t>izravno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preko</a:t>
            </a:r>
            <a:r>
              <a:rPr lang="en-US" altLang="en-US" sz="2400" dirty="0">
                <a:solidFill>
                  <a:srgbClr val="262626"/>
                </a:solidFill>
              </a:rPr>
              <a:t> IP-a (bez TCP-a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UDP-a)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62626"/>
                </a:solidFill>
              </a:rPr>
              <a:t>U </a:t>
            </a:r>
            <a:r>
              <a:rPr lang="en-US" altLang="en-US" sz="2400" dirty="0" err="1">
                <a:solidFill>
                  <a:srgbClr val="262626"/>
                </a:solidFill>
              </a:rPr>
              <a:t>slučaju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nekih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vrsta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grešaka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događaja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mrežni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uređaji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šalju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informacije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definirane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vrstom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podvrstom</a:t>
            </a:r>
            <a:r>
              <a:rPr lang="en-US" altLang="en-US" sz="2400" dirty="0">
                <a:solidFill>
                  <a:srgbClr val="262626"/>
                </a:solidFill>
              </a:rPr>
              <a:t> (</a:t>
            </a:r>
            <a:r>
              <a:rPr lang="en-US" altLang="en-US" sz="2400" dirty="0" err="1">
                <a:solidFill>
                  <a:srgbClr val="262626"/>
                </a:solidFill>
              </a:rPr>
              <a:t>kodom</a:t>
            </a:r>
            <a:r>
              <a:rPr lang="en-US" altLang="en-US" sz="2400" dirty="0">
                <a:solidFill>
                  <a:srgbClr val="262626"/>
                </a:solidFill>
              </a:rPr>
              <a:t>) </a:t>
            </a:r>
            <a:r>
              <a:rPr lang="en-US" altLang="en-US" sz="2400" dirty="0" err="1">
                <a:solidFill>
                  <a:srgbClr val="262626"/>
                </a:solidFill>
              </a:rPr>
              <a:t>greške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262626"/>
                </a:solidFill>
              </a:rPr>
              <a:t>Različite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vrste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kodovi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različite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pogreške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pomažu</a:t>
            </a:r>
            <a:r>
              <a:rPr lang="en-US" altLang="en-US" sz="2400" dirty="0">
                <a:solidFill>
                  <a:srgbClr val="262626"/>
                </a:solidFill>
              </a:rPr>
              <a:t> u </a:t>
            </a:r>
            <a:r>
              <a:rPr lang="en-US" altLang="en-US" sz="2400" dirty="0" err="1">
                <a:solidFill>
                  <a:srgbClr val="262626"/>
                </a:solidFill>
              </a:rPr>
              <a:t>prepoznavanju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rješavanju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problema</a:t>
            </a:r>
            <a:endParaRPr lang="en-US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262626"/>
                </a:solidFill>
              </a:rPr>
              <a:t>Osnovni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alati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testiranje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također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koriste</a:t>
            </a:r>
            <a:r>
              <a:rPr lang="en-US" altLang="en-US" sz="2400" dirty="0">
                <a:solidFill>
                  <a:srgbClr val="262626"/>
                </a:solidFill>
              </a:rPr>
              <a:t> ICMP za ping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traceroute.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3B54B-14F3-E64D-1D2C-ED9495DEB537}"/>
              </a:ext>
            </a:extLst>
          </p:cNvPr>
          <p:cNvGrpSpPr/>
          <p:nvPr/>
        </p:nvGrpSpPr>
        <p:grpSpPr>
          <a:xfrm>
            <a:off x="4580709" y="3293375"/>
            <a:ext cx="6141583" cy="3246353"/>
            <a:chOff x="4580709" y="3293375"/>
            <a:chExt cx="6141583" cy="3246353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9AA076AB-9BBC-0ACF-9238-E5B868E1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0709" y="3293375"/>
              <a:ext cx="6141583" cy="3246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C2E996-7114-6CE8-103B-63AE37171019}"/>
                </a:ext>
              </a:extLst>
            </p:cNvPr>
            <p:cNvSpPr/>
            <p:nvPr/>
          </p:nvSpPr>
          <p:spPr>
            <a:xfrm>
              <a:off x="5195887" y="3414711"/>
              <a:ext cx="800372" cy="191590"/>
            </a:xfrm>
            <a:prstGeom prst="rect">
              <a:avLst/>
            </a:prstGeom>
            <a:solidFill>
              <a:srgbClr val="558ED5"/>
            </a:solidFill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err="1">
                  <a:solidFill>
                    <a:schemeClr val="tx1"/>
                  </a:solidFill>
                </a:rPr>
                <a:t>octets</a:t>
              </a:r>
              <a:endParaRPr lang="hr-H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69C4FA-0CA5-9D57-4E9F-4E613B7659C8}"/>
                </a:ext>
              </a:extLst>
            </p:cNvPr>
            <p:cNvSpPr/>
            <p:nvPr/>
          </p:nvSpPr>
          <p:spPr>
            <a:xfrm>
              <a:off x="8143875" y="3414711"/>
              <a:ext cx="800372" cy="191590"/>
            </a:xfrm>
            <a:prstGeom prst="rect">
              <a:avLst/>
            </a:prstGeom>
            <a:solidFill>
              <a:srgbClr val="558ED5"/>
            </a:solidFill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err="1">
                  <a:solidFill>
                    <a:schemeClr val="tx1"/>
                  </a:solidFill>
                </a:rPr>
                <a:t>octets</a:t>
              </a:r>
              <a:endParaRPr lang="hr-HR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42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 err="1"/>
              <a:t>echo</a:t>
            </a:r>
            <a:r>
              <a:rPr lang="hr-HR" altLang="en-US" sz="2800" b="0" i="0" dirty="0"/>
              <a:t> (tip 8/0) </a:t>
            </a:r>
            <a:r>
              <a:rPr lang="hr-HR" altLang="en-US" sz="2800" b="0" i="0" dirty="0" err="1"/>
              <a:t>request</a:t>
            </a:r>
            <a:r>
              <a:rPr lang="hr-HR" altLang="en-US" sz="2800" b="0" i="0" dirty="0"/>
              <a:t> (8) i </a:t>
            </a:r>
            <a:r>
              <a:rPr lang="hr-HR" altLang="en-US" sz="2800" b="0" i="0" dirty="0" err="1"/>
              <a:t>reply</a:t>
            </a:r>
            <a:r>
              <a:rPr lang="hr-HR" altLang="en-US" sz="2800" b="0" i="0" dirty="0"/>
              <a:t> (0)</a:t>
            </a:r>
            <a:endParaRPr lang="hr-HR" sz="44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A9280A9-248A-4B5B-9410-667EB4B4D892}"/>
              </a:ext>
            </a:extLst>
          </p:cNvPr>
          <p:cNvSpPr/>
          <p:nvPr/>
        </p:nvSpPr>
        <p:spPr>
          <a:xfrm>
            <a:off x="243839" y="1228398"/>
            <a:ext cx="116338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FF0000"/>
                </a:solidFill>
              </a:rPr>
              <a:t>ICMP </a:t>
            </a:r>
            <a:r>
              <a:rPr lang="hr-HR" altLang="en-US" sz="2400" dirty="0" err="1">
                <a:solidFill>
                  <a:srgbClr val="FF0000"/>
                </a:solidFill>
              </a:rPr>
              <a:t>Echo</a:t>
            </a:r>
            <a:r>
              <a:rPr lang="hr-HR" altLang="en-US" sz="2400" dirty="0">
                <a:solidFill>
                  <a:srgbClr val="FF0000"/>
                </a:solidFill>
              </a:rPr>
              <a:t> </a:t>
            </a:r>
            <a:r>
              <a:rPr lang="hr-HR" altLang="en-US" sz="2400" dirty="0" err="1">
                <a:solidFill>
                  <a:srgbClr val="FF0000"/>
                </a:solidFill>
              </a:rPr>
              <a:t>request</a:t>
            </a:r>
            <a:r>
              <a:rPr lang="hr-HR" altLang="en-US" sz="2400" dirty="0">
                <a:solidFill>
                  <a:srgbClr val="FF0000"/>
                </a:solidFill>
              </a:rPr>
              <a:t> (</a:t>
            </a:r>
            <a:r>
              <a:rPr lang="hr-HR" altLang="en-US" sz="2400" dirty="0" err="1">
                <a:solidFill>
                  <a:srgbClr val="FF0000"/>
                </a:solidFill>
              </a:rPr>
              <a:t>type</a:t>
            </a:r>
            <a:r>
              <a:rPr lang="hr-HR" altLang="en-US" sz="2400" dirty="0">
                <a:solidFill>
                  <a:srgbClr val="FF0000"/>
                </a:solidFill>
              </a:rPr>
              <a:t>=8) i </a:t>
            </a:r>
            <a:r>
              <a:rPr lang="hr-HR" altLang="en-US" sz="2400" dirty="0" err="1">
                <a:solidFill>
                  <a:srgbClr val="FF0000"/>
                </a:solidFill>
              </a:rPr>
              <a:t>reply</a:t>
            </a:r>
            <a:r>
              <a:rPr lang="hr-HR" altLang="en-US" sz="2400" dirty="0">
                <a:solidFill>
                  <a:srgbClr val="FF0000"/>
                </a:solidFill>
              </a:rPr>
              <a:t> (</a:t>
            </a:r>
            <a:r>
              <a:rPr lang="hr-HR" altLang="en-US" sz="2400" dirty="0" err="1">
                <a:solidFill>
                  <a:srgbClr val="FF0000"/>
                </a:solidFill>
              </a:rPr>
              <a:t>type</a:t>
            </a:r>
            <a:r>
              <a:rPr lang="hr-HR" altLang="en-US" sz="2400" dirty="0">
                <a:solidFill>
                  <a:srgbClr val="FF0000"/>
                </a:solidFill>
              </a:rPr>
              <a:t>=0)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</a:rPr>
              <a:t>Pošaljemo paket (s nekom veličinom </a:t>
            </a:r>
            <a:r>
              <a:rPr lang="hr-HR" altLang="en-US" sz="2400" dirty="0" err="1">
                <a:solidFill>
                  <a:srgbClr val="262626"/>
                </a:solidFill>
              </a:rPr>
              <a:t>paddinga</a:t>
            </a:r>
            <a:r>
              <a:rPr lang="hr-HR" altLang="en-US" sz="2400" dirty="0">
                <a:solidFill>
                  <a:srgbClr val="262626"/>
                </a:solidFill>
              </a:rPr>
              <a:t> da vidimo koliko veliki paket može proći) prema nekom odredištu (s ICMP </a:t>
            </a:r>
            <a:r>
              <a:rPr lang="hr-HR" altLang="en-US" sz="2400" dirty="0" err="1">
                <a:solidFill>
                  <a:srgbClr val="262626"/>
                </a:solidFill>
              </a:rPr>
              <a:t>type</a:t>
            </a:r>
            <a:r>
              <a:rPr lang="hr-HR" altLang="en-US" sz="2400" dirty="0">
                <a:solidFill>
                  <a:srgbClr val="262626"/>
                </a:solidFill>
              </a:rPr>
              <a:t>=8, na to kao odgovor dobijemo </a:t>
            </a:r>
            <a:r>
              <a:rPr lang="hr-HR" altLang="en-US" sz="2400" dirty="0" err="1">
                <a:solidFill>
                  <a:srgbClr val="262626"/>
                </a:solidFill>
              </a:rPr>
              <a:t>reply</a:t>
            </a:r>
            <a:r>
              <a:rPr lang="hr-HR" altLang="en-US" sz="2400" dirty="0">
                <a:solidFill>
                  <a:srgbClr val="262626"/>
                </a:solidFill>
              </a:rPr>
              <a:t> s ICMP </a:t>
            </a:r>
            <a:r>
              <a:rPr lang="hr-HR" altLang="en-US" sz="2400" dirty="0" err="1">
                <a:solidFill>
                  <a:srgbClr val="262626"/>
                </a:solidFill>
              </a:rPr>
              <a:t>type</a:t>
            </a:r>
            <a:r>
              <a:rPr lang="hr-HR" altLang="en-US" sz="2400" dirty="0">
                <a:solidFill>
                  <a:srgbClr val="262626"/>
                </a:solidFill>
              </a:rPr>
              <a:t>=0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</a:rPr>
              <a:t>Osnova za </a:t>
            </a:r>
            <a:r>
              <a:rPr lang="hr-HR" altLang="en-US" sz="2400" dirty="0" err="1">
                <a:solidFill>
                  <a:srgbClr val="262626"/>
                </a:solidFill>
              </a:rPr>
              <a:t>ping</a:t>
            </a:r>
            <a:r>
              <a:rPr lang="hr-HR" altLang="en-US" sz="2400" dirty="0">
                <a:solidFill>
                  <a:srgbClr val="262626"/>
                </a:solidFill>
              </a:rPr>
              <a:t> alat, pošaljemo poruku, dobijemo odziv (kao kod sonara, zato se alat zove </a:t>
            </a:r>
            <a:r>
              <a:rPr lang="hr-HR" altLang="en-US" sz="2400" dirty="0" err="1">
                <a:solidFill>
                  <a:srgbClr val="262626"/>
                </a:solidFill>
              </a:rPr>
              <a:t>ping</a:t>
            </a:r>
            <a:r>
              <a:rPr lang="hr-HR" altLang="en-US" sz="2400" dirty="0">
                <a:solidFill>
                  <a:srgbClr val="262626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Računalo s druge strane može biti „nepristojno” te ne uzvratiti na naš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Echo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request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, tada dobijemo „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Request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Time Out” poruku kao i kada druga strana nije dostupna.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</a:rPr>
              <a:t>Pomoću </a:t>
            </a:r>
            <a:r>
              <a:rPr lang="hr-HR" altLang="en-US" sz="2400" dirty="0" err="1">
                <a:solidFill>
                  <a:srgbClr val="262626"/>
                </a:solidFill>
              </a:rPr>
              <a:t>pinga</a:t>
            </a:r>
            <a:r>
              <a:rPr lang="hr-HR" altLang="en-US" sz="2400" dirty="0">
                <a:solidFill>
                  <a:srgbClr val="262626"/>
                </a:solidFill>
              </a:rPr>
              <a:t> dobijemo RTT (</a:t>
            </a:r>
            <a:r>
              <a:rPr lang="hr-HR" altLang="en-US" sz="2400" dirty="0" err="1">
                <a:solidFill>
                  <a:srgbClr val="262626"/>
                </a:solidFill>
              </a:rPr>
              <a:t>Round</a:t>
            </a:r>
            <a:r>
              <a:rPr lang="hr-HR" altLang="en-US" sz="2400" dirty="0">
                <a:solidFill>
                  <a:srgbClr val="262626"/>
                </a:solidFill>
              </a:rPr>
              <a:t>-</a:t>
            </a:r>
            <a:r>
              <a:rPr lang="hr-HR" altLang="en-US" sz="2400" dirty="0" err="1">
                <a:solidFill>
                  <a:srgbClr val="262626"/>
                </a:solidFill>
              </a:rPr>
              <a:t>Trip</a:t>
            </a:r>
            <a:r>
              <a:rPr lang="hr-HR" altLang="en-US" sz="2400" dirty="0">
                <a:solidFill>
                  <a:srgbClr val="262626"/>
                </a:solidFill>
              </a:rPr>
              <a:t>-Time) – znači koliko paketu treba od nas do odredišta i nazad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8518A82-7F46-159B-DD2A-989D7F5A1F55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 err="1"/>
              <a:t>Destination</a:t>
            </a:r>
            <a:r>
              <a:rPr lang="hr-HR" altLang="en-US" sz="2800" b="0" i="0" dirty="0"/>
              <a:t> </a:t>
            </a:r>
            <a:r>
              <a:rPr lang="hr-HR" altLang="en-US" sz="2800" b="0" i="0" dirty="0" err="1"/>
              <a:t>Unreachabe</a:t>
            </a:r>
            <a:r>
              <a:rPr lang="hr-HR" altLang="en-US" sz="2800" b="0" i="0" dirty="0"/>
              <a:t> (3)</a:t>
            </a:r>
            <a:br>
              <a:rPr lang="hr-HR" altLang="en-US" sz="2800" b="0" i="0" dirty="0"/>
            </a:br>
            <a:endParaRPr lang="hr-HR" sz="44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A9280A9-248A-4B5B-9410-667EB4B4D892}"/>
              </a:ext>
            </a:extLst>
          </p:cNvPr>
          <p:cNvSpPr/>
          <p:nvPr/>
        </p:nvSpPr>
        <p:spPr>
          <a:xfrm>
            <a:off x="243839" y="1228398"/>
            <a:ext cx="11948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Šaljemo paket od A prema Z, no već na B </a:t>
            </a:r>
            <a:r>
              <a:rPr lang="hr-HR" altLang="en-US" sz="2000" dirty="0" err="1">
                <a:solidFill>
                  <a:srgbClr val="262626"/>
                </a:solidFill>
              </a:rPr>
              <a:t>usmjernik</a:t>
            </a:r>
            <a:r>
              <a:rPr lang="hr-HR" altLang="en-US" sz="2000" dirty="0">
                <a:solidFill>
                  <a:srgbClr val="262626"/>
                </a:solidFill>
              </a:rPr>
              <a:t> nema u tablici nikakvu rutu prema Z te vraća poruku pošiljatelju (A) da je odredište nedostupno (ICMP </a:t>
            </a:r>
            <a:r>
              <a:rPr lang="hr-HR" altLang="en-US" sz="2000" dirty="0" err="1">
                <a:solidFill>
                  <a:srgbClr val="262626"/>
                </a:solidFill>
              </a:rPr>
              <a:t>type</a:t>
            </a:r>
            <a:r>
              <a:rPr lang="hr-HR" altLang="en-US" sz="2000" dirty="0">
                <a:solidFill>
                  <a:srgbClr val="262626"/>
                </a:solidFill>
              </a:rPr>
              <a:t>=3)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U podtipu (</a:t>
            </a:r>
            <a:r>
              <a:rPr lang="hr-HR" altLang="en-US" sz="2000" dirty="0" err="1">
                <a:solidFill>
                  <a:srgbClr val="262626"/>
                </a:solidFill>
              </a:rPr>
              <a:t>code</a:t>
            </a:r>
            <a:r>
              <a:rPr lang="hr-HR" altLang="en-US" sz="2000" dirty="0">
                <a:solidFill>
                  <a:srgbClr val="262626"/>
                </a:solidFill>
              </a:rPr>
              <a:t>) javlja detaljniju informaciju: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r-HR" altLang="en-US" sz="2000" dirty="0" err="1">
                <a:solidFill>
                  <a:srgbClr val="262626"/>
                </a:solidFill>
              </a:rPr>
              <a:t>Code</a:t>
            </a:r>
            <a:r>
              <a:rPr lang="hr-HR" altLang="en-US" sz="2000" dirty="0">
                <a:solidFill>
                  <a:srgbClr val="262626"/>
                </a:solidFill>
              </a:rPr>
              <a:t>= 0 network </a:t>
            </a:r>
            <a:r>
              <a:rPr lang="hr-HR" altLang="en-US" sz="2000" dirty="0" err="1">
                <a:solidFill>
                  <a:srgbClr val="262626"/>
                </a:solidFill>
              </a:rPr>
              <a:t>unreachable</a:t>
            </a:r>
            <a:r>
              <a:rPr lang="hr-HR" altLang="en-US" sz="2000" dirty="0">
                <a:solidFill>
                  <a:srgbClr val="262626"/>
                </a:solidFill>
              </a:rPr>
              <a:t>, 1 </a:t>
            </a:r>
            <a:r>
              <a:rPr lang="hr-HR" altLang="en-US" sz="2000" dirty="0" err="1">
                <a:solidFill>
                  <a:srgbClr val="262626"/>
                </a:solidFill>
              </a:rPr>
              <a:t>host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unreachable</a:t>
            </a:r>
            <a:r>
              <a:rPr lang="hr-HR" altLang="en-US" sz="2000" dirty="0">
                <a:solidFill>
                  <a:srgbClr val="262626"/>
                </a:solidFill>
              </a:rPr>
              <a:t>, 4 </a:t>
            </a:r>
            <a:r>
              <a:rPr lang="hr-HR" altLang="en-US" sz="2000" dirty="0" err="1">
                <a:solidFill>
                  <a:srgbClr val="262626"/>
                </a:solidFill>
              </a:rPr>
              <a:t>fragmentation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needed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and</a:t>
            </a:r>
            <a:r>
              <a:rPr lang="hr-HR" altLang="en-US" sz="2000" dirty="0">
                <a:solidFill>
                  <a:srgbClr val="262626"/>
                </a:solidFill>
              </a:rPr>
              <a:t> DF set, 6 </a:t>
            </a:r>
            <a:r>
              <a:rPr lang="hr-HR" altLang="en-US" sz="2000" dirty="0" err="1">
                <a:solidFill>
                  <a:srgbClr val="262626"/>
                </a:solidFill>
              </a:rPr>
              <a:t>destination</a:t>
            </a:r>
            <a:r>
              <a:rPr lang="hr-HR" altLang="en-US" sz="2000" dirty="0">
                <a:solidFill>
                  <a:srgbClr val="262626"/>
                </a:solidFill>
              </a:rPr>
              <a:t> network </a:t>
            </a:r>
            <a:r>
              <a:rPr lang="hr-HR" altLang="en-US" sz="2000" dirty="0" err="1">
                <a:solidFill>
                  <a:srgbClr val="262626"/>
                </a:solidFill>
              </a:rPr>
              <a:t>unknown</a:t>
            </a:r>
            <a:r>
              <a:rPr lang="hr-HR" altLang="en-US" sz="2000" dirty="0">
                <a:solidFill>
                  <a:srgbClr val="262626"/>
                </a:solidFill>
              </a:rPr>
              <a:t>, 7 </a:t>
            </a:r>
            <a:r>
              <a:rPr lang="hr-HR" altLang="en-US" sz="2000" dirty="0" err="1">
                <a:solidFill>
                  <a:srgbClr val="262626"/>
                </a:solidFill>
              </a:rPr>
              <a:t>destination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host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unknown</a:t>
            </a:r>
            <a:r>
              <a:rPr lang="hr-HR" altLang="en-US" sz="2000" dirty="0">
                <a:solidFill>
                  <a:srgbClr val="262626"/>
                </a:solidFill>
              </a:rPr>
              <a:t> i tako dalje...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Ovo često otkrivamo također pomoću </a:t>
            </a:r>
            <a:r>
              <a:rPr lang="hr-HR" altLang="en-US" sz="2000" dirty="0" err="1">
                <a:solidFill>
                  <a:srgbClr val="262626"/>
                </a:solidFill>
              </a:rPr>
              <a:t>ping</a:t>
            </a:r>
            <a:r>
              <a:rPr lang="hr-HR" altLang="en-US" sz="2000" dirty="0">
                <a:solidFill>
                  <a:srgbClr val="262626"/>
                </a:solidFill>
              </a:rPr>
              <a:t> alata koji ili </a:t>
            </a:r>
            <a:r>
              <a:rPr lang="hr-HR" altLang="en-US" sz="2000" dirty="0" err="1">
                <a:solidFill>
                  <a:srgbClr val="262626"/>
                </a:solidFill>
              </a:rPr>
              <a:t>timeouta</a:t>
            </a:r>
            <a:r>
              <a:rPr lang="hr-HR" altLang="en-US" sz="2000" dirty="0">
                <a:solidFill>
                  <a:srgbClr val="262626"/>
                </a:solidFill>
              </a:rPr>
              <a:t> ili dobije ICMP odgovor ovog tipa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Routeru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 može biti zabranjeno odnosno ugašeno odgovaranja i propuštanje dalje ICMP poruka, tako da je moguće dobiti </a:t>
            </a: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ovakove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 poruke u </a:t>
            </a: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tracerouteu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 ili </a:t>
            </a: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pingu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11C4B-F44B-48B1-A246-E95078F8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54" y="3689958"/>
            <a:ext cx="6915150" cy="30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7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/>
              <a:t>Time </a:t>
            </a:r>
            <a:r>
              <a:rPr lang="hr-HR" altLang="en-US" sz="2800" b="0" i="0" dirty="0" err="1"/>
              <a:t>exceeded</a:t>
            </a:r>
            <a:r>
              <a:rPr lang="hr-HR" altLang="en-US" sz="2800" b="0" i="0" dirty="0"/>
              <a:t> (</a:t>
            </a:r>
            <a:r>
              <a:rPr lang="hr-HR" altLang="en-US" sz="2800" b="0" i="0" dirty="0" err="1"/>
              <a:t>type</a:t>
            </a:r>
            <a:r>
              <a:rPr lang="hr-HR" altLang="en-US" sz="2800" b="0" i="0" dirty="0"/>
              <a:t> 11)</a:t>
            </a:r>
            <a:endParaRPr lang="hr-HR" sz="44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A9280A9-248A-4B5B-9410-667EB4B4D892}"/>
              </a:ext>
            </a:extLst>
          </p:cNvPr>
          <p:cNvSpPr/>
          <p:nvPr/>
        </p:nvSpPr>
        <p:spPr>
          <a:xfrm>
            <a:off x="121919" y="914889"/>
            <a:ext cx="11948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Sjetimo se TTL parametra u zaglavlju IP paketa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U slučaju </a:t>
            </a:r>
            <a:r>
              <a:rPr lang="hr-HR" altLang="en-US" sz="2000" dirty="0" err="1">
                <a:solidFill>
                  <a:srgbClr val="262626"/>
                </a:solidFill>
              </a:rPr>
              <a:t>ping-ponga</a:t>
            </a:r>
            <a:r>
              <a:rPr lang="hr-HR" altLang="en-US" sz="2000" dirty="0">
                <a:solidFill>
                  <a:srgbClr val="262626"/>
                </a:solidFill>
              </a:rPr>
              <a:t> paketom između dva </a:t>
            </a:r>
            <a:r>
              <a:rPr lang="hr-HR" altLang="en-US" sz="2000" dirty="0" err="1">
                <a:solidFill>
                  <a:srgbClr val="262626"/>
                </a:solidFill>
              </a:rPr>
              <a:t>usmjeritalja</a:t>
            </a:r>
            <a:r>
              <a:rPr lang="hr-HR" altLang="en-US" sz="2000" dirty="0">
                <a:solidFill>
                  <a:srgbClr val="262626"/>
                </a:solidFill>
              </a:rPr>
              <a:t>, TTL će otići na nulu te onaj tko odbaci paket šalje pošiljatelju ICMP paket </a:t>
            </a:r>
            <a:r>
              <a:rPr lang="hr-HR" altLang="en-US" sz="2000" dirty="0" err="1">
                <a:solidFill>
                  <a:srgbClr val="262626"/>
                </a:solidFill>
              </a:rPr>
              <a:t>type</a:t>
            </a:r>
            <a:r>
              <a:rPr lang="hr-HR" altLang="en-US" sz="2000" dirty="0">
                <a:solidFill>
                  <a:srgbClr val="262626"/>
                </a:solidFill>
              </a:rPr>
              <a:t>=11 sa SVOJOM IP adresom – saznamo IP adresu </a:t>
            </a:r>
            <a:r>
              <a:rPr lang="hr-HR" altLang="en-US" sz="2000" dirty="0" err="1">
                <a:solidFill>
                  <a:srgbClr val="262626"/>
                </a:solidFill>
              </a:rPr>
              <a:t>routera</a:t>
            </a:r>
            <a:r>
              <a:rPr lang="hr-HR" altLang="en-US" sz="2000" dirty="0">
                <a:solidFill>
                  <a:srgbClr val="262626"/>
                </a:solidFill>
              </a:rPr>
              <a:t> u nizu.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Alat </a:t>
            </a:r>
            <a:r>
              <a:rPr lang="hr-HR" altLang="en-US" sz="2000" dirty="0" err="1">
                <a:solidFill>
                  <a:srgbClr val="262626"/>
                </a:solidFill>
              </a:rPr>
              <a:t>traceroute</a:t>
            </a:r>
            <a:r>
              <a:rPr lang="hr-HR" altLang="en-US" sz="2000" dirty="0">
                <a:solidFill>
                  <a:srgbClr val="262626"/>
                </a:solidFill>
              </a:rPr>
              <a:t> koristi ovaj mehanizam, pošalje ICMP </a:t>
            </a:r>
            <a:r>
              <a:rPr lang="hr-HR" altLang="en-US" sz="2000" dirty="0" err="1">
                <a:solidFill>
                  <a:srgbClr val="262626"/>
                </a:solidFill>
              </a:rPr>
              <a:t>Echo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request</a:t>
            </a:r>
            <a:r>
              <a:rPr lang="hr-HR" altLang="en-US" sz="2000" dirty="0">
                <a:solidFill>
                  <a:srgbClr val="262626"/>
                </a:solidFill>
              </a:rPr>
              <a:t> (tip 8) ICMP paket s TTL=1 i čeka Time </a:t>
            </a:r>
            <a:r>
              <a:rPr lang="hr-HR" altLang="en-US" sz="2000" dirty="0" err="1">
                <a:solidFill>
                  <a:srgbClr val="262626"/>
                </a:solidFill>
              </a:rPr>
              <a:t>Exceeded</a:t>
            </a:r>
            <a:r>
              <a:rPr lang="hr-HR" altLang="en-US" sz="2000" dirty="0">
                <a:solidFill>
                  <a:srgbClr val="262626"/>
                </a:solidFill>
              </a:rPr>
              <a:t> odgovor, pa TTL=2, TTL=3 i tako dalje dok ne dođe do destinacije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 err="1">
                <a:solidFill>
                  <a:srgbClr val="262626"/>
                </a:solidFill>
              </a:rPr>
              <a:t>Tracerotue</a:t>
            </a:r>
            <a:r>
              <a:rPr lang="hr-HR" altLang="en-US" sz="2000" dirty="0">
                <a:solidFill>
                  <a:srgbClr val="262626"/>
                </a:solidFill>
              </a:rPr>
              <a:t> se zaustavi kada na ICMP </a:t>
            </a:r>
            <a:r>
              <a:rPr lang="hr-HR" altLang="en-US" sz="2000" dirty="0" err="1">
                <a:solidFill>
                  <a:srgbClr val="262626"/>
                </a:solidFill>
              </a:rPr>
              <a:t>Echo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request</a:t>
            </a:r>
            <a:r>
              <a:rPr lang="hr-HR" altLang="en-US" sz="2000" dirty="0">
                <a:solidFill>
                  <a:srgbClr val="262626"/>
                </a:solidFill>
              </a:rPr>
              <a:t> dobije ICMP </a:t>
            </a:r>
            <a:r>
              <a:rPr lang="hr-HR" altLang="en-US" sz="2000" dirty="0" err="1">
                <a:solidFill>
                  <a:srgbClr val="262626"/>
                </a:solidFill>
              </a:rPr>
              <a:t>Echo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reply</a:t>
            </a:r>
            <a:r>
              <a:rPr lang="hr-HR" altLang="en-US" sz="2000" dirty="0">
                <a:solidFill>
                  <a:srgbClr val="262626"/>
                </a:solidFill>
              </a:rPr>
              <a:t> (odnosno kada stigne do tražene destinacije).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2E8726-9A9A-48B6-BC94-DF0F02BF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69" y="3429000"/>
            <a:ext cx="5105128" cy="333475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E65220E-06E9-E137-BCA1-91DA716DAADC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3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/>
              <a:t>Time </a:t>
            </a:r>
            <a:r>
              <a:rPr lang="hr-HR" altLang="en-US" sz="2800" b="0" i="0" dirty="0" err="1"/>
              <a:t>exceeded</a:t>
            </a:r>
            <a:r>
              <a:rPr lang="hr-HR" altLang="en-US" sz="2800" b="0" i="0" dirty="0"/>
              <a:t> (</a:t>
            </a:r>
            <a:r>
              <a:rPr lang="hr-HR" altLang="en-US" sz="2800" b="0" i="0" dirty="0" err="1"/>
              <a:t>type</a:t>
            </a:r>
            <a:r>
              <a:rPr lang="hr-HR" altLang="en-US" sz="2800" b="0" i="0" dirty="0"/>
              <a:t> 11)</a:t>
            </a:r>
            <a:endParaRPr lang="hr-HR" sz="4400" b="0" i="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D7ED1AD-9ED6-4009-A66B-FA6C471B8261}"/>
              </a:ext>
            </a:extLst>
          </p:cNvPr>
          <p:cNvSpPr/>
          <p:nvPr/>
        </p:nvSpPr>
        <p:spPr>
          <a:xfrm>
            <a:off x="243840" y="1084719"/>
            <a:ext cx="9544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C:\Users\sharkoon&gt;tracert www.algebra.hr</a:t>
            </a:r>
          </a:p>
          <a:p>
            <a:endParaRPr lang="hr-HR" sz="1200" dirty="0"/>
          </a:p>
          <a:p>
            <a:r>
              <a:rPr lang="hr-HR" sz="1200" dirty="0" err="1"/>
              <a:t>Tracing</a:t>
            </a:r>
            <a:r>
              <a:rPr lang="hr-HR" sz="1200" dirty="0"/>
              <a:t> </a:t>
            </a:r>
            <a:r>
              <a:rPr lang="hr-HR" sz="1200" dirty="0" err="1"/>
              <a:t>route</a:t>
            </a:r>
            <a:r>
              <a:rPr lang="hr-HR" sz="1200" dirty="0"/>
              <a:t> to www.algebra.hr [178.218.163.69]</a:t>
            </a:r>
          </a:p>
          <a:p>
            <a:r>
              <a:rPr lang="hr-HR" sz="1200" dirty="0" err="1"/>
              <a:t>over</a:t>
            </a:r>
            <a:r>
              <a:rPr lang="hr-HR" sz="1200" dirty="0"/>
              <a:t> a </a:t>
            </a:r>
            <a:r>
              <a:rPr lang="hr-HR" sz="1200" dirty="0" err="1"/>
              <a:t>maximum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hr-HR" sz="1200" dirty="0"/>
              <a:t> 30 </a:t>
            </a:r>
            <a:r>
              <a:rPr lang="hr-HR" sz="1200" dirty="0" err="1"/>
              <a:t>hops</a:t>
            </a:r>
            <a:r>
              <a:rPr lang="hr-HR" sz="1200" dirty="0"/>
              <a:t>:</a:t>
            </a:r>
          </a:p>
          <a:p>
            <a:endParaRPr lang="hr-HR" sz="1200" dirty="0"/>
          </a:p>
          <a:p>
            <a:r>
              <a:rPr lang="hr-HR" sz="1200" dirty="0"/>
              <a:t>  1    &lt;1 </a:t>
            </a:r>
            <a:r>
              <a:rPr lang="hr-HR" sz="1200" dirty="0" err="1"/>
              <a:t>ms</a:t>
            </a:r>
            <a:r>
              <a:rPr lang="hr-HR" sz="1200" dirty="0"/>
              <a:t>    &lt;1 </a:t>
            </a:r>
            <a:r>
              <a:rPr lang="hr-HR" sz="1200" dirty="0" err="1"/>
              <a:t>ms</a:t>
            </a:r>
            <a:r>
              <a:rPr lang="hr-HR" sz="1200" dirty="0"/>
              <a:t>    &lt;1 </a:t>
            </a:r>
            <a:r>
              <a:rPr lang="hr-HR" sz="1200" dirty="0" err="1"/>
              <a:t>ms</a:t>
            </a:r>
            <a:r>
              <a:rPr lang="hr-HR" sz="1200" dirty="0"/>
              <a:t>  192.168.0.1</a:t>
            </a:r>
          </a:p>
          <a:p>
            <a:r>
              <a:rPr lang="hr-HR" sz="1200" dirty="0"/>
              <a:t>  2     7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5 </a:t>
            </a:r>
            <a:r>
              <a:rPr lang="hr-HR" sz="1200" dirty="0" err="1"/>
              <a:t>ms</a:t>
            </a:r>
            <a:r>
              <a:rPr lang="hr-HR" sz="1200" dirty="0"/>
              <a:t>  10.219.160.1</a:t>
            </a:r>
          </a:p>
          <a:p>
            <a:r>
              <a:rPr lang="hr-HR" sz="1200" dirty="0"/>
              <a:t>  3     6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100.64.1.18</a:t>
            </a:r>
          </a:p>
          <a:p>
            <a:r>
              <a:rPr lang="hr-HR" sz="1200" dirty="0"/>
              <a:t>  4     7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100.64.0.17</a:t>
            </a:r>
          </a:p>
          <a:p>
            <a:r>
              <a:rPr lang="hr-HR" sz="1200" dirty="0"/>
              <a:t>  5     8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100.64.0.2</a:t>
            </a:r>
          </a:p>
          <a:p>
            <a:r>
              <a:rPr lang="hr-HR" sz="1200" dirty="0"/>
              <a:t>  6     6 </a:t>
            </a:r>
            <a:r>
              <a:rPr lang="hr-HR" sz="1200" dirty="0" err="1"/>
              <a:t>ms</a:t>
            </a:r>
            <a:r>
              <a:rPr lang="hr-HR" sz="1200" dirty="0"/>
              <a:t>     9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dh120-77.xnet.hr [83.139.120.77]</a:t>
            </a:r>
          </a:p>
          <a:p>
            <a:r>
              <a:rPr lang="hr-HR" sz="1200" dirty="0"/>
              <a:t>  7     7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8 </a:t>
            </a:r>
            <a:r>
              <a:rPr lang="hr-HR" sz="1200" dirty="0" err="1"/>
              <a:t>ms</a:t>
            </a:r>
            <a:r>
              <a:rPr lang="hr-HR" sz="1200" dirty="0"/>
              <a:t>  sedmiodjel.cix.hr [185.1.87.107]</a:t>
            </a:r>
          </a:p>
          <a:p>
            <a:r>
              <a:rPr lang="hr-HR" sz="1200" dirty="0"/>
              <a:t>  8     7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8 </a:t>
            </a:r>
            <a:r>
              <a:rPr lang="hr-HR" sz="1200" dirty="0" err="1"/>
              <a:t>ms</a:t>
            </a:r>
            <a:r>
              <a:rPr lang="hr-HR" sz="1200" dirty="0"/>
              <a:t>  185.46.32.196</a:t>
            </a:r>
          </a:p>
          <a:p>
            <a:r>
              <a:rPr lang="hr-HR" sz="1200" dirty="0"/>
              <a:t>  9     6 </a:t>
            </a:r>
            <a:r>
              <a:rPr lang="hr-HR" sz="1200" dirty="0" err="1"/>
              <a:t>ms</a:t>
            </a:r>
            <a:r>
              <a:rPr lang="hr-HR" sz="1200" dirty="0"/>
              <a:t>    12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algebra2.plusvps.com [178.218.163.69]</a:t>
            </a:r>
          </a:p>
          <a:p>
            <a:endParaRPr lang="hr-HR" sz="1200" dirty="0"/>
          </a:p>
          <a:p>
            <a:r>
              <a:rPr lang="hr-HR" sz="1200" dirty="0" err="1"/>
              <a:t>Trace</a:t>
            </a:r>
            <a:r>
              <a:rPr lang="hr-HR" sz="1200" dirty="0"/>
              <a:t> </a:t>
            </a:r>
            <a:r>
              <a:rPr lang="hr-HR" sz="1200" dirty="0" err="1"/>
              <a:t>complete</a:t>
            </a:r>
            <a:r>
              <a:rPr lang="hr-HR" sz="1200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8C38447-FF33-424D-82FE-CBDF7718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33825"/>
            <a:ext cx="10210800" cy="29241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A453777-525C-44E1-85EF-727079AF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87" y="1423987"/>
            <a:ext cx="6262868" cy="1271588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876571CB-D508-4C50-9EEB-1681A9345487}"/>
              </a:ext>
            </a:extLst>
          </p:cNvPr>
          <p:cNvSpPr/>
          <p:nvPr/>
        </p:nvSpPr>
        <p:spPr>
          <a:xfrm>
            <a:off x="5648128" y="1590675"/>
            <a:ext cx="3067247" cy="314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5D882CF-52BC-3D43-73CF-3ABB8CF8ADEE}"/>
              </a:ext>
            </a:extLst>
          </p:cNvPr>
          <p:cNvSpPr txBox="1"/>
          <p:nvPr/>
        </p:nvSpPr>
        <p:spPr>
          <a:xfrm>
            <a:off x="8098862" y="449348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09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 sloj</a:t>
            </a:r>
            <a:endParaRPr lang="en-US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363A7-C9D9-D4DE-050C-DB6AC0507CF0}"/>
              </a:ext>
            </a:extLst>
          </p:cNvPr>
          <p:cNvSpPr txBox="1"/>
          <p:nvPr/>
        </p:nvSpPr>
        <p:spPr>
          <a:xfrm>
            <a:off x="200024" y="880293"/>
            <a:ext cx="116000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postigla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komunikacija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između mreže izvora i mreže odredišta komunikacije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izvode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četiri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osnovne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Adresiranje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krajnjih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uređaja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konfigurirani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jedinstvenom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adresom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identifikaciju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Enkapsulacija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enkapsulira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PDU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(segment/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datagram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dodaje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šalje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primajućeg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Za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putovanje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obraditi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Uloga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odabrati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najbolji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put 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usmjeriti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odredišnom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poznatom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prijeđe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bi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stigao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skok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Dekapsulacija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stigne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provjerava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odgovara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uklanja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dekapsulira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rezultirajući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PDU 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transportnog s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prosljeđuje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odgovarajućoj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usluzi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transportnom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dekapsulacije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izvodi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odredišni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uređaj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A33B5C-67DF-283E-987F-569D321A1B66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7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 sloj-</a:t>
            </a:r>
            <a:r>
              <a:rPr lang="hr-HR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enkapsulacija</a:t>
            </a:r>
            <a:endParaRPr lang="en-US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1743D-0FE9-B3A9-7F8C-0BA7EB63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737175"/>
            <a:ext cx="9529762" cy="55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0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Glavne karakteristike IPv4</a:t>
            </a:r>
            <a:endParaRPr lang="hr-HR" sz="32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A3983A81-EB76-4522-8CB5-417F88435B0D}"/>
              </a:ext>
            </a:extLst>
          </p:cNvPr>
          <p:cNvSpPr/>
          <p:nvPr/>
        </p:nvSpPr>
        <p:spPr>
          <a:xfrm>
            <a:off x="243840" y="679865"/>
            <a:ext cx="11643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</a:rPr>
              <a:t>IP je </a:t>
            </a:r>
            <a:r>
              <a:rPr lang="en-US" altLang="en-US" sz="2400" dirty="0" err="1">
                <a:solidFill>
                  <a:srgbClr val="262626"/>
                </a:solidFill>
              </a:rPr>
              <a:t>dizajniran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kao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protokol</a:t>
            </a:r>
            <a:r>
              <a:rPr lang="en-US" altLang="en-US" sz="2400" dirty="0">
                <a:solidFill>
                  <a:srgbClr val="262626"/>
                </a:solidFill>
              </a:rPr>
              <a:t> s </a:t>
            </a:r>
            <a:r>
              <a:rPr lang="hr-HR" altLang="en-US" sz="2400" dirty="0">
                <a:solidFill>
                  <a:srgbClr val="262626"/>
                </a:solidFill>
              </a:rPr>
              <a:t>„</a:t>
            </a:r>
            <a:r>
              <a:rPr lang="en-US" altLang="en-US" sz="2400" dirty="0" err="1">
                <a:solidFill>
                  <a:srgbClr val="262626"/>
                </a:solidFill>
              </a:rPr>
              <a:t>niskim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opterećenjem</a:t>
            </a:r>
            <a:r>
              <a:rPr lang="hr-HR" altLang="en-US" sz="2400" dirty="0">
                <a:solidFill>
                  <a:srgbClr val="262626"/>
                </a:solidFill>
              </a:rPr>
              <a:t>” (eng. </a:t>
            </a:r>
            <a:r>
              <a:rPr lang="hr-HR" altLang="en-US" sz="2400" dirty="0" err="1">
                <a:solidFill>
                  <a:srgbClr val="262626"/>
                </a:solidFill>
              </a:rPr>
              <a:t>Low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overhead</a:t>
            </a:r>
            <a:r>
              <a:rPr lang="hr-HR" altLang="en-US" sz="2400" dirty="0">
                <a:solidFill>
                  <a:srgbClr val="262626"/>
                </a:solidFill>
              </a:rPr>
              <a:t>) same komunikacije</a:t>
            </a:r>
            <a:r>
              <a:rPr lang="en-US" altLang="en-US" sz="2400" dirty="0">
                <a:solidFill>
                  <a:srgbClr val="262626"/>
                </a:solidFill>
              </a:rPr>
              <a:t>. 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62626"/>
                </a:solidFill>
              </a:rPr>
              <a:t>Omogućuje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samo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funkcije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koje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su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potrebne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isporuku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 od </a:t>
            </a:r>
            <a:r>
              <a:rPr lang="en-US" altLang="en-US" sz="2400" dirty="0" err="1">
                <a:solidFill>
                  <a:srgbClr val="262626"/>
                </a:solidFill>
              </a:rPr>
              <a:t>izvora</a:t>
            </a:r>
            <a:r>
              <a:rPr lang="en-US" altLang="en-US" sz="2400" dirty="0">
                <a:solidFill>
                  <a:srgbClr val="262626"/>
                </a:solidFill>
              </a:rPr>
              <a:t> do </a:t>
            </a:r>
            <a:r>
              <a:rPr lang="en-US" altLang="en-US" sz="2400" dirty="0" err="1">
                <a:solidFill>
                  <a:srgbClr val="262626"/>
                </a:solidFill>
              </a:rPr>
              <a:t>odredišta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preko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međusobno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povezanog</a:t>
            </a:r>
            <a:r>
              <a:rPr lang="en-US" altLang="en-US" sz="2400" dirty="0">
                <a:solidFill>
                  <a:srgbClr val="262626"/>
                </a:solidFill>
              </a:rPr>
              <a:t> sustava </a:t>
            </a:r>
            <a:r>
              <a:rPr lang="en-US" altLang="en-US" sz="2400" dirty="0" err="1">
                <a:solidFill>
                  <a:srgbClr val="262626"/>
                </a:solidFill>
              </a:rPr>
              <a:t>mreža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62626"/>
                </a:solidFill>
              </a:rPr>
              <a:t>Protokol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dizajniran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praćenje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upravljanje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protokom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. Ove </a:t>
            </a:r>
            <a:r>
              <a:rPr lang="en-US" altLang="en-US" sz="2400" dirty="0" err="1">
                <a:solidFill>
                  <a:srgbClr val="262626"/>
                </a:solidFill>
              </a:rPr>
              <a:t>funkcije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ako</a:t>
            </a:r>
            <a:r>
              <a:rPr lang="en-US" altLang="en-US" sz="2400" dirty="0">
                <a:solidFill>
                  <a:srgbClr val="262626"/>
                </a:solidFill>
              </a:rPr>
              <a:t> je </a:t>
            </a:r>
            <a:r>
              <a:rPr lang="en-US" altLang="en-US" sz="2400" dirty="0" err="1">
                <a:solidFill>
                  <a:srgbClr val="262626"/>
                </a:solidFill>
              </a:rPr>
              <a:t>potrebno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obavljaju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drugi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protokoli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drugim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razinama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prvenstveno</a:t>
            </a:r>
            <a:r>
              <a:rPr lang="en-US" altLang="en-US" sz="2400" dirty="0">
                <a:solidFill>
                  <a:srgbClr val="262626"/>
                </a:solidFill>
              </a:rPr>
              <a:t> TCP </a:t>
            </a:r>
            <a:r>
              <a:rPr lang="en-US" altLang="en-US" sz="2400" dirty="0" err="1">
                <a:solidFill>
                  <a:srgbClr val="262626"/>
                </a:solidFill>
              </a:rPr>
              <a:t>na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razini</a:t>
            </a:r>
            <a:r>
              <a:rPr lang="en-US" altLang="en-US" sz="2400" dirty="0">
                <a:solidFill>
                  <a:srgbClr val="262626"/>
                </a:solidFill>
              </a:rPr>
              <a:t> 4.</a:t>
            </a:r>
          </a:p>
          <a:p>
            <a:endParaRPr lang="en-US" altLang="en-US" sz="2400" dirty="0">
              <a:solidFill>
                <a:srgbClr val="262626"/>
              </a:solidFill>
            </a:endParaRPr>
          </a:p>
          <a:p>
            <a:r>
              <a:rPr lang="en-US" altLang="en-US" sz="2400" dirty="0">
                <a:solidFill>
                  <a:srgbClr val="262626"/>
                </a:solidFill>
              </a:rPr>
              <a:t>Ovo </a:t>
            </a:r>
            <a:r>
              <a:rPr lang="en-US" altLang="en-US" sz="2400" dirty="0" err="1">
                <a:solidFill>
                  <a:srgbClr val="262626"/>
                </a:solidFill>
              </a:rPr>
              <a:t>su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osnovne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karakteristike</a:t>
            </a:r>
            <a:r>
              <a:rPr lang="en-US" altLang="en-US" sz="2400" dirty="0">
                <a:solidFill>
                  <a:srgbClr val="262626"/>
                </a:solidFill>
              </a:rPr>
              <a:t> IP-a (</a:t>
            </a:r>
            <a:r>
              <a:rPr lang="en-US" altLang="en-US" sz="2400" dirty="0" err="1">
                <a:solidFill>
                  <a:srgbClr val="262626"/>
                </a:solidFill>
              </a:rPr>
              <a:t>analogija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poštanskog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ureda</a:t>
            </a:r>
            <a:r>
              <a:rPr lang="en-US" altLang="en-US" sz="2400" dirty="0">
                <a:solidFill>
                  <a:srgbClr val="262626"/>
                </a:solidFill>
              </a:rPr>
              <a:t>):</a:t>
            </a:r>
          </a:p>
          <a:p>
            <a:endParaRPr lang="en-US" altLang="en-US" sz="2400" dirty="0">
              <a:solidFill>
                <a:srgbClr val="26262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0000FF"/>
                </a:solidFill>
              </a:rPr>
              <a:t>Ne uspostavlja vezu</a:t>
            </a:r>
            <a:r>
              <a:rPr lang="en-US" altLang="en-US" sz="2400" dirty="0">
                <a:solidFill>
                  <a:srgbClr val="262626"/>
                </a:solidFill>
              </a:rPr>
              <a:t>- </a:t>
            </a:r>
            <a:r>
              <a:rPr lang="en-US" altLang="en-US" sz="2400" dirty="0" err="1">
                <a:solidFill>
                  <a:srgbClr val="262626"/>
                </a:solidFill>
              </a:rPr>
              <a:t>Nije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uspostavljena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veza</a:t>
            </a:r>
            <a:r>
              <a:rPr lang="en-US" altLang="en-US" sz="2400" dirty="0">
                <a:solidFill>
                  <a:srgbClr val="262626"/>
                </a:solidFill>
              </a:rPr>
              <a:t> s </a:t>
            </a:r>
            <a:r>
              <a:rPr lang="en-US" altLang="en-US" sz="2400" dirty="0" err="1">
                <a:solidFill>
                  <a:srgbClr val="262626"/>
                </a:solidFill>
              </a:rPr>
              <a:t>odredištem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slanja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podatkovnih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</a:rPr>
              <a:t>Best Effort </a:t>
            </a:r>
            <a:r>
              <a:rPr lang="en-US" altLang="en-US" sz="2400" dirty="0">
                <a:solidFill>
                  <a:srgbClr val="262626"/>
                </a:solidFill>
              </a:rPr>
              <a:t>- IP je </a:t>
            </a:r>
            <a:r>
              <a:rPr lang="en-US" altLang="en-US" sz="2400" dirty="0" err="1">
                <a:solidFill>
                  <a:srgbClr val="262626"/>
                </a:solidFill>
              </a:rPr>
              <a:t>sam</a:t>
            </a:r>
            <a:r>
              <a:rPr lang="en-US" altLang="en-US" sz="2400" dirty="0">
                <a:solidFill>
                  <a:srgbClr val="262626"/>
                </a:solidFill>
              </a:rPr>
              <a:t> po </a:t>
            </a:r>
            <a:r>
              <a:rPr lang="en-US" altLang="en-US" sz="2400" dirty="0" err="1">
                <a:solidFill>
                  <a:srgbClr val="262626"/>
                </a:solidFill>
              </a:rPr>
              <a:t>sebi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nepouzdan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jer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isporuka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zajamčena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err="1">
                <a:solidFill>
                  <a:srgbClr val="0000FF"/>
                </a:solidFill>
              </a:rPr>
              <a:t>Neovis</a:t>
            </a:r>
            <a:r>
              <a:rPr lang="hr-HR" altLang="en-US" sz="2400" dirty="0" err="1">
                <a:solidFill>
                  <a:srgbClr val="0000FF"/>
                </a:solidFill>
              </a:rPr>
              <a:t>an</a:t>
            </a:r>
            <a:r>
              <a:rPr lang="en-US" altLang="en-US" sz="2400" dirty="0">
                <a:solidFill>
                  <a:srgbClr val="0000FF"/>
                </a:solidFill>
              </a:rPr>
              <a:t> o </a:t>
            </a:r>
            <a:r>
              <a:rPr lang="en-US" altLang="en-US" sz="2400" dirty="0" err="1">
                <a:solidFill>
                  <a:srgbClr val="0000FF"/>
                </a:solidFill>
              </a:rPr>
              <a:t>mediju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262626"/>
                </a:solidFill>
              </a:rPr>
              <a:t>- Rad je </a:t>
            </a:r>
            <a:r>
              <a:rPr lang="en-US" altLang="en-US" sz="2400" dirty="0" err="1">
                <a:solidFill>
                  <a:srgbClr val="262626"/>
                </a:solidFill>
              </a:rPr>
              <a:t>neovisan</a:t>
            </a:r>
            <a:r>
              <a:rPr lang="en-US" altLang="en-US" sz="2400" dirty="0">
                <a:solidFill>
                  <a:srgbClr val="262626"/>
                </a:solidFill>
              </a:rPr>
              <a:t> o </a:t>
            </a:r>
            <a:r>
              <a:rPr lang="en-US" altLang="en-US" sz="2400" dirty="0" err="1">
                <a:solidFill>
                  <a:srgbClr val="262626"/>
                </a:solidFill>
              </a:rPr>
              <a:t>mediju</a:t>
            </a:r>
            <a:r>
              <a:rPr lang="en-US" altLang="en-US" sz="2400" dirty="0">
                <a:solidFill>
                  <a:srgbClr val="262626"/>
                </a:solidFill>
              </a:rPr>
              <a:t> (</a:t>
            </a:r>
            <a:r>
              <a:rPr lang="en-US" altLang="en-US" sz="2400" dirty="0" err="1">
                <a:solidFill>
                  <a:srgbClr val="262626"/>
                </a:solidFill>
              </a:rPr>
              <a:t>tj</a:t>
            </a:r>
            <a:r>
              <a:rPr lang="en-US" altLang="en-US" sz="2400" dirty="0">
                <a:solidFill>
                  <a:srgbClr val="262626"/>
                </a:solidFill>
              </a:rPr>
              <a:t>. </a:t>
            </a:r>
            <a:r>
              <a:rPr lang="en-US" altLang="en-US" sz="2400" dirty="0" err="1">
                <a:solidFill>
                  <a:srgbClr val="262626"/>
                </a:solidFill>
              </a:rPr>
              <a:t>bakrenom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optičkom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bežičnom</a:t>
            </a:r>
            <a:r>
              <a:rPr lang="en-US" altLang="en-US" sz="2400" dirty="0">
                <a:solidFill>
                  <a:srgbClr val="262626"/>
                </a:solidFill>
              </a:rPr>
              <a:t>) koji </a:t>
            </a:r>
            <a:r>
              <a:rPr lang="en-US" altLang="en-US" sz="2400" dirty="0" err="1">
                <a:solidFill>
                  <a:srgbClr val="262626"/>
                </a:solidFill>
              </a:rPr>
              <a:t>prenosi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podatke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E1801CF-8FAF-0E53-8DED-99659C4B9787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Polja zaglavlja IPv4 paketa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0EDE4-DD8E-6874-7D89-8F6666DF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092" y="145421"/>
            <a:ext cx="5017233" cy="3621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10205" y="972884"/>
            <a:ext cx="713231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 err="1">
                <a:solidFill>
                  <a:srgbClr val="262626"/>
                </a:solidFill>
              </a:rPr>
              <a:t>Version</a:t>
            </a:r>
            <a:r>
              <a:rPr lang="hr-HR" altLang="en-US" sz="1600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>
                <a:solidFill>
                  <a:srgbClr val="262626"/>
                </a:solidFill>
              </a:rPr>
              <a:t>(4) </a:t>
            </a:r>
            <a:r>
              <a:rPr lang="hr-HR" altLang="en-US" sz="1600" dirty="0">
                <a:solidFill>
                  <a:srgbClr val="262626"/>
                </a:solidFill>
              </a:rPr>
              <a:t>– Uvijek je IPv4 protokol (binarno 0100)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IHL</a:t>
            </a:r>
            <a:r>
              <a:rPr lang="hr-HR" altLang="en-US" sz="1600" dirty="0">
                <a:solidFill>
                  <a:srgbClr val="262626"/>
                </a:solidFill>
              </a:rPr>
              <a:t> – </a:t>
            </a:r>
            <a:r>
              <a:rPr lang="hr-HR" altLang="en-US" sz="1600" b="1" dirty="0">
                <a:solidFill>
                  <a:srgbClr val="262626"/>
                </a:solidFill>
              </a:rPr>
              <a:t>Internet </a:t>
            </a:r>
            <a:r>
              <a:rPr lang="hr-HR" altLang="en-US" sz="1600" b="1" dirty="0" err="1">
                <a:solidFill>
                  <a:srgbClr val="262626"/>
                </a:solidFill>
              </a:rPr>
              <a:t>Header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Length</a:t>
            </a:r>
            <a:r>
              <a:rPr lang="hr-HR" altLang="en-US" sz="1600" b="1" dirty="0">
                <a:solidFill>
                  <a:srgbClr val="262626"/>
                </a:solidFill>
              </a:rPr>
              <a:t> (4) </a:t>
            </a:r>
            <a:r>
              <a:rPr lang="hr-HR" altLang="en-US" sz="1600" dirty="0">
                <a:solidFill>
                  <a:srgbClr val="262626"/>
                </a:solidFill>
              </a:rPr>
              <a:t>– 32-bit, veličina 20 bajta/160 bita, ako nema dodatnih opcija (inače do 60 bajta)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DS (</a:t>
            </a:r>
            <a:r>
              <a:rPr lang="hr-HR" altLang="en-US" sz="1600" b="1" dirty="0" err="1">
                <a:solidFill>
                  <a:srgbClr val="262626"/>
                </a:solidFill>
              </a:rPr>
              <a:t>Differentiated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Services</a:t>
            </a:r>
            <a:r>
              <a:rPr lang="hr-HR" altLang="en-US" sz="1600" b="1" dirty="0">
                <a:solidFill>
                  <a:srgbClr val="262626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DSCP – </a:t>
            </a:r>
            <a:r>
              <a:rPr lang="hr-HR" altLang="en-US" sz="1600" b="1" dirty="0" err="1">
                <a:solidFill>
                  <a:srgbClr val="262626"/>
                </a:solidFill>
              </a:rPr>
              <a:t>Differentiated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Services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Code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Point</a:t>
            </a:r>
            <a:r>
              <a:rPr lang="hr-HR" altLang="en-US" sz="1600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>
                <a:solidFill>
                  <a:srgbClr val="262626"/>
                </a:solidFill>
              </a:rPr>
              <a:t>(6) </a:t>
            </a:r>
            <a:r>
              <a:rPr lang="hr-HR" altLang="en-US" sz="1600" dirty="0">
                <a:solidFill>
                  <a:srgbClr val="262626"/>
                </a:solidFill>
              </a:rPr>
              <a:t>– </a:t>
            </a:r>
            <a:r>
              <a:rPr lang="hr-HR" altLang="en-US" sz="1600" dirty="0" err="1">
                <a:solidFill>
                  <a:srgbClr val="262626"/>
                </a:solidFill>
              </a:rPr>
              <a:t>QoS</a:t>
            </a:r>
            <a:r>
              <a:rPr lang="hr-HR" altLang="en-US" sz="1600" dirty="0">
                <a:solidFill>
                  <a:srgbClr val="262626"/>
                </a:solidFill>
              </a:rPr>
              <a:t> mehanizam (originalno </a:t>
            </a:r>
            <a:r>
              <a:rPr lang="hr-HR" altLang="en-US" sz="1600" dirty="0" err="1">
                <a:solidFill>
                  <a:srgbClr val="262626"/>
                </a:solidFill>
              </a:rPr>
              <a:t>ToS</a:t>
            </a:r>
            <a:r>
              <a:rPr lang="hr-HR" altLang="en-US" sz="1600" dirty="0">
                <a:solidFill>
                  <a:srgbClr val="262626"/>
                </a:solidFill>
              </a:rPr>
              <a:t> – </a:t>
            </a:r>
            <a:r>
              <a:rPr lang="hr-HR" altLang="en-US" sz="1600" dirty="0" err="1">
                <a:solidFill>
                  <a:srgbClr val="262626"/>
                </a:solidFill>
              </a:rPr>
              <a:t>Type</a:t>
            </a:r>
            <a:r>
              <a:rPr lang="hr-HR" altLang="en-US" sz="1600" dirty="0">
                <a:solidFill>
                  <a:srgbClr val="262626"/>
                </a:solidFill>
              </a:rPr>
              <a:t> </a:t>
            </a:r>
            <a:r>
              <a:rPr lang="hr-HR" altLang="en-US" sz="1600" dirty="0" err="1">
                <a:solidFill>
                  <a:srgbClr val="262626"/>
                </a:solidFill>
              </a:rPr>
              <a:t>of</a:t>
            </a:r>
            <a:r>
              <a:rPr lang="hr-HR" altLang="en-US" sz="1600" dirty="0">
                <a:solidFill>
                  <a:srgbClr val="262626"/>
                </a:solidFill>
              </a:rPr>
              <a:t> Service)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ECN – </a:t>
            </a:r>
            <a:r>
              <a:rPr lang="hr-HR" altLang="en-US" sz="1600" b="1" dirty="0" err="1">
                <a:solidFill>
                  <a:srgbClr val="262626"/>
                </a:solidFill>
              </a:rPr>
              <a:t>Explicit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Congestion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Notification</a:t>
            </a:r>
            <a:r>
              <a:rPr lang="hr-HR" altLang="en-US" sz="1600" b="1" dirty="0">
                <a:solidFill>
                  <a:srgbClr val="262626"/>
                </a:solidFill>
              </a:rPr>
              <a:t> (2) </a:t>
            </a:r>
            <a:r>
              <a:rPr lang="hr-HR" altLang="en-US" sz="1600" dirty="0">
                <a:solidFill>
                  <a:srgbClr val="262626"/>
                </a:solidFill>
              </a:rPr>
              <a:t>– detekcija zagušenja ako obje strane koriste ovu opciju (ne koristi 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Total </a:t>
            </a:r>
            <a:r>
              <a:rPr lang="hr-HR" altLang="en-US" sz="1600" b="1" dirty="0" err="1">
                <a:solidFill>
                  <a:srgbClr val="262626"/>
                </a:solidFill>
              </a:rPr>
              <a:t>Length</a:t>
            </a:r>
            <a:r>
              <a:rPr lang="hr-HR" altLang="en-US" sz="1600" b="1" dirty="0">
                <a:solidFill>
                  <a:srgbClr val="262626"/>
                </a:solidFill>
              </a:rPr>
              <a:t> (16) </a:t>
            </a:r>
            <a:r>
              <a:rPr lang="hr-HR" altLang="en-US" sz="1600" dirty="0">
                <a:solidFill>
                  <a:srgbClr val="262626"/>
                </a:solidFill>
              </a:rPr>
              <a:t>– ukupna veličina IP </a:t>
            </a:r>
            <a:r>
              <a:rPr lang="hr-HR" altLang="en-US" sz="1600" dirty="0" err="1">
                <a:solidFill>
                  <a:srgbClr val="262626"/>
                </a:solidFill>
              </a:rPr>
              <a:t>datagrama</a:t>
            </a:r>
            <a:r>
              <a:rPr lang="hr-HR" altLang="en-US" sz="1600" dirty="0">
                <a:solidFill>
                  <a:srgbClr val="262626"/>
                </a:solidFill>
              </a:rPr>
              <a:t>. Minimalno 20 bajta (samo zaglavlje), </a:t>
            </a:r>
            <a:r>
              <a:rPr lang="hr-HR" altLang="en-US" sz="1600" dirty="0" err="1">
                <a:solidFill>
                  <a:srgbClr val="262626"/>
                </a:solidFill>
              </a:rPr>
              <a:t>max</a:t>
            </a:r>
            <a:r>
              <a:rPr lang="hr-HR" altLang="en-US" sz="1600" dirty="0">
                <a:solidFill>
                  <a:srgbClr val="262626"/>
                </a:solidFill>
              </a:rPr>
              <a:t>. 65535 bajta (iako često je 1500 bajta)</a:t>
            </a:r>
            <a:endParaRPr lang="hr-HR" altLang="en-US" sz="16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b="1" dirty="0">
              <a:solidFill>
                <a:srgbClr val="262626"/>
              </a:solidFill>
            </a:endParaRPr>
          </a:p>
        </p:txBody>
      </p:sp>
      <p:sp>
        <p:nvSpPr>
          <p:cNvPr id="12" name="Pravokutnik 1">
            <a:extLst>
              <a:ext uri="{FF2B5EF4-FFF2-40B4-BE49-F238E27FC236}">
                <a16:creationId xmlns:a16="http://schemas.microsoft.com/office/drawing/2014/main" id="{8E0455A8-751B-F416-6EE8-2B63C2F6A650}"/>
              </a:ext>
            </a:extLst>
          </p:cNvPr>
          <p:cNvSpPr/>
          <p:nvPr/>
        </p:nvSpPr>
        <p:spPr>
          <a:xfrm>
            <a:off x="10205" y="3841800"/>
            <a:ext cx="11443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>
                <a:solidFill>
                  <a:srgbClr val="FF0000"/>
                </a:solidFill>
              </a:rPr>
              <a:t>TTL – Time To Live (8)</a:t>
            </a:r>
            <a:r>
              <a:rPr lang="hr-HR" altLang="en-US" dirty="0">
                <a:solidFill>
                  <a:srgbClr val="FF0000"/>
                </a:solidFill>
              </a:rPr>
              <a:t> – Mehanizam za sprječavanje petlji koji pokazuje sve </a:t>
            </a:r>
            <a:r>
              <a:rPr lang="hr-HR" altLang="en-US" dirty="0" err="1">
                <a:solidFill>
                  <a:srgbClr val="FF0000"/>
                </a:solidFill>
              </a:rPr>
              <a:t>usmjernike</a:t>
            </a:r>
            <a:r>
              <a:rPr lang="hr-HR" altLang="en-US" dirty="0">
                <a:solidFill>
                  <a:srgbClr val="FF0000"/>
                </a:solidFill>
              </a:rPr>
              <a:t> kroz koje naš paket prolazi na putu do odredišta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Protocol</a:t>
            </a:r>
            <a:r>
              <a:rPr lang="hr-HR" altLang="en-US" b="1" dirty="0">
                <a:solidFill>
                  <a:srgbClr val="262626"/>
                </a:solidFill>
              </a:rPr>
              <a:t> (8) </a:t>
            </a:r>
            <a:r>
              <a:rPr lang="hr-HR" altLang="en-US" dirty="0">
                <a:solidFill>
                  <a:srgbClr val="262626"/>
                </a:solidFill>
              </a:rPr>
              <a:t>– protokol koji se nosu u IP paketu (6 = TCP, 17 = UDP, 89 = OSPF)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Header</a:t>
            </a:r>
            <a:r>
              <a:rPr lang="hr-HR" altLang="en-US" b="1" dirty="0">
                <a:solidFill>
                  <a:srgbClr val="262626"/>
                </a:solidFill>
              </a:rPr>
              <a:t> </a:t>
            </a:r>
            <a:r>
              <a:rPr lang="hr-HR" altLang="en-US" b="1" dirty="0" err="1">
                <a:solidFill>
                  <a:srgbClr val="262626"/>
                </a:solidFill>
              </a:rPr>
              <a:t>Checksum</a:t>
            </a:r>
            <a:r>
              <a:rPr lang="hr-HR" altLang="en-US" b="1" dirty="0">
                <a:solidFill>
                  <a:srgbClr val="262626"/>
                </a:solidFill>
              </a:rPr>
              <a:t> (16) </a:t>
            </a:r>
            <a:r>
              <a:rPr lang="hr-HR" altLang="en-US" dirty="0">
                <a:solidFill>
                  <a:srgbClr val="262626"/>
                </a:solidFill>
              </a:rPr>
              <a:t>– detekcija grešaka u slanju paketa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FF0000"/>
                </a:solidFill>
              </a:rPr>
              <a:t>Source</a:t>
            </a:r>
            <a:r>
              <a:rPr lang="hr-HR" altLang="en-US" b="1" dirty="0">
                <a:solidFill>
                  <a:srgbClr val="FF0000"/>
                </a:solidFill>
              </a:rPr>
              <a:t> IP </a:t>
            </a:r>
            <a:r>
              <a:rPr lang="hr-HR" altLang="en-US" b="1" dirty="0" err="1">
                <a:solidFill>
                  <a:srgbClr val="FF0000"/>
                </a:solidFill>
              </a:rPr>
              <a:t>address</a:t>
            </a:r>
            <a:r>
              <a:rPr lang="hr-HR" altLang="en-US" b="1" dirty="0">
                <a:solidFill>
                  <a:srgbClr val="FF0000"/>
                </a:solidFill>
              </a:rPr>
              <a:t> (32)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FF0000"/>
                </a:solidFill>
              </a:rPr>
              <a:t>Destination</a:t>
            </a:r>
            <a:r>
              <a:rPr lang="hr-HR" altLang="en-US" b="1" dirty="0">
                <a:solidFill>
                  <a:srgbClr val="FF0000"/>
                </a:solidFill>
              </a:rPr>
              <a:t> IP </a:t>
            </a:r>
            <a:r>
              <a:rPr lang="hr-HR" altLang="en-US" b="1" dirty="0" err="1">
                <a:solidFill>
                  <a:srgbClr val="FF0000"/>
                </a:solidFill>
              </a:rPr>
              <a:t>address</a:t>
            </a:r>
            <a:r>
              <a:rPr lang="hr-HR" altLang="en-US" b="1" dirty="0">
                <a:solidFill>
                  <a:srgbClr val="FF0000"/>
                </a:solidFill>
              </a:rPr>
              <a:t> (32)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Options</a:t>
            </a:r>
            <a:r>
              <a:rPr lang="hr-HR" altLang="en-US" b="1" dirty="0">
                <a:solidFill>
                  <a:srgbClr val="262626"/>
                </a:solidFill>
              </a:rPr>
              <a:t> (nx32…0-40 </a:t>
            </a:r>
            <a:r>
              <a:rPr lang="hr-HR" altLang="en-US" b="1" dirty="0" err="1">
                <a:solidFill>
                  <a:srgbClr val="262626"/>
                </a:solidFill>
              </a:rPr>
              <a:t>bytes</a:t>
            </a:r>
            <a:r>
              <a:rPr lang="hr-HR" altLang="en-US" b="1" dirty="0">
                <a:solidFill>
                  <a:srgbClr val="262626"/>
                </a:solidFill>
              </a:rPr>
              <a:t>) </a:t>
            </a:r>
            <a:r>
              <a:rPr lang="hr-HR" altLang="en-US" dirty="0">
                <a:solidFill>
                  <a:srgbClr val="262626"/>
                </a:solidFill>
              </a:rPr>
              <a:t>– razne opcije ovisno o IHL polju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2A59150-BBDE-1A93-7630-881BBCFD4077}"/>
              </a:ext>
            </a:extLst>
          </p:cNvPr>
          <p:cNvSpPr txBox="1"/>
          <p:nvPr/>
        </p:nvSpPr>
        <p:spPr>
          <a:xfrm>
            <a:off x="9337724" y="5410359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Polja zaglavlja IPv4 paketa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0EDE4-DD8E-6874-7D89-8F6666DF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767" y="464267"/>
            <a:ext cx="5017233" cy="3621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0" y="1206197"/>
            <a:ext cx="713231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en-US" sz="1800" b="1" dirty="0">
                <a:solidFill>
                  <a:srgbClr val="262626"/>
                </a:solidFill>
              </a:rPr>
              <a:t>Tri polja koja se koriste za upravljanje fragmentacijom</a:t>
            </a:r>
          </a:p>
          <a:p>
            <a:r>
              <a:rPr lang="hr-HR" altLang="en-US" b="1" dirty="0" err="1">
                <a:solidFill>
                  <a:srgbClr val="262626"/>
                </a:solidFill>
              </a:rPr>
              <a:t>Identification</a:t>
            </a:r>
            <a:r>
              <a:rPr lang="hr-HR" altLang="en-US" b="1" dirty="0">
                <a:solidFill>
                  <a:srgbClr val="262626"/>
                </a:solidFill>
              </a:rPr>
              <a:t> (16)</a:t>
            </a:r>
            <a:r>
              <a:rPr lang="hr-HR" altLang="en-US" dirty="0">
                <a:solidFill>
                  <a:srgbClr val="262626"/>
                </a:solidFill>
              </a:rPr>
              <a:t> – koristi se za fragmentiranje i sastavljanje fragmentiranih paketa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Flags</a:t>
            </a:r>
            <a:r>
              <a:rPr lang="hr-HR" altLang="en-US" b="1" dirty="0">
                <a:solidFill>
                  <a:srgbClr val="262626"/>
                </a:solidFill>
              </a:rPr>
              <a:t> (3)</a:t>
            </a:r>
            <a:r>
              <a:rPr lang="hr-HR" altLang="en-US" dirty="0">
                <a:solidFill>
                  <a:srgbClr val="262626"/>
                </a:solidFill>
              </a:rPr>
              <a:t> – obično se koriste dvije – DF (</a:t>
            </a:r>
            <a:r>
              <a:rPr lang="hr-HR" altLang="en-US" dirty="0" err="1">
                <a:solidFill>
                  <a:srgbClr val="262626"/>
                </a:solidFill>
              </a:rPr>
              <a:t>Don’t</a:t>
            </a:r>
            <a:r>
              <a:rPr lang="hr-HR" altLang="en-US" dirty="0">
                <a:solidFill>
                  <a:srgbClr val="262626"/>
                </a:solidFill>
              </a:rPr>
              <a:t> Fragment) i MF (More </a:t>
            </a:r>
            <a:r>
              <a:rPr lang="hr-HR" altLang="en-US" dirty="0" err="1">
                <a:solidFill>
                  <a:srgbClr val="262626"/>
                </a:solidFill>
              </a:rPr>
              <a:t>fragments</a:t>
            </a:r>
            <a:r>
              <a:rPr lang="hr-HR" altLang="en-US" dirty="0">
                <a:solidFill>
                  <a:srgbClr val="262626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b="1" dirty="0">
                <a:solidFill>
                  <a:srgbClr val="262626"/>
                </a:solidFill>
              </a:rPr>
              <a:t>Fragment </a:t>
            </a:r>
            <a:r>
              <a:rPr lang="hr-HR" altLang="en-US" b="1" dirty="0" err="1">
                <a:solidFill>
                  <a:srgbClr val="262626"/>
                </a:solidFill>
              </a:rPr>
              <a:t>Offset</a:t>
            </a:r>
            <a:r>
              <a:rPr lang="hr-HR" altLang="en-US" b="1" dirty="0">
                <a:solidFill>
                  <a:srgbClr val="262626"/>
                </a:solidFill>
              </a:rPr>
              <a:t> (13) </a:t>
            </a:r>
            <a:r>
              <a:rPr lang="hr-HR" altLang="en-US" dirty="0">
                <a:solidFill>
                  <a:srgbClr val="262626"/>
                </a:solidFill>
              </a:rPr>
              <a:t>– relativni položaj fragmenta u odnosu na cijeli IP </a:t>
            </a:r>
            <a:r>
              <a:rPr lang="hr-HR" altLang="en-US" dirty="0" err="1">
                <a:solidFill>
                  <a:srgbClr val="262626"/>
                </a:solidFill>
              </a:rPr>
              <a:t>datagram</a:t>
            </a:r>
            <a:endParaRPr lang="hr-HR" altLang="en-US" sz="16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1600" dirty="0">
                <a:solidFill>
                  <a:srgbClr val="262626"/>
                </a:solidFill>
                <a:ea typeface="Segoe UI Semibold" panose="020B0702040204020203" pitchFamily="34" charset="0"/>
              </a:rPr>
              <a:t>Fragmentacija omogućuje fragmentiranje i ponovno sastavljanje paketa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1600" dirty="0">
                <a:solidFill>
                  <a:srgbClr val="262626"/>
                </a:solidFill>
                <a:ea typeface="Segoe UI Semibold" panose="020B0702040204020203" pitchFamily="34" charset="0"/>
              </a:rPr>
              <a:t>Danas se fragmentacija praktički ne koristi (osim ako nešto nije pogrešno konfigurirano)</a:t>
            </a:r>
            <a:endParaRPr lang="hr-HR" altLang="en-US" sz="16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altLang="en-US"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IPv4 zaglavlje u </a:t>
            </a:r>
            <a:r>
              <a:rPr lang="hr-HR" altLang="en-US" sz="3200" b="0" i="0" dirty="0" err="1"/>
              <a:t>Wiresharku</a:t>
            </a:r>
            <a:endParaRPr lang="hr-HR" sz="3200" b="0" i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87B37C-4090-4FCA-9693-5F9E8C04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" y="2669554"/>
            <a:ext cx="9118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32835D-8F9D-444F-A4C0-F90077C997AE}"/>
              </a:ext>
            </a:extLst>
          </p:cNvPr>
          <p:cNvSpPr txBox="1">
            <a:spLocks/>
          </p:cNvSpPr>
          <p:nvPr/>
        </p:nvSpPr>
        <p:spPr>
          <a:xfrm>
            <a:off x="130630" y="1105987"/>
            <a:ext cx="11546670" cy="1175659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Ovako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izgleda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IPv4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paket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u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Wiresharku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-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dakle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vidimo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sva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polja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iz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zaglavlja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(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ovaj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nema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Options i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zaglavlje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 20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okteta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).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Ukupni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paket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 502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okteta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(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bajta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),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njegov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TTL je 128, a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protokol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unutar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 TCP (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Protokol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= 6)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5044E9D-AA35-7B4E-BE6B-D8F5887058EC}"/>
              </a:ext>
            </a:extLst>
          </p:cNvPr>
          <p:cNvSpPr txBox="1"/>
          <p:nvPr/>
        </p:nvSpPr>
        <p:spPr>
          <a:xfrm>
            <a:off x="10030182" y="36784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IP adresiranje i Osnove IP adresiranja</a:t>
            </a:r>
            <a:endParaRPr lang="hr-HR" sz="3200" b="0" i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32835D-8F9D-444F-A4C0-F90077C997AE}"/>
              </a:ext>
            </a:extLst>
          </p:cNvPr>
          <p:cNvSpPr txBox="1">
            <a:spLocks/>
          </p:cNvSpPr>
          <p:nvPr/>
        </p:nvSpPr>
        <p:spPr>
          <a:xfrm>
            <a:off x="243840" y="1132115"/>
            <a:ext cx="11546670" cy="258644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IP adresa je 32-bitni broj (4 okteta) </a:t>
            </a: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znači broj od 0 do 4.294.967.296 (oko 4 milijarde adresa)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Radi jednostavnosti prikazujemo je kao 4 dekadska broja (za svaki oktet po jedan) razdvojena točkama radi „lakšeg” pamćenja i tumačenja: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b="1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Primjeri IP adresa: 0.0.0.0, 88.80.13.160, 213.251.145.96, 255.255.255.255, 127.0.0.1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4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596D19C-55E9-4B87-AEFF-71CBA686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73" y="3627256"/>
            <a:ext cx="70677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>
                <a:hlinkClick r:id="rId3"/>
              </a:rPr>
              <a:t>www.index.hr</a:t>
            </a:r>
            <a:r>
              <a:rPr lang="hr-HR" sz="3200"/>
              <a:t>	       </a:t>
            </a:r>
            <a:r>
              <a:rPr lang="hr-HR" sz="3200">
                <a:solidFill>
                  <a:srgbClr val="FF0000"/>
                </a:solidFill>
              </a:rPr>
              <a:t>198.41.176.5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4"/>
              </a:rPr>
              <a:t>www.racunarstvo.hr</a:t>
            </a:r>
            <a:r>
              <a:rPr lang="hr-HR" sz="3200"/>
              <a:t> </a:t>
            </a:r>
            <a:r>
              <a:rPr lang="hr-HR" sz="3200">
                <a:solidFill>
                  <a:srgbClr val="FF0000"/>
                </a:solidFill>
              </a:rPr>
              <a:t>178.79.149.215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5"/>
              </a:rPr>
              <a:t>www.imenik.hr</a:t>
            </a:r>
            <a:r>
              <a:rPr lang="hr-HR" sz="3200"/>
              <a:t>   	</a:t>
            </a:r>
            <a:r>
              <a:rPr lang="hr-HR" sz="3200">
                <a:solidFill>
                  <a:srgbClr val="FF0000"/>
                </a:solidFill>
              </a:rPr>
              <a:t>193.200.203.100</a:t>
            </a:r>
          </a:p>
          <a:p>
            <a:pPr>
              <a:buFont typeface="Wingdings" pitchFamily="2" charset="2"/>
              <a:buChar char="Ø"/>
            </a:pPr>
            <a:endParaRPr lang="hr-HR" sz="160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967FD5D-5DF8-9D42-FA69-02E160976DE8}"/>
              </a:ext>
            </a:extLst>
          </p:cNvPr>
          <p:cNvSpPr txBox="1"/>
          <p:nvPr/>
        </p:nvSpPr>
        <p:spPr>
          <a:xfrm>
            <a:off x="8357391" y="572379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2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2337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Segoe UI</vt:lpstr>
      <vt:lpstr>Stolzl Book</vt:lpstr>
      <vt:lpstr>ARS Maquette Pro</vt:lpstr>
      <vt:lpstr>Wingdings</vt:lpstr>
      <vt:lpstr>Calibri Light</vt:lpstr>
      <vt:lpstr>Arial</vt:lpstr>
      <vt:lpstr>Segoe UI Semibold</vt:lpstr>
      <vt:lpstr>Stolzl Bold</vt:lpstr>
      <vt:lpstr>Office Theme</vt:lpstr>
      <vt:lpstr>1_Office Theme</vt:lpstr>
      <vt:lpstr>L3-Network Layer </vt:lpstr>
      <vt:lpstr>PowerPoint Presentation</vt:lpstr>
      <vt:lpstr>PowerPoint Presentation</vt:lpstr>
      <vt:lpstr>PowerPoint Presentation</vt:lpstr>
      <vt:lpstr>Glavne karakteristike IPv4</vt:lpstr>
      <vt:lpstr>Polja zaglavlja IPv4 paketa</vt:lpstr>
      <vt:lpstr>Polja zaglavlja IPv4 paketa</vt:lpstr>
      <vt:lpstr>IPv4 zaglavlje u Wiresharku</vt:lpstr>
      <vt:lpstr>IP adresiranje i Osnove IP adresiranja</vt:lpstr>
      <vt:lpstr>Osnove IP adresiranja</vt:lpstr>
      <vt:lpstr>Pretvaranje binarno u decimalno i obratno</vt:lpstr>
      <vt:lpstr>Pretvaranje binarno u decimalno i obratno</vt:lpstr>
      <vt:lpstr>Cisco Binary Game za vježbu</vt:lpstr>
      <vt:lpstr>Kako host (računalo) usmjerava</vt:lpstr>
      <vt:lpstr>Default Gateway</vt:lpstr>
      <vt:lpstr>Računala šalju promet prema Gatewayu</vt:lpstr>
      <vt:lpstr>Računala šalju promet prema Gatewayu</vt:lpstr>
      <vt:lpstr>PowerPoint Presentation</vt:lpstr>
      <vt:lpstr>ICMP- Internet Control Message Protocol </vt:lpstr>
      <vt:lpstr>ICMP- zajedno s IP zaglavljem</vt:lpstr>
      <vt:lpstr>ICMP- echo (tip 8/0) request (8) i reply (0)</vt:lpstr>
      <vt:lpstr>ICMP- Destination Unreachabe (3) </vt:lpstr>
      <vt:lpstr>ICMP- Time exceeded (type 11)</vt:lpstr>
      <vt:lpstr>ICMP- Time exceeded (type 11)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</cp:lastModifiedBy>
  <cp:revision>204</cp:revision>
  <dcterms:created xsi:type="dcterms:W3CDTF">2018-10-09T19:16:34Z</dcterms:created>
  <dcterms:modified xsi:type="dcterms:W3CDTF">2024-10-09T09:42:21Z</dcterms:modified>
</cp:coreProperties>
</file>