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531" r:id="rId3"/>
    <p:sldId id="570" r:id="rId4"/>
    <p:sldId id="526" r:id="rId5"/>
    <p:sldId id="528" r:id="rId6"/>
    <p:sldId id="527" r:id="rId7"/>
    <p:sldId id="607" r:id="rId8"/>
    <p:sldId id="598" r:id="rId9"/>
    <p:sldId id="524" r:id="rId10"/>
    <p:sldId id="611" r:id="rId11"/>
    <p:sldId id="612" r:id="rId12"/>
    <p:sldId id="613" r:id="rId13"/>
    <p:sldId id="615" r:id="rId14"/>
    <p:sldId id="616" r:id="rId15"/>
    <p:sldId id="617" r:id="rId16"/>
    <p:sldId id="655" r:id="rId17"/>
    <p:sldId id="618" r:id="rId18"/>
    <p:sldId id="619" r:id="rId19"/>
    <p:sldId id="620" r:id="rId20"/>
    <p:sldId id="621" r:id="rId21"/>
    <p:sldId id="622" r:id="rId22"/>
    <p:sldId id="623" r:id="rId23"/>
    <p:sldId id="624" r:id="rId24"/>
    <p:sldId id="625" r:id="rId25"/>
    <p:sldId id="626" r:id="rId26"/>
    <p:sldId id="627" r:id="rId27"/>
    <p:sldId id="628" r:id="rId28"/>
    <p:sldId id="629" r:id="rId29"/>
    <p:sldId id="630" r:id="rId30"/>
    <p:sldId id="631" r:id="rId31"/>
    <p:sldId id="632" r:id="rId32"/>
    <p:sldId id="634" r:id="rId33"/>
    <p:sldId id="633" r:id="rId34"/>
    <p:sldId id="635" r:id="rId35"/>
    <p:sldId id="636" r:id="rId36"/>
    <p:sldId id="637" r:id="rId37"/>
    <p:sldId id="638" r:id="rId38"/>
    <p:sldId id="639" r:id="rId39"/>
    <p:sldId id="640" r:id="rId40"/>
    <p:sldId id="641" r:id="rId41"/>
    <p:sldId id="642" r:id="rId42"/>
    <p:sldId id="643" r:id="rId43"/>
    <p:sldId id="644" r:id="rId44"/>
    <p:sldId id="645" r:id="rId45"/>
    <p:sldId id="646" r:id="rId46"/>
    <p:sldId id="647" r:id="rId47"/>
    <p:sldId id="648" r:id="rId48"/>
    <p:sldId id="649" r:id="rId49"/>
    <p:sldId id="650" r:id="rId50"/>
    <p:sldId id="651" r:id="rId51"/>
    <p:sldId id="652" r:id="rId52"/>
    <p:sldId id="653" r:id="rId53"/>
    <p:sldId id="654" r:id="rId54"/>
  </p:sldIdLst>
  <p:sldSz cx="12192000" cy="6858000"/>
  <p:notesSz cx="6858000" cy="9144000"/>
  <p:embeddedFontLst>
    <p:embeddedFont>
      <p:font typeface="ARS Maquette Pro" panose="02000603000000020004" charset="0"/>
      <p:regular r:id="rId57"/>
      <p:bold r:id="rId58"/>
      <p:italic r:id="rId59"/>
      <p:boldItalic r:id="rId60"/>
    </p:embeddedFont>
    <p:embeddedFont>
      <p:font typeface="Segoe UI" panose="020B0502040204020203" pitchFamily="34" charset="0"/>
      <p:regular r:id="rId61"/>
      <p:bold r:id="rId62"/>
      <p:italic r:id="rId63"/>
      <p:boldItalic r:id="rId64"/>
    </p:embeddedFont>
    <p:embeddedFont>
      <p:font typeface="Segoe UI Semibold" panose="020B0702040204020203" pitchFamily="34" charset="0"/>
      <p:bold r:id="rId65"/>
      <p:boldItalic r:id="rId66"/>
    </p:embeddedFont>
    <p:embeddedFont>
      <p:font typeface="Stolzl Bold" panose="00000800000000000000" charset="0"/>
      <p:bold r:id="rId67"/>
    </p:embeddedFont>
    <p:embeddedFont>
      <p:font typeface="Wingdings 2" panose="05020102010507070707" pitchFamily="18" charset="2"/>
      <p:regular r:id="rId68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o Papić" initials="SP" lastIdx="1" clrIdx="0">
    <p:extLst>
      <p:ext uri="{19B8F6BF-5375-455C-9EA6-DF929625EA0E}">
        <p15:presenceInfo xmlns:p15="http://schemas.microsoft.com/office/powerpoint/2012/main" userId="Silvio Pap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78835"/>
    <a:srgbClr val="DF7423"/>
    <a:srgbClr val="000000"/>
    <a:srgbClr val="EB1C24"/>
    <a:srgbClr val="F3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C743-9E9C-41E2-B116-BCE88757B36B}" type="datetimeFigureOut">
              <a:rPr lang="hr-HR" smtClean="0"/>
              <a:t>29.11.2024.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DBF-2415-4A52-AC8D-5734A655AD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43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1C21-0523-4F95-826E-9B12210F8486}" type="datetimeFigureOut">
              <a:rPr lang="hr-HR" smtClean="0"/>
              <a:t>29.11.2024.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EF887-2EE9-4511-8BEE-25CD7A2B83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6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2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0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1457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  <p15:guide id="4" pos="67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4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8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072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27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 userDrawn="1">
          <p15:clr>
            <a:srgbClr val="FBAE40"/>
          </p15:clr>
        </p15:guide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2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8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63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15108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518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77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334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15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95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3" orient="horz" pos="1457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9" r:id="rId3"/>
    <p:sldLayoutId id="2147483685" r:id="rId4"/>
    <p:sldLayoutId id="2147483686" r:id="rId5"/>
    <p:sldLayoutId id="2147483676" r:id="rId6"/>
    <p:sldLayoutId id="2147483677" r:id="rId7"/>
    <p:sldLayoutId id="2147483684" r:id="rId8"/>
    <p:sldLayoutId id="2147483673" r:id="rId9"/>
    <p:sldLayoutId id="2147483683" r:id="rId10"/>
    <p:sldLayoutId id="2147483665" r:id="rId11"/>
    <p:sldLayoutId id="2147483682" r:id="rId12"/>
    <p:sldLayoutId id="2147483671" r:id="rId13"/>
    <p:sldLayoutId id="2147483681" r:id="rId14"/>
    <p:sldLayoutId id="2147483667" r:id="rId15"/>
    <p:sldLayoutId id="2147483674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9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cunarstvo.hr/" TargetMode="External"/><Relationship Id="rId2" Type="http://schemas.openxmlformats.org/officeDocument/2006/relationships/hyperlink" Target="http://www.index.hr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hyperlink" Target="http://www.imenik.hr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x.h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2048game.com/" TargetMode="External"/><Relationship Id="rId5" Type="http://schemas.openxmlformats.org/officeDocument/2006/relationships/hyperlink" Target="https://studio.code.org/projects/applab/iukLbcDnzqgoxuu810unLw" TargetMode="External"/><Relationship Id="rId4" Type="http://schemas.openxmlformats.org/officeDocument/2006/relationships/hyperlink" Target="https://learningnetwork.cisco.com/docs/DOC-180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x.h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imenik.hr/" TargetMode="External"/><Relationship Id="rId4" Type="http://schemas.openxmlformats.org/officeDocument/2006/relationships/hyperlink" Target="http://www.racunarstvo.h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352" y="194901"/>
            <a:ext cx="5926348" cy="1425863"/>
          </a:xfrm>
        </p:spPr>
        <p:txBody>
          <a:bodyPr/>
          <a:lstStyle/>
          <a:p>
            <a:r>
              <a:rPr lang="hr-HR" dirty="0"/>
              <a:t>OSI model</a:t>
            </a:r>
            <a:br>
              <a:rPr lang="hr-HR" dirty="0"/>
            </a:br>
            <a:br>
              <a:rPr lang="hr-HR" dirty="0"/>
            </a:br>
            <a:endParaRPr lang="hr-HR" dirty="0">
              <a:latin typeface="Stolzl Bold" panose="00000800000000000000" pitchFamily="50" charset="-18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7B1627AC-1093-4881-9CDC-7F9A48A98AE2}"/>
              </a:ext>
            </a:extLst>
          </p:cNvPr>
          <p:cNvSpPr/>
          <p:nvPr/>
        </p:nvSpPr>
        <p:spPr>
          <a:xfrm>
            <a:off x="5582007" y="1381833"/>
            <a:ext cx="53730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IP adresa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Binarno i decimalo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bg1"/>
                </a:solidFill>
              </a:rPr>
              <a:t>Subnet</a:t>
            </a:r>
            <a:r>
              <a:rPr lang="hr-HR" dirty="0">
                <a:solidFill>
                  <a:schemeClr val="bg1"/>
                </a:solidFill>
              </a:rPr>
              <a:t> maska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dirty="0">
                <a:solidFill>
                  <a:schemeClr val="bg1"/>
                </a:solidFill>
              </a:rPr>
              <a:t>VLSM </a:t>
            </a:r>
            <a:r>
              <a:rPr lang="hr-HR" altLang="en-US" dirty="0" err="1">
                <a:solidFill>
                  <a:schemeClr val="bg1"/>
                </a:solidFill>
              </a:rPr>
              <a:t>Variable-Length</a:t>
            </a:r>
            <a:r>
              <a:rPr lang="hr-HR" altLang="en-US" dirty="0">
                <a:solidFill>
                  <a:schemeClr val="bg1"/>
                </a:solidFill>
              </a:rPr>
              <a:t> </a:t>
            </a:r>
            <a:r>
              <a:rPr lang="hr-HR" altLang="en-US" dirty="0" err="1">
                <a:solidFill>
                  <a:schemeClr val="bg1"/>
                </a:solidFill>
              </a:rPr>
              <a:t>Subnet</a:t>
            </a:r>
            <a:r>
              <a:rPr lang="hr-HR" altLang="en-US" dirty="0">
                <a:solidFill>
                  <a:schemeClr val="bg1"/>
                </a:solidFill>
              </a:rPr>
              <a:t> </a:t>
            </a:r>
            <a:r>
              <a:rPr lang="hr-HR" altLang="en-US" dirty="0" err="1">
                <a:solidFill>
                  <a:schemeClr val="bg1"/>
                </a:solidFill>
              </a:rPr>
              <a:t>Masking</a:t>
            </a:r>
            <a:endParaRPr lang="hr-HR" alt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dirty="0">
                <a:solidFill>
                  <a:schemeClr val="bg1"/>
                </a:solidFill>
              </a:rPr>
              <a:t>CIDR: </a:t>
            </a:r>
            <a:r>
              <a:rPr lang="hr-HR" altLang="en-US" dirty="0" err="1">
                <a:solidFill>
                  <a:schemeClr val="bg1"/>
                </a:solidFill>
              </a:rPr>
              <a:t>Class-less</a:t>
            </a:r>
            <a:r>
              <a:rPr lang="hr-HR" altLang="en-US" dirty="0">
                <a:solidFill>
                  <a:schemeClr val="bg1"/>
                </a:solidFill>
              </a:rPr>
              <a:t> Inter </a:t>
            </a:r>
            <a:r>
              <a:rPr lang="hr-HR" altLang="en-US" dirty="0" err="1">
                <a:solidFill>
                  <a:schemeClr val="bg1"/>
                </a:solidFill>
              </a:rPr>
              <a:t>Domain</a:t>
            </a:r>
            <a:r>
              <a:rPr lang="hr-HR" altLang="en-US" dirty="0">
                <a:solidFill>
                  <a:schemeClr val="bg1"/>
                </a:solidFill>
              </a:rPr>
              <a:t> </a:t>
            </a:r>
            <a:r>
              <a:rPr lang="hr-HR" altLang="en-US" dirty="0" err="1">
                <a:solidFill>
                  <a:schemeClr val="bg1"/>
                </a:solidFill>
              </a:rPr>
              <a:t>Routing</a:t>
            </a:r>
            <a:br>
              <a:rPr lang="hr-HR" altLang="en-US" dirty="0">
                <a:solidFill>
                  <a:schemeClr val="bg1"/>
                </a:solidFill>
              </a:rPr>
            </a:br>
            <a:r>
              <a:rPr lang="hr-HR" altLang="en-US" dirty="0" err="1">
                <a:solidFill>
                  <a:schemeClr val="bg1"/>
                </a:solidFill>
              </a:rPr>
              <a:t>sumerizacija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/>
              <a:t>Classful</a:t>
            </a:r>
            <a:r>
              <a:rPr lang="hr-HR" altLang="en-US" sz="3200" dirty="0"/>
              <a:t> adresiranje Povijesna definicija klasa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B3C100A-5001-4D64-B3CD-043C8B25D6F3}"/>
              </a:ext>
            </a:extLst>
          </p:cNvPr>
          <p:cNvSpPr/>
          <p:nvPr/>
        </p:nvSpPr>
        <p:spPr>
          <a:xfrm>
            <a:off x="156754" y="982177"/>
            <a:ext cx="113908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Znači iz prvog broja IP adrese (zapravo prvih par bitova) znamo kolika je mreža kojoj ista pripada te koliki joj je </a:t>
            </a:r>
            <a:r>
              <a:rPr lang="hr-HR" altLang="en-US" sz="2000" dirty="0" err="1">
                <a:solidFill>
                  <a:srgbClr val="262626"/>
                </a:solidFill>
              </a:rPr>
              <a:t>defaultni</a:t>
            </a:r>
            <a:r>
              <a:rPr lang="hr-HR" altLang="en-US" sz="2000" dirty="0">
                <a:solidFill>
                  <a:srgbClr val="262626"/>
                </a:solidFill>
              </a:rPr>
              <a:t> </a:t>
            </a:r>
            <a:r>
              <a:rPr lang="hr-HR" altLang="en-US" sz="2000" dirty="0" err="1">
                <a:solidFill>
                  <a:srgbClr val="262626"/>
                </a:solidFill>
              </a:rPr>
              <a:t>subnet-mask</a:t>
            </a:r>
            <a:r>
              <a:rPr lang="hr-HR" altLang="en-US" sz="2000" dirty="0">
                <a:solidFill>
                  <a:srgbClr val="262626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 err="1">
                <a:solidFill>
                  <a:srgbClr val="262626"/>
                </a:solidFill>
              </a:rPr>
              <a:t>Class</a:t>
            </a:r>
            <a:r>
              <a:rPr lang="hr-HR" altLang="en-US" sz="2000" dirty="0">
                <a:solidFill>
                  <a:srgbClr val="262626"/>
                </a:solidFill>
              </a:rPr>
              <a:t> A: 0-127 -&gt; 128 mreža veličine 2^24 IP adresa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 err="1">
                <a:solidFill>
                  <a:srgbClr val="262626"/>
                </a:solidFill>
              </a:rPr>
              <a:t>Class</a:t>
            </a:r>
            <a:r>
              <a:rPr lang="hr-HR" altLang="en-US" sz="2000" dirty="0">
                <a:solidFill>
                  <a:srgbClr val="262626"/>
                </a:solidFill>
              </a:rPr>
              <a:t> B: 128-191 -&gt; 64x256 mreža veličine 2^16 IP adresa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 err="1">
                <a:solidFill>
                  <a:srgbClr val="262626"/>
                </a:solidFill>
              </a:rPr>
              <a:t>Class</a:t>
            </a:r>
            <a:r>
              <a:rPr lang="hr-HR" altLang="en-US" sz="2000" dirty="0">
                <a:solidFill>
                  <a:srgbClr val="262626"/>
                </a:solidFill>
              </a:rPr>
              <a:t> C: 192-223 -&gt; 32x256x256 mreža od 256 IP adresa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 err="1">
                <a:solidFill>
                  <a:srgbClr val="262626"/>
                </a:solidFill>
              </a:rPr>
              <a:t>Class</a:t>
            </a:r>
            <a:r>
              <a:rPr lang="hr-HR" altLang="en-US" sz="2000" dirty="0">
                <a:solidFill>
                  <a:srgbClr val="262626"/>
                </a:solidFill>
              </a:rPr>
              <a:t> D: 224-239 -&gt; </a:t>
            </a:r>
            <a:r>
              <a:rPr lang="hr-HR" altLang="en-US" sz="2000" dirty="0" err="1">
                <a:solidFill>
                  <a:srgbClr val="262626"/>
                </a:solidFill>
              </a:rPr>
              <a:t>multicast</a:t>
            </a:r>
            <a:endParaRPr lang="hr-HR" altLang="en-US" sz="2000" dirty="0">
              <a:solidFill>
                <a:srgbClr val="26262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 err="1">
                <a:solidFill>
                  <a:srgbClr val="262626"/>
                </a:solidFill>
              </a:rPr>
              <a:t>Class</a:t>
            </a:r>
            <a:r>
              <a:rPr lang="hr-HR" altLang="en-US" sz="2000" dirty="0">
                <a:solidFill>
                  <a:srgbClr val="262626"/>
                </a:solidFill>
              </a:rPr>
              <a:t> E: 240-255 -&gt; rezervirano (za ništa pametno)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U klasi A mreža je prvih 8 bita, u klasi B prvih 16 bita, u klasi C prvih 24 bita.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Sve treba promatrati binarno – nekada davno su i procesorski resursi čvorova bili ograničeni pa se sve radilo što jednostavnijim (binarnim) operacijama.</a:t>
            </a:r>
          </a:p>
        </p:txBody>
      </p:sp>
    </p:spTree>
    <p:extLst>
      <p:ext uri="{BB962C8B-B14F-4D97-AF65-F5344CB8AC3E}">
        <p14:creationId xmlns:p14="http://schemas.microsoft.com/office/powerpoint/2010/main" val="422879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/>
              <a:t>Classful</a:t>
            </a:r>
            <a:r>
              <a:rPr lang="hr-HR" altLang="en-US" sz="3200" dirty="0"/>
              <a:t> adresiranje Kako to izgleda u tablici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B3C100A-5001-4D64-B3CD-043C8B25D6F3}"/>
              </a:ext>
            </a:extLst>
          </p:cNvPr>
          <p:cNvSpPr/>
          <p:nvPr/>
        </p:nvSpPr>
        <p:spPr>
          <a:xfrm>
            <a:off x="156754" y="982177"/>
            <a:ext cx="11390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Ovako je to izgledalo na početku (brojevi u tablici se odnose na prvi oktet) – adrese koje počinju binarno s binarno </a:t>
            </a:r>
            <a:r>
              <a:rPr lang="hr-HR" altLang="en-US" sz="2000" b="1" dirty="0">
                <a:solidFill>
                  <a:srgbClr val="262626"/>
                </a:solidFill>
              </a:rPr>
              <a:t>0</a:t>
            </a:r>
            <a:r>
              <a:rPr lang="hr-HR" altLang="en-US" sz="2000" dirty="0">
                <a:solidFill>
                  <a:srgbClr val="262626"/>
                </a:solidFill>
              </a:rPr>
              <a:t> (0-127) su klasa A, one koje su binarno </a:t>
            </a:r>
            <a:r>
              <a:rPr lang="hr-HR" altLang="en-US" sz="2000" b="1" dirty="0">
                <a:solidFill>
                  <a:srgbClr val="262626"/>
                </a:solidFill>
              </a:rPr>
              <a:t>10</a:t>
            </a:r>
            <a:r>
              <a:rPr lang="hr-HR" altLang="en-US" sz="2000" dirty="0">
                <a:solidFill>
                  <a:srgbClr val="262626"/>
                </a:solidFill>
              </a:rPr>
              <a:t> (128-191) su B, </a:t>
            </a:r>
            <a:r>
              <a:rPr lang="hr-HR" altLang="en-US" sz="2000" b="1" dirty="0">
                <a:solidFill>
                  <a:srgbClr val="262626"/>
                </a:solidFill>
              </a:rPr>
              <a:t>110</a:t>
            </a:r>
            <a:r>
              <a:rPr lang="hr-HR" altLang="en-US" sz="2000" dirty="0">
                <a:solidFill>
                  <a:srgbClr val="262626"/>
                </a:solidFill>
              </a:rPr>
              <a:t> su C (192-223), </a:t>
            </a:r>
            <a:r>
              <a:rPr lang="hr-HR" altLang="en-US" sz="2000" b="1" dirty="0">
                <a:solidFill>
                  <a:srgbClr val="262626"/>
                </a:solidFill>
              </a:rPr>
              <a:t>1110</a:t>
            </a:r>
            <a:r>
              <a:rPr lang="hr-HR" altLang="en-US" sz="2000" dirty="0">
                <a:solidFill>
                  <a:srgbClr val="262626"/>
                </a:solidFill>
              </a:rPr>
              <a:t> su D (224-239) i </a:t>
            </a:r>
            <a:r>
              <a:rPr lang="hr-HR" altLang="en-US" sz="2000" b="1" dirty="0">
                <a:solidFill>
                  <a:srgbClr val="262626"/>
                </a:solidFill>
              </a:rPr>
              <a:t>1111</a:t>
            </a:r>
            <a:r>
              <a:rPr lang="hr-HR" altLang="en-US" sz="2000" dirty="0">
                <a:solidFill>
                  <a:srgbClr val="262626"/>
                </a:solidFill>
              </a:rPr>
              <a:t> su E (240-255)</a:t>
            </a:r>
            <a:endParaRPr lang="en-US" altLang="en-US" sz="2000" dirty="0">
              <a:solidFill>
                <a:srgbClr val="262626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20D8E1-1F3D-427B-A002-377BB975C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4" y="1997840"/>
            <a:ext cx="7523162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7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Adresiranje Koji su to važni parametri mreže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B3C100A-5001-4D64-B3CD-043C8B25D6F3}"/>
              </a:ext>
            </a:extLst>
          </p:cNvPr>
          <p:cNvSpPr/>
          <p:nvPr/>
        </p:nvSpPr>
        <p:spPr>
          <a:xfrm>
            <a:off x="156754" y="982177"/>
            <a:ext cx="113908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b="1" dirty="0">
                <a:solidFill>
                  <a:srgbClr val="262626"/>
                </a:solidFill>
              </a:rPr>
              <a:t>IP adresa mreže </a:t>
            </a:r>
            <a:r>
              <a:rPr lang="hr-HR" altLang="en-US" sz="2400" dirty="0">
                <a:solidFill>
                  <a:srgbClr val="262626"/>
                </a:solidFill>
              </a:rPr>
              <a:t>-&gt; ujedno prva adresa u segmentu adresa koje pripadaju određenoj mreži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b="1" dirty="0" err="1">
                <a:solidFill>
                  <a:srgbClr val="262626"/>
                </a:solidFill>
              </a:rPr>
              <a:t>Subnet</a:t>
            </a:r>
            <a:r>
              <a:rPr lang="hr-HR" altLang="en-US" sz="2400" b="1" dirty="0">
                <a:solidFill>
                  <a:srgbClr val="262626"/>
                </a:solidFill>
              </a:rPr>
              <a:t> maska </a:t>
            </a:r>
            <a:r>
              <a:rPr lang="hr-HR" altLang="en-US" sz="2400" dirty="0">
                <a:solidFill>
                  <a:srgbClr val="262626"/>
                </a:solidFill>
              </a:rPr>
              <a:t>-&gt; definira koliko je velika mreža, odnosno koliko adresa ima u određenoj mreži. Izvorno definirana klasom sada CIDR prefiksom.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ea typeface="Segoe UI Semibold" panose="020B0702040204020203" pitchFamily="34" charset="0"/>
              </a:rPr>
              <a:t>Pomoću </a:t>
            </a:r>
            <a:r>
              <a:rPr lang="hr-HR" altLang="en-US" sz="2400" dirty="0" err="1">
                <a:solidFill>
                  <a:srgbClr val="262626"/>
                </a:solidFill>
                <a:ea typeface="Segoe UI Semibold" panose="020B0702040204020203" pitchFamily="34" charset="0"/>
              </a:rPr>
              <a:t>subnet</a:t>
            </a:r>
            <a:r>
              <a:rPr lang="hr-HR" altLang="en-US" sz="2400" dirty="0">
                <a:solidFill>
                  <a:srgbClr val="262626"/>
                </a:solidFill>
                <a:ea typeface="Segoe UI Semibold" panose="020B0702040204020203" pitchFamily="34" charset="0"/>
              </a:rPr>
              <a:t> maske razlikujemo što nam je u istom LAN segmentu a što je izvan njega (do čega trebamo a do čega ne trebamo usmjeravati)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b="1" dirty="0" err="1">
                <a:solidFill>
                  <a:srgbClr val="262626"/>
                </a:solidFill>
              </a:rPr>
              <a:t>Broadcast</a:t>
            </a:r>
            <a:r>
              <a:rPr lang="hr-HR" altLang="en-US" sz="2400" b="1" dirty="0">
                <a:solidFill>
                  <a:srgbClr val="262626"/>
                </a:solidFill>
              </a:rPr>
              <a:t> adresa </a:t>
            </a:r>
            <a:r>
              <a:rPr lang="hr-HR" altLang="en-US" sz="2400" dirty="0">
                <a:solidFill>
                  <a:srgbClr val="262626"/>
                </a:solidFill>
              </a:rPr>
              <a:t>-&gt; je zadnja adresa u segmentu adresa, možemo je izračunati iz prve dvije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Pak iz neke IP adrese (računala, </a:t>
            </a:r>
            <a:r>
              <a:rPr lang="hr-HR" altLang="en-US" sz="2400" dirty="0" err="1">
                <a:solidFill>
                  <a:srgbClr val="262626"/>
                </a:solidFill>
              </a:rPr>
              <a:t>hosta</a:t>
            </a:r>
            <a:r>
              <a:rPr lang="hr-HR" altLang="en-US" sz="2400" dirty="0">
                <a:solidFill>
                  <a:srgbClr val="262626"/>
                </a:solidFill>
              </a:rPr>
              <a:t>) i </a:t>
            </a:r>
            <a:r>
              <a:rPr lang="hr-HR" altLang="en-US" sz="2400" dirty="0" err="1">
                <a:solidFill>
                  <a:srgbClr val="262626"/>
                </a:solidFill>
              </a:rPr>
              <a:t>Subnet</a:t>
            </a:r>
            <a:r>
              <a:rPr lang="hr-HR" altLang="en-US" sz="2400" dirty="0">
                <a:solidFill>
                  <a:srgbClr val="262626"/>
                </a:solidFill>
              </a:rPr>
              <a:t>  maske možemo odrediti IP adresu mreže pomoću binarne AND funkcije</a:t>
            </a:r>
          </a:p>
        </p:txBody>
      </p:sp>
    </p:spTree>
    <p:extLst>
      <p:ext uri="{BB962C8B-B14F-4D97-AF65-F5344CB8AC3E}">
        <p14:creationId xmlns:p14="http://schemas.microsoft.com/office/powerpoint/2010/main" val="111755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Adresiranje Maleni primjer matematike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B3C100A-5001-4D64-B3CD-043C8B25D6F3}"/>
              </a:ext>
            </a:extLst>
          </p:cNvPr>
          <p:cNvSpPr/>
          <p:nvPr/>
        </p:nvSpPr>
        <p:spPr>
          <a:xfrm>
            <a:off x="243840" y="929926"/>
            <a:ext cx="113908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b="1" dirty="0">
                <a:solidFill>
                  <a:srgbClr val="262626"/>
                </a:solidFill>
              </a:rPr>
              <a:t>IP adresa uređaja: </a:t>
            </a:r>
            <a:r>
              <a:rPr lang="hr-HR" altLang="en-US" sz="2400" dirty="0">
                <a:solidFill>
                  <a:srgbClr val="00B050"/>
                </a:solidFill>
              </a:rPr>
              <a:t>192.168.1.65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b="1" dirty="0" err="1">
                <a:solidFill>
                  <a:srgbClr val="262626"/>
                </a:solidFill>
              </a:rPr>
              <a:t>Subnet</a:t>
            </a:r>
            <a:r>
              <a:rPr lang="hr-HR" altLang="en-US" sz="2400" b="1" dirty="0">
                <a:solidFill>
                  <a:srgbClr val="262626"/>
                </a:solidFill>
              </a:rPr>
              <a:t> maska: </a:t>
            </a:r>
            <a:r>
              <a:rPr lang="hr-HR" altLang="en-US" sz="2400" dirty="0">
                <a:solidFill>
                  <a:srgbClr val="FF0000"/>
                </a:solidFill>
              </a:rPr>
              <a:t>255.255.255.0</a:t>
            </a:r>
            <a:r>
              <a:rPr lang="hr-HR" altLang="en-US" sz="2400" dirty="0">
                <a:solidFill>
                  <a:srgbClr val="262626"/>
                </a:solidFill>
              </a:rPr>
              <a:t> (/24)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192.168.1.65 &amp;&amp; 255.255.255.0 izgleda ovako: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400" b="1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400" b="1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400" b="1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400" b="1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b="1" dirty="0">
                <a:solidFill>
                  <a:srgbClr val="262626"/>
                </a:solidFill>
              </a:rPr>
              <a:t>IP adresa mreže: </a:t>
            </a:r>
            <a:r>
              <a:rPr lang="hr-HR" altLang="en-US" sz="2400" dirty="0">
                <a:solidFill>
                  <a:srgbClr val="7030A0"/>
                </a:solidFill>
              </a:rPr>
              <a:t>192.168.1.0</a:t>
            </a:r>
          </a:p>
          <a:p>
            <a:pPr marL="274638" lvl="1"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hr-HR" altLang="en-US" sz="2000" dirty="0" err="1">
                <a:solidFill>
                  <a:srgbClr val="262626"/>
                </a:solidFill>
              </a:rPr>
              <a:t>Broadcast</a:t>
            </a:r>
            <a:r>
              <a:rPr lang="hr-HR" altLang="en-US" sz="2000" dirty="0">
                <a:solidFill>
                  <a:srgbClr val="262626"/>
                </a:solidFill>
              </a:rPr>
              <a:t> adresa (sve jedinice u dijelu koji određuje </a:t>
            </a:r>
            <a:r>
              <a:rPr lang="hr-HR" altLang="en-US" sz="2000" dirty="0" err="1">
                <a:solidFill>
                  <a:srgbClr val="262626"/>
                </a:solidFill>
              </a:rPr>
              <a:t>host</a:t>
            </a:r>
            <a:r>
              <a:rPr lang="hr-HR" altLang="en-US" sz="2000" dirty="0">
                <a:solidFill>
                  <a:srgbClr val="262626"/>
                </a:solidFill>
              </a:rPr>
              <a:t>)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11000000.10101000.00000001.11111111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b="1" dirty="0" err="1">
                <a:solidFill>
                  <a:srgbClr val="262626"/>
                </a:solidFill>
              </a:rPr>
              <a:t>Broadcast</a:t>
            </a:r>
            <a:r>
              <a:rPr lang="hr-HR" altLang="en-US" sz="2400" b="1" dirty="0">
                <a:solidFill>
                  <a:srgbClr val="262626"/>
                </a:solidFill>
              </a:rPr>
              <a:t> adresa: </a:t>
            </a:r>
            <a:r>
              <a:rPr lang="hr-HR" altLang="en-US" sz="2400" dirty="0">
                <a:solidFill>
                  <a:srgbClr val="262626"/>
                </a:solidFill>
              </a:rPr>
              <a:t>192.168.1.255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400" dirty="0">
              <a:solidFill>
                <a:srgbClr val="262626"/>
              </a:solidFill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2B59032F-4D69-466D-84FD-18E017590297}"/>
              </a:ext>
            </a:extLst>
          </p:cNvPr>
          <p:cNvGrpSpPr/>
          <p:nvPr/>
        </p:nvGrpSpPr>
        <p:grpSpPr>
          <a:xfrm>
            <a:off x="692603" y="2140811"/>
            <a:ext cx="6952691" cy="1288189"/>
            <a:chOff x="692603" y="2140811"/>
            <a:chExt cx="6952691" cy="1288189"/>
          </a:xfrm>
        </p:grpSpPr>
        <p:pic>
          <p:nvPicPr>
            <p:cNvPr id="2" name="Slika 1">
              <a:extLst>
                <a:ext uri="{FF2B5EF4-FFF2-40B4-BE49-F238E27FC236}">
                  <a16:creationId xmlns:a16="http://schemas.microsoft.com/office/drawing/2014/main" id="{E6487C44-45D6-4F6F-8B8D-D79578EE8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603" y="2140811"/>
              <a:ext cx="6952691" cy="1288189"/>
            </a:xfrm>
            <a:prstGeom prst="rect">
              <a:avLst/>
            </a:prstGeom>
          </p:spPr>
        </p:pic>
        <p:sp>
          <p:nvSpPr>
            <p:cNvPr id="4" name="Pravokutnik 3">
              <a:extLst>
                <a:ext uri="{FF2B5EF4-FFF2-40B4-BE49-F238E27FC236}">
                  <a16:creationId xmlns:a16="http://schemas.microsoft.com/office/drawing/2014/main" id="{CDDB9D86-16DE-4B90-9C74-21AC48223CC6}"/>
                </a:ext>
              </a:extLst>
            </p:cNvPr>
            <p:cNvSpPr/>
            <p:nvPr/>
          </p:nvSpPr>
          <p:spPr>
            <a:xfrm>
              <a:off x="692603" y="2264229"/>
              <a:ext cx="6814186" cy="322217"/>
            </a:xfrm>
            <a:prstGeom prst="rect">
              <a:avLst/>
            </a:prstGeom>
            <a:solidFill>
              <a:srgbClr val="00B0F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Pravokutnik 5">
              <a:extLst>
                <a:ext uri="{FF2B5EF4-FFF2-40B4-BE49-F238E27FC236}">
                  <a16:creationId xmlns:a16="http://schemas.microsoft.com/office/drawing/2014/main" id="{B12AEC4E-49BC-4E68-9694-29A13902DADA}"/>
                </a:ext>
              </a:extLst>
            </p:cNvPr>
            <p:cNvSpPr/>
            <p:nvPr/>
          </p:nvSpPr>
          <p:spPr>
            <a:xfrm>
              <a:off x="692603" y="2676370"/>
              <a:ext cx="6814186" cy="322217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Pravokutnik 6">
              <a:extLst>
                <a:ext uri="{FF2B5EF4-FFF2-40B4-BE49-F238E27FC236}">
                  <a16:creationId xmlns:a16="http://schemas.microsoft.com/office/drawing/2014/main" id="{A54BE51B-B251-4C3A-8677-B12E7F87262A}"/>
                </a:ext>
              </a:extLst>
            </p:cNvPr>
            <p:cNvSpPr/>
            <p:nvPr/>
          </p:nvSpPr>
          <p:spPr>
            <a:xfrm>
              <a:off x="692603" y="3042194"/>
              <a:ext cx="6814186" cy="322217"/>
            </a:xfrm>
            <a:prstGeom prst="rect">
              <a:avLst/>
            </a:prstGeom>
            <a:solidFill>
              <a:srgbClr val="7030A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73599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Adresiranje Kako izgleda jedna /24 mreža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B3C100A-5001-4D64-B3CD-043C8B25D6F3}"/>
              </a:ext>
            </a:extLst>
          </p:cNvPr>
          <p:cNvSpPr/>
          <p:nvPr/>
        </p:nvSpPr>
        <p:spPr>
          <a:xfrm>
            <a:off x="243840" y="929926"/>
            <a:ext cx="11390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Dakle – sve se to najlakše upiše u </a:t>
            </a:r>
            <a:r>
              <a:rPr lang="hr-HR" altLang="en-US" sz="2400" dirty="0" err="1">
                <a:solidFill>
                  <a:srgbClr val="262626"/>
                </a:solidFill>
              </a:rPr>
              <a:t>excel</a:t>
            </a:r>
            <a:r>
              <a:rPr lang="hr-HR" altLang="en-US" sz="2400" dirty="0">
                <a:solidFill>
                  <a:srgbClr val="262626"/>
                </a:solidFill>
              </a:rPr>
              <a:t> tablicu, gdje složite 8 stupaca po 32 adrese i možete upisivati što se za što iskoristili.</a:t>
            </a:r>
            <a:endParaRPr lang="en-US" altLang="en-US" sz="2400" dirty="0">
              <a:solidFill>
                <a:srgbClr val="262626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5A9F81-F656-4FD3-B731-5AC477F10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21" y="1998814"/>
            <a:ext cx="752475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73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4306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Primjer </a:t>
            </a:r>
            <a:r>
              <a:rPr lang="hr-HR" altLang="en-US" sz="3200" dirty="0" err="1">
                <a:solidFill>
                  <a:srgbClr val="262626"/>
                </a:solidFill>
              </a:rPr>
              <a:t>subnetiranja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B3C100A-5001-4D64-B3CD-043C8B25D6F3}"/>
              </a:ext>
            </a:extLst>
          </p:cNvPr>
          <p:cNvSpPr/>
          <p:nvPr/>
        </p:nvSpPr>
        <p:spPr>
          <a:xfrm>
            <a:off x="243840" y="929926"/>
            <a:ext cx="11390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en-US" sz="2400" dirty="0">
                <a:solidFill>
                  <a:srgbClr val="262626"/>
                </a:solidFill>
              </a:rPr>
              <a:t>Koristeći klasu C privatnih IP adresa izradite adresnu shemu za: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Bolnicu koja ima 10 odjela svaki 200 računala.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Bolnicu koja ima 10 odjela svaki 100 računala.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Bolnicu koja ima 10 odjela 1x1000, 2x500, 2x200, 2x100, 2x50 računala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400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7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VLSM 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B3C100A-5001-4D64-B3CD-043C8B25D6F3}"/>
              </a:ext>
            </a:extLst>
          </p:cNvPr>
          <p:cNvSpPr/>
          <p:nvPr/>
        </p:nvSpPr>
        <p:spPr>
          <a:xfrm>
            <a:off x="243840" y="929926"/>
            <a:ext cx="113908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VLSM – </a:t>
            </a:r>
            <a:r>
              <a:rPr lang="hr-HR" altLang="en-US" sz="24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2400" dirty="0">
                <a:solidFill>
                  <a:srgbClr val="262626"/>
                </a:solidFill>
              </a:rPr>
              <a:t> </a:t>
            </a:r>
            <a:r>
              <a:rPr lang="hr-HR" altLang="en-US" sz="2400" dirty="0" err="1">
                <a:solidFill>
                  <a:srgbClr val="262626"/>
                </a:solidFill>
              </a:rPr>
              <a:t>Subnet</a:t>
            </a:r>
            <a:r>
              <a:rPr lang="hr-HR" altLang="en-US" sz="2400" dirty="0">
                <a:solidFill>
                  <a:srgbClr val="262626"/>
                </a:solidFill>
              </a:rPr>
              <a:t> </a:t>
            </a:r>
            <a:r>
              <a:rPr lang="hr-HR" altLang="en-US" sz="2400" dirty="0" err="1">
                <a:solidFill>
                  <a:srgbClr val="262626"/>
                </a:solidFill>
              </a:rPr>
              <a:t>Masking</a:t>
            </a:r>
            <a:endParaRPr lang="hr-HR" altLang="en-US" sz="2400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Odustaje se od koncepta klase definirane prvim oktetom već se definira pomična granica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Na ovaj način se omogućilo znatno efikasnije korištenje adresnih resursa, definiranjem mreža proizvoljne veličine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Tako osim /8, /16 i /24 mreža postaju moguće sve kombinacije između (od /30 mreža s dvije korisne adrese za </a:t>
            </a:r>
            <a:r>
              <a:rPr lang="hr-HR" altLang="en-US" sz="2400" dirty="0" err="1">
                <a:solidFill>
                  <a:srgbClr val="262626"/>
                </a:solidFill>
              </a:rPr>
              <a:t>point</a:t>
            </a:r>
            <a:r>
              <a:rPr lang="hr-HR" altLang="en-US" sz="2400" dirty="0">
                <a:solidFill>
                  <a:srgbClr val="262626"/>
                </a:solidFill>
              </a:rPr>
              <a:t>-to-</a:t>
            </a:r>
            <a:r>
              <a:rPr lang="hr-HR" altLang="en-US" sz="2400" dirty="0" err="1">
                <a:solidFill>
                  <a:srgbClr val="262626"/>
                </a:solidFill>
              </a:rPr>
              <a:t>point</a:t>
            </a:r>
            <a:r>
              <a:rPr lang="hr-HR" altLang="en-US" sz="2400" dirty="0">
                <a:solidFill>
                  <a:srgbClr val="262626"/>
                </a:solidFill>
              </a:rPr>
              <a:t> veze do velikih agregiranih /18 blokova)</a:t>
            </a:r>
          </a:p>
        </p:txBody>
      </p:sp>
    </p:spTree>
    <p:extLst>
      <p:ext uri="{BB962C8B-B14F-4D97-AF65-F5344CB8AC3E}">
        <p14:creationId xmlns:p14="http://schemas.microsoft.com/office/powerpoint/2010/main" val="700753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VLSM –male mreže </a:t>
            </a:r>
            <a:endParaRPr lang="hr-HR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3EDF80-763E-4BB2-8011-6F467F72DC9A}"/>
              </a:ext>
            </a:extLst>
          </p:cNvPr>
          <p:cNvSpPr txBox="1">
            <a:spLocks/>
          </p:cNvSpPr>
          <p:nvPr/>
        </p:nvSpPr>
        <p:spPr>
          <a:xfrm>
            <a:off x="605518" y="282531"/>
            <a:ext cx="7989842" cy="5184775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hr-HR" altLang="en-US" sz="2400"/>
              <a:t>Maska /24 (255.255.255.0) 	-&gt; 2^8 - 2 = 254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/>
              <a:t>Maska /25 (255.255.255.128) 	-&gt; 2^7 - 2 = 126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/>
              <a:t>Maska /26 (255.255.255.192) 	-&gt; 2^6 - 2 = 62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/>
              <a:t>Maska /27 (255.255.255.224) 	-&gt; 2^5 - 2 = 30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/>
              <a:t>Maska /28 (255.255.255.240) 	-&gt; 2^4 - 2 = 14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/>
              <a:t>Maska /29 (255.255.255.248) 	-&gt; 2^3 - 2 = 6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>
                <a:solidFill>
                  <a:srgbClr val="FF0000"/>
                </a:solidFill>
              </a:rPr>
              <a:t>Maska /30 (255.255.255.252) 	-&gt; 2^2 - 2 = 2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/>
              <a:t>Maska /31 (255.255.255.254) 	-&gt; 2^2 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/>
              <a:t>Maska /32 (255.255.255.255) 	-&gt; 2^0 </a:t>
            </a:r>
            <a:endParaRPr lang="hr-HR" altLang="en-US" sz="24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913E51C-24EC-4AF5-96BC-E30117F69EF8}"/>
              </a:ext>
            </a:extLst>
          </p:cNvPr>
          <p:cNvSpPr txBox="1"/>
          <p:nvPr/>
        </p:nvSpPr>
        <p:spPr>
          <a:xfrm>
            <a:off x="7197340" y="4198764"/>
            <a:ext cx="2922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0000"/>
                </a:solidFill>
              </a:rPr>
              <a:t>Najmanja moguća mreža</a:t>
            </a:r>
          </a:p>
        </p:txBody>
      </p:sp>
    </p:spTree>
    <p:extLst>
      <p:ext uri="{BB962C8B-B14F-4D97-AF65-F5344CB8AC3E}">
        <p14:creationId xmlns:p14="http://schemas.microsoft.com/office/powerpoint/2010/main" val="169825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VLSM-velike mreže </a:t>
            </a:r>
            <a:endParaRPr lang="hr-HR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3EDF80-763E-4BB2-8011-6F467F72DC9A}"/>
              </a:ext>
            </a:extLst>
          </p:cNvPr>
          <p:cNvSpPr txBox="1">
            <a:spLocks/>
          </p:cNvSpPr>
          <p:nvPr/>
        </p:nvSpPr>
        <p:spPr>
          <a:xfrm>
            <a:off x="631643" y="679865"/>
            <a:ext cx="9322253" cy="5184775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hr-HR" altLang="en-US" sz="2400" dirty="0"/>
              <a:t>Maska /23 (255.255.254.0) 	-&gt; 2^9 = 512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 dirty="0"/>
              <a:t>Maska /22 (255.255.252.0)	-&gt; 2^10 = 1.024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 dirty="0"/>
              <a:t>Maska /21 (255.255.248.0) 	-&gt; 2^11 = 2.048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 dirty="0"/>
              <a:t>Maska /20 (255.255.240.0)	-&gt; 2^12 = 4.096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 dirty="0"/>
              <a:t>Maska /19 (255.255.224.0) 	-&gt; 2^13 = 8.192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 dirty="0"/>
              <a:t>Maska /18 (255.255.192.0) 	-&gt; 2^14 = 16.384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 dirty="0"/>
              <a:t>Maska /17 (255.255.128.0) 	-&gt; 2^15 = 32.768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 dirty="0"/>
              <a:t>Maska /16 (255.255.0.0) 		-&gt; 2^16 = 65.536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 dirty="0"/>
              <a:t>Maska /8 (255.0.0.0)		-&gt; 2^24 = 16.777.216</a:t>
            </a:r>
          </a:p>
          <a:p>
            <a:pPr>
              <a:buFont typeface="Arial" charset="0"/>
              <a:buChar char="•"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811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Prostoručno: oblik 1027">
            <a:extLst>
              <a:ext uri="{FF2B5EF4-FFF2-40B4-BE49-F238E27FC236}">
                <a16:creationId xmlns:a16="http://schemas.microsoft.com/office/drawing/2014/main" id="{EB0BD1ED-520E-4D64-823F-87677FF79B20}"/>
              </a:ext>
            </a:extLst>
          </p:cNvPr>
          <p:cNvSpPr/>
          <p:nvPr/>
        </p:nvSpPr>
        <p:spPr>
          <a:xfrm rot="605237">
            <a:off x="1077525" y="1157961"/>
            <a:ext cx="5049547" cy="4861851"/>
          </a:xfrm>
          <a:custGeom>
            <a:avLst/>
            <a:gdLst>
              <a:gd name="connsiteX0" fmla="*/ 4533704 w 5049547"/>
              <a:gd name="connsiteY0" fmla="*/ 510735 h 4861851"/>
              <a:gd name="connsiteX1" fmla="*/ 3889270 w 5049547"/>
              <a:gd name="connsiteY1" fmla="*/ 40472 h 4861851"/>
              <a:gd name="connsiteX2" fmla="*/ 3715098 w 5049547"/>
              <a:gd name="connsiteY2" fmla="*/ 23055 h 4861851"/>
              <a:gd name="connsiteX3" fmla="*/ 3331921 w 5049547"/>
              <a:gd name="connsiteY3" fmla="*/ 23055 h 4861851"/>
              <a:gd name="connsiteX4" fmla="*/ 2574275 w 5049547"/>
              <a:gd name="connsiteY4" fmla="*/ 310438 h 4861851"/>
              <a:gd name="connsiteX5" fmla="*/ 1703418 w 5049547"/>
              <a:gd name="connsiteY5" fmla="*/ 711032 h 4861851"/>
              <a:gd name="connsiteX6" fmla="*/ 405841 w 5049547"/>
              <a:gd name="connsiteY6" fmla="*/ 1782186 h 4861851"/>
              <a:gd name="connsiteX7" fmla="*/ 5247 w 5049547"/>
              <a:gd name="connsiteY7" fmla="*/ 3332312 h 4861851"/>
              <a:gd name="connsiteX8" fmla="*/ 623555 w 5049547"/>
              <a:gd name="connsiteY8" fmla="*/ 4516678 h 4861851"/>
              <a:gd name="connsiteX9" fmla="*/ 2469773 w 5049547"/>
              <a:gd name="connsiteY9" fmla="*/ 4856312 h 4861851"/>
              <a:gd name="connsiteX10" fmla="*/ 4220195 w 5049547"/>
              <a:gd name="connsiteY10" fmla="*/ 4621181 h 4861851"/>
              <a:gd name="connsiteX11" fmla="*/ 5030093 w 5049547"/>
              <a:gd name="connsiteY11" fmla="*/ 3401981 h 4861851"/>
              <a:gd name="connsiteX12" fmla="*/ 4777544 w 5049547"/>
              <a:gd name="connsiteY12" fmla="*/ 1094209 h 4861851"/>
              <a:gd name="connsiteX13" fmla="*/ 4533704 w 5049547"/>
              <a:gd name="connsiteY13" fmla="*/ 510735 h 486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49547" h="4861851">
                <a:moveTo>
                  <a:pt x="4533704" y="510735"/>
                </a:moveTo>
                <a:cubicBezTo>
                  <a:pt x="4385658" y="335112"/>
                  <a:pt x="4025704" y="121752"/>
                  <a:pt x="3889270" y="40472"/>
                </a:cubicBezTo>
                <a:cubicBezTo>
                  <a:pt x="3752836" y="-40808"/>
                  <a:pt x="3807989" y="25958"/>
                  <a:pt x="3715098" y="23055"/>
                </a:cubicBezTo>
                <a:cubicBezTo>
                  <a:pt x="3622207" y="20152"/>
                  <a:pt x="3522058" y="-24842"/>
                  <a:pt x="3331921" y="23055"/>
                </a:cubicBezTo>
                <a:cubicBezTo>
                  <a:pt x="3141784" y="70952"/>
                  <a:pt x="2845692" y="195775"/>
                  <a:pt x="2574275" y="310438"/>
                </a:cubicBezTo>
                <a:cubicBezTo>
                  <a:pt x="2302858" y="425101"/>
                  <a:pt x="2064824" y="465741"/>
                  <a:pt x="1703418" y="711032"/>
                </a:cubicBezTo>
                <a:cubicBezTo>
                  <a:pt x="1342012" y="956323"/>
                  <a:pt x="688869" y="1345306"/>
                  <a:pt x="405841" y="1782186"/>
                </a:cubicBezTo>
                <a:cubicBezTo>
                  <a:pt x="122812" y="2219066"/>
                  <a:pt x="-31039" y="2876563"/>
                  <a:pt x="5247" y="3332312"/>
                </a:cubicBezTo>
                <a:cubicBezTo>
                  <a:pt x="41533" y="3788061"/>
                  <a:pt x="212801" y="4262678"/>
                  <a:pt x="623555" y="4516678"/>
                </a:cubicBezTo>
                <a:cubicBezTo>
                  <a:pt x="1034309" y="4770678"/>
                  <a:pt x="1870333" y="4838895"/>
                  <a:pt x="2469773" y="4856312"/>
                </a:cubicBezTo>
                <a:cubicBezTo>
                  <a:pt x="3069213" y="4873729"/>
                  <a:pt x="3793475" y="4863569"/>
                  <a:pt x="4220195" y="4621181"/>
                </a:cubicBezTo>
                <a:cubicBezTo>
                  <a:pt x="4646915" y="4378793"/>
                  <a:pt x="4937202" y="3989810"/>
                  <a:pt x="5030093" y="3401981"/>
                </a:cubicBezTo>
                <a:cubicBezTo>
                  <a:pt x="5122984" y="2814152"/>
                  <a:pt x="4857373" y="1571729"/>
                  <a:pt x="4777544" y="1094209"/>
                </a:cubicBezTo>
                <a:cubicBezTo>
                  <a:pt x="4697715" y="616689"/>
                  <a:pt x="4681750" y="686358"/>
                  <a:pt x="4533704" y="510735"/>
                </a:cubicBezTo>
                <a:close/>
              </a:path>
            </a:pathLst>
          </a:cu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sz="4000" dirty="0"/>
              <a:t>Funkcionalna mala mreža</a:t>
            </a:r>
          </a:p>
        </p:txBody>
      </p:sp>
      <p:pic>
        <p:nvPicPr>
          <p:cNvPr id="1025" name="Slika 1024">
            <a:extLst>
              <a:ext uri="{FF2B5EF4-FFF2-40B4-BE49-F238E27FC236}">
                <a16:creationId xmlns:a16="http://schemas.microsoft.com/office/drawing/2014/main" id="{10757C16-93AD-41E4-918B-F4BC502C7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304" y="63478"/>
            <a:ext cx="6837826" cy="4834667"/>
          </a:xfrm>
          <a:prstGeom prst="rect">
            <a:avLst/>
          </a:prstGeom>
        </p:spPr>
      </p:pic>
      <p:sp>
        <p:nvSpPr>
          <p:cNvPr id="1026" name="TekstniOkvir 1025">
            <a:extLst>
              <a:ext uri="{FF2B5EF4-FFF2-40B4-BE49-F238E27FC236}">
                <a16:creationId xmlns:a16="http://schemas.microsoft.com/office/drawing/2014/main" id="{AFCA5224-ECD4-49C3-BA62-85D6F93886ED}"/>
              </a:ext>
            </a:extLst>
          </p:cNvPr>
          <p:cNvSpPr txBox="1"/>
          <p:nvPr/>
        </p:nvSpPr>
        <p:spPr>
          <a:xfrm>
            <a:off x="177307" y="1290395"/>
            <a:ext cx="3219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1">
                    <a:lumMod val="25000"/>
                  </a:schemeClr>
                </a:solidFill>
              </a:rPr>
              <a:t>Mreža učionica 2</a:t>
            </a:r>
          </a:p>
          <a:p>
            <a:r>
              <a:rPr lang="hr-HR" dirty="0">
                <a:solidFill>
                  <a:schemeClr val="accent1">
                    <a:lumMod val="25000"/>
                  </a:schemeClr>
                </a:solidFill>
              </a:rPr>
              <a:t>Adresa mreže: 10.10.2.0</a:t>
            </a:r>
          </a:p>
          <a:p>
            <a:r>
              <a:rPr lang="hr-HR" dirty="0" err="1">
                <a:solidFill>
                  <a:schemeClr val="accent1">
                    <a:lumMod val="25000"/>
                  </a:schemeClr>
                </a:solidFill>
              </a:rPr>
              <a:t>Subnet</a:t>
            </a:r>
            <a:r>
              <a:rPr lang="hr-HR" dirty="0">
                <a:solidFill>
                  <a:schemeClr val="accent1">
                    <a:lumMod val="25000"/>
                  </a:schemeClr>
                </a:solidFill>
              </a:rPr>
              <a:t> maska:255.255.255.0</a:t>
            </a:r>
          </a:p>
          <a:p>
            <a:r>
              <a:rPr lang="hr-HR" dirty="0">
                <a:solidFill>
                  <a:schemeClr val="accent1">
                    <a:lumMod val="25000"/>
                  </a:schemeClr>
                </a:solidFill>
              </a:rPr>
              <a:t>GW:10.10.5.254</a:t>
            </a:r>
          </a:p>
          <a:p>
            <a:r>
              <a:rPr lang="hr-HR" dirty="0">
                <a:solidFill>
                  <a:schemeClr val="accent1">
                    <a:lumMod val="25000"/>
                  </a:schemeClr>
                </a:solidFill>
              </a:rPr>
              <a:t>DNS:8.8.8.8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BFA39CE6-C8C2-4B2E-9558-6BCBD9DA8E01}"/>
              </a:ext>
            </a:extLst>
          </p:cNvPr>
          <p:cNvSpPr txBox="1"/>
          <p:nvPr/>
        </p:nvSpPr>
        <p:spPr>
          <a:xfrm>
            <a:off x="8905875" y="1214309"/>
            <a:ext cx="3219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1">
                    <a:lumMod val="25000"/>
                  </a:schemeClr>
                </a:solidFill>
              </a:rPr>
              <a:t>Mreža učionica 6</a:t>
            </a:r>
          </a:p>
          <a:p>
            <a:r>
              <a:rPr lang="hr-HR" dirty="0">
                <a:solidFill>
                  <a:schemeClr val="accent1">
                    <a:lumMod val="25000"/>
                  </a:schemeClr>
                </a:solidFill>
              </a:rPr>
              <a:t>Adresa mreže: 10.10.5.0</a:t>
            </a:r>
          </a:p>
          <a:p>
            <a:r>
              <a:rPr lang="hr-HR" dirty="0" err="1">
                <a:solidFill>
                  <a:schemeClr val="accent1">
                    <a:lumMod val="25000"/>
                  </a:schemeClr>
                </a:solidFill>
              </a:rPr>
              <a:t>Subnet</a:t>
            </a:r>
            <a:r>
              <a:rPr lang="hr-HR" dirty="0">
                <a:solidFill>
                  <a:schemeClr val="accent1">
                    <a:lumMod val="25000"/>
                  </a:schemeClr>
                </a:solidFill>
              </a:rPr>
              <a:t> maska:255.255.255.0</a:t>
            </a:r>
          </a:p>
          <a:p>
            <a:r>
              <a:rPr lang="hr-HR" dirty="0">
                <a:solidFill>
                  <a:schemeClr val="accent1">
                    <a:lumMod val="25000"/>
                  </a:schemeClr>
                </a:solidFill>
              </a:rPr>
              <a:t>GW:10.10.5.254</a:t>
            </a:r>
          </a:p>
          <a:p>
            <a:r>
              <a:rPr lang="hr-HR" dirty="0">
                <a:solidFill>
                  <a:schemeClr val="accent1">
                    <a:lumMod val="25000"/>
                  </a:schemeClr>
                </a:solidFill>
              </a:rPr>
              <a:t>DNS:8.8.8.8</a:t>
            </a:r>
          </a:p>
        </p:txBody>
      </p:sp>
      <p:sp>
        <p:nvSpPr>
          <p:cNvPr id="1027" name="TekstniOkvir 1026">
            <a:extLst>
              <a:ext uri="{FF2B5EF4-FFF2-40B4-BE49-F238E27FC236}">
                <a16:creationId xmlns:a16="http://schemas.microsoft.com/office/drawing/2014/main" id="{B30BB309-C402-4CBE-8CEA-EDB4A403FC48}"/>
              </a:ext>
            </a:extLst>
          </p:cNvPr>
          <p:cNvSpPr txBox="1"/>
          <p:nvPr/>
        </p:nvSpPr>
        <p:spPr>
          <a:xfrm>
            <a:off x="78377" y="4630067"/>
            <a:ext cx="2922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solidFill>
                  <a:srgbClr val="0000FF"/>
                </a:solidFill>
              </a:rPr>
              <a:t>IP adresa: 10.10.2.101</a:t>
            </a:r>
          </a:p>
          <a:p>
            <a:r>
              <a:rPr lang="hr-HR" sz="1600" dirty="0" err="1">
                <a:solidFill>
                  <a:srgbClr val="0000FF"/>
                </a:solidFill>
              </a:rPr>
              <a:t>Subnet</a:t>
            </a:r>
            <a:r>
              <a:rPr lang="hr-HR" sz="1600" dirty="0">
                <a:solidFill>
                  <a:srgbClr val="0000FF"/>
                </a:solidFill>
              </a:rPr>
              <a:t> maska: 255.255.255.0</a:t>
            </a:r>
          </a:p>
          <a:p>
            <a:r>
              <a:rPr lang="hr-HR" sz="1600" dirty="0">
                <a:solidFill>
                  <a:srgbClr val="0000FF"/>
                </a:solidFill>
              </a:rPr>
              <a:t>GW:10.10.2.254</a:t>
            </a:r>
          </a:p>
          <a:p>
            <a:r>
              <a:rPr lang="hr-HR" sz="1600" dirty="0">
                <a:solidFill>
                  <a:srgbClr val="0000FF"/>
                </a:solidFill>
              </a:rPr>
              <a:t>DNS:8.8.8.8</a:t>
            </a:r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id="{082B8E9C-7883-460C-AD67-FECB87D2DE45}"/>
              </a:ext>
            </a:extLst>
          </p:cNvPr>
          <p:cNvSpPr txBox="1"/>
          <p:nvPr/>
        </p:nvSpPr>
        <p:spPr>
          <a:xfrm>
            <a:off x="3261987" y="4850411"/>
            <a:ext cx="2922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solidFill>
                  <a:srgbClr val="0000FF"/>
                </a:solidFill>
              </a:rPr>
              <a:t>IP adresa: 10.10.2.102</a:t>
            </a:r>
          </a:p>
          <a:p>
            <a:r>
              <a:rPr lang="hr-HR" sz="1600" dirty="0" err="1">
                <a:solidFill>
                  <a:srgbClr val="0000FF"/>
                </a:solidFill>
              </a:rPr>
              <a:t>Subnet</a:t>
            </a:r>
            <a:r>
              <a:rPr lang="hr-HR" sz="1600" dirty="0">
                <a:solidFill>
                  <a:srgbClr val="0000FF"/>
                </a:solidFill>
              </a:rPr>
              <a:t> maska: 255.255.255.0</a:t>
            </a:r>
          </a:p>
          <a:p>
            <a:r>
              <a:rPr lang="hr-HR" sz="1600" dirty="0">
                <a:solidFill>
                  <a:srgbClr val="0000FF"/>
                </a:solidFill>
              </a:rPr>
              <a:t>GW:10.10.2.254</a:t>
            </a:r>
          </a:p>
          <a:p>
            <a:r>
              <a:rPr lang="hr-HR" sz="1600" dirty="0">
                <a:solidFill>
                  <a:srgbClr val="0000FF"/>
                </a:solidFill>
              </a:rPr>
              <a:t>DNS:8.8.8.8</a:t>
            </a:r>
          </a:p>
        </p:txBody>
      </p:sp>
      <p:sp>
        <p:nvSpPr>
          <p:cNvPr id="40" name="TekstniOkvir 39">
            <a:extLst>
              <a:ext uri="{FF2B5EF4-FFF2-40B4-BE49-F238E27FC236}">
                <a16:creationId xmlns:a16="http://schemas.microsoft.com/office/drawing/2014/main" id="{126A7280-991C-41B7-86F4-2B40F15DE013}"/>
              </a:ext>
            </a:extLst>
          </p:cNvPr>
          <p:cNvSpPr txBox="1"/>
          <p:nvPr/>
        </p:nvSpPr>
        <p:spPr>
          <a:xfrm>
            <a:off x="6434927" y="4980088"/>
            <a:ext cx="2922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solidFill>
                  <a:srgbClr val="FF0066"/>
                </a:solidFill>
              </a:rPr>
              <a:t>IP adresa: 10.10.5.103</a:t>
            </a:r>
          </a:p>
          <a:p>
            <a:r>
              <a:rPr lang="hr-HR" sz="1600" dirty="0" err="1">
                <a:solidFill>
                  <a:srgbClr val="FF0066"/>
                </a:solidFill>
              </a:rPr>
              <a:t>Subnet</a:t>
            </a:r>
            <a:r>
              <a:rPr lang="hr-HR" sz="1600" dirty="0">
                <a:solidFill>
                  <a:srgbClr val="FF0066"/>
                </a:solidFill>
              </a:rPr>
              <a:t> maska: 255.255.255.0</a:t>
            </a:r>
          </a:p>
          <a:p>
            <a:r>
              <a:rPr lang="hr-HR" sz="1600" dirty="0">
                <a:solidFill>
                  <a:srgbClr val="FF0066"/>
                </a:solidFill>
              </a:rPr>
              <a:t>GW:10.10.5.254</a:t>
            </a:r>
          </a:p>
          <a:p>
            <a:r>
              <a:rPr lang="hr-HR" sz="1600" dirty="0">
                <a:solidFill>
                  <a:srgbClr val="FF0066"/>
                </a:solidFill>
              </a:rPr>
              <a:t>DNS:8.8.8.8</a:t>
            </a:r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id="{1DE26BC6-660F-49B9-BE64-5351C08F9EE2}"/>
              </a:ext>
            </a:extLst>
          </p:cNvPr>
          <p:cNvSpPr txBox="1"/>
          <p:nvPr/>
        </p:nvSpPr>
        <p:spPr>
          <a:xfrm>
            <a:off x="9290685" y="4353362"/>
            <a:ext cx="2922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solidFill>
                  <a:srgbClr val="FF0066"/>
                </a:solidFill>
              </a:rPr>
              <a:t>IP adresa: 10.10.5.104</a:t>
            </a:r>
          </a:p>
          <a:p>
            <a:r>
              <a:rPr lang="hr-HR" sz="1600" dirty="0" err="1">
                <a:solidFill>
                  <a:srgbClr val="FF0066"/>
                </a:solidFill>
              </a:rPr>
              <a:t>Subnet</a:t>
            </a:r>
            <a:r>
              <a:rPr lang="hr-HR" sz="1600" dirty="0">
                <a:solidFill>
                  <a:srgbClr val="FF0066"/>
                </a:solidFill>
              </a:rPr>
              <a:t> maska: 255.255.255.0</a:t>
            </a:r>
          </a:p>
          <a:p>
            <a:r>
              <a:rPr lang="hr-HR" sz="1600" dirty="0">
                <a:solidFill>
                  <a:srgbClr val="FF0066"/>
                </a:solidFill>
              </a:rPr>
              <a:t>GW:10.10.5.254</a:t>
            </a:r>
          </a:p>
          <a:p>
            <a:r>
              <a:rPr lang="hr-HR" sz="1600" dirty="0">
                <a:solidFill>
                  <a:srgbClr val="FF0066"/>
                </a:solidFill>
              </a:rPr>
              <a:t>DNS:8.8.8.8</a:t>
            </a:r>
          </a:p>
        </p:txBody>
      </p:sp>
      <p:sp>
        <p:nvSpPr>
          <p:cNvPr id="42" name="TekstniOkvir 41">
            <a:extLst>
              <a:ext uri="{FF2B5EF4-FFF2-40B4-BE49-F238E27FC236}">
                <a16:creationId xmlns:a16="http://schemas.microsoft.com/office/drawing/2014/main" id="{9BD17227-AF49-4028-B573-6F92B408DF44}"/>
              </a:ext>
            </a:extLst>
          </p:cNvPr>
          <p:cNvSpPr txBox="1"/>
          <p:nvPr/>
        </p:nvSpPr>
        <p:spPr>
          <a:xfrm>
            <a:off x="6434927" y="1717835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solidFill>
                  <a:srgbClr val="FF0066"/>
                </a:solidFill>
              </a:rPr>
              <a:t>10.10.5.254</a:t>
            </a:r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id="{B425C393-9E7D-43E8-AC80-1F4BF48A2D7F}"/>
              </a:ext>
            </a:extLst>
          </p:cNvPr>
          <p:cNvSpPr txBox="1"/>
          <p:nvPr/>
        </p:nvSpPr>
        <p:spPr>
          <a:xfrm>
            <a:off x="4415796" y="1757650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solidFill>
                  <a:srgbClr val="0000FF"/>
                </a:solidFill>
              </a:rPr>
              <a:t>10.10.2.254</a:t>
            </a:r>
          </a:p>
        </p:txBody>
      </p:sp>
      <p:sp>
        <p:nvSpPr>
          <p:cNvPr id="45" name="Prostoručno: oblik 44">
            <a:extLst>
              <a:ext uri="{FF2B5EF4-FFF2-40B4-BE49-F238E27FC236}">
                <a16:creationId xmlns:a16="http://schemas.microsoft.com/office/drawing/2014/main" id="{C1081F90-E558-415B-B501-F592D767AD70}"/>
              </a:ext>
            </a:extLst>
          </p:cNvPr>
          <p:cNvSpPr/>
          <p:nvPr/>
        </p:nvSpPr>
        <p:spPr>
          <a:xfrm rot="20856605" flipH="1">
            <a:off x="6078833" y="949254"/>
            <a:ext cx="5357419" cy="5071240"/>
          </a:xfrm>
          <a:custGeom>
            <a:avLst/>
            <a:gdLst>
              <a:gd name="connsiteX0" fmla="*/ 4533704 w 5049547"/>
              <a:gd name="connsiteY0" fmla="*/ 510735 h 4861851"/>
              <a:gd name="connsiteX1" fmla="*/ 3889270 w 5049547"/>
              <a:gd name="connsiteY1" fmla="*/ 40472 h 4861851"/>
              <a:gd name="connsiteX2" fmla="*/ 3715098 w 5049547"/>
              <a:gd name="connsiteY2" fmla="*/ 23055 h 4861851"/>
              <a:gd name="connsiteX3" fmla="*/ 3331921 w 5049547"/>
              <a:gd name="connsiteY3" fmla="*/ 23055 h 4861851"/>
              <a:gd name="connsiteX4" fmla="*/ 2574275 w 5049547"/>
              <a:gd name="connsiteY4" fmla="*/ 310438 h 4861851"/>
              <a:gd name="connsiteX5" fmla="*/ 1703418 w 5049547"/>
              <a:gd name="connsiteY5" fmla="*/ 711032 h 4861851"/>
              <a:gd name="connsiteX6" fmla="*/ 405841 w 5049547"/>
              <a:gd name="connsiteY6" fmla="*/ 1782186 h 4861851"/>
              <a:gd name="connsiteX7" fmla="*/ 5247 w 5049547"/>
              <a:gd name="connsiteY7" fmla="*/ 3332312 h 4861851"/>
              <a:gd name="connsiteX8" fmla="*/ 623555 w 5049547"/>
              <a:gd name="connsiteY8" fmla="*/ 4516678 h 4861851"/>
              <a:gd name="connsiteX9" fmla="*/ 2469773 w 5049547"/>
              <a:gd name="connsiteY9" fmla="*/ 4856312 h 4861851"/>
              <a:gd name="connsiteX10" fmla="*/ 4220195 w 5049547"/>
              <a:gd name="connsiteY10" fmla="*/ 4621181 h 4861851"/>
              <a:gd name="connsiteX11" fmla="*/ 5030093 w 5049547"/>
              <a:gd name="connsiteY11" fmla="*/ 3401981 h 4861851"/>
              <a:gd name="connsiteX12" fmla="*/ 4777544 w 5049547"/>
              <a:gd name="connsiteY12" fmla="*/ 1094209 h 4861851"/>
              <a:gd name="connsiteX13" fmla="*/ 4533704 w 5049547"/>
              <a:gd name="connsiteY13" fmla="*/ 510735 h 486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49547" h="4861851">
                <a:moveTo>
                  <a:pt x="4533704" y="510735"/>
                </a:moveTo>
                <a:cubicBezTo>
                  <a:pt x="4385658" y="335112"/>
                  <a:pt x="4025704" y="121752"/>
                  <a:pt x="3889270" y="40472"/>
                </a:cubicBezTo>
                <a:cubicBezTo>
                  <a:pt x="3752836" y="-40808"/>
                  <a:pt x="3807989" y="25958"/>
                  <a:pt x="3715098" y="23055"/>
                </a:cubicBezTo>
                <a:cubicBezTo>
                  <a:pt x="3622207" y="20152"/>
                  <a:pt x="3522058" y="-24842"/>
                  <a:pt x="3331921" y="23055"/>
                </a:cubicBezTo>
                <a:cubicBezTo>
                  <a:pt x="3141784" y="70952"/>
                  <a:pt x="2845692" y="195775"/>
                  <a:pt x="2574275" y="310438"/>
                </a:cubicBezTo>
                <a:cubicBezTo>
                  <a:pt x="2302858" y="425101"/>
                  <a:pt x="2064824" y="465741"/>
                  <a:pt x="1703418" y="711032"/>
                </a:cubicBezTo>
                <a:cubicBezTo>
                  <a:pt x="1342012" y="956323"/>
                  <a:pt x="688869" y="1345306"/>
                  <a:pt x="405841" y="1782186"/>
                </a:cubicBezTo>
                <a:cubicBezTo>
                  <a:pt x="122812" y="2219066"/>
                  <a:pt x="-31039" y="2876563"/>
                  <a:pt x="5247" y="3332312"/>
                </a:cubicBezTo>
                <a:cubicBezTo>
                  <a:pt x="41533" y="3788061"/>
                  <a:pt x="212801" y="4262678"/>
                  <a:pt x="623555" y="4516678"/>
                </a:cubicBezTo>
                <a:cubicBezTo>
                  <a:pt x="1034309" y="4770678"/>
                  <a:pt x="1870333" y="4838895"/>
                  <a:pt x="2469773" y="4856312"/>
                </a:cubicBezTo>
                <a:cubicBezTo>
                  <a:pt x="3069213" y="4873729"/>
                  <a:pt x="3793475" y="4863569"/>
                  <a:pt x="4220195" y="4621181"/>
                </a:cubicBezTo>
                <a:cubicBezTo>
                  <a:pt x="4646915" y="4378793"/>
                  <a:pt x="4937202" y="3989810"/>
                  <a:pt x="5030093" y="3401981"/>
                </a:cubicBezTo>
                <a:cubicBezTo>
                  <a:pt x="5122984" y="2814152"/>
                  <a:pt x="4857373" y="1571729"/>
                  <a:pt x="4777544" y="1094209"/>
                </a:cubicBezTo>
                <a:cubicBezTo>
                  <a:pt x="4697715" y="616689"/>
                  <a:pt x="4681750" y="686358"/>
                  <a:pt x="4533704" y="510735"/>
                </a:cubicBezTo>
                <a:close/>
              </a:path>
            </a:pathLst>
          </a:custGeom>
          <a:solidFill>
            <a:srgbClr val="FF006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32" name="Ravni poveznik 1031">
            <a:extLst>
              <a:ext uri="{FF2B5EF4-FFF2-40B4-BE49-F238E27FC236}">
                <a16:creationId xmlns:a16="http://schemas.microsoft.com/office/drawing/2014/main" id="{BD0E4A94-2252-4135-BB54-B87D0E2EC52E}"/>
              </a:ext>
            </a:extLst>
          </p:cNvPr>
          <p:cNvCxnSpPr/>
          <p:nvPr/>
        </p:nvCxnSpPr>
        <p:spPr>
          <a:xfrm>
            <a:off x="5466303" y="1487156"/>
            <a:ext cx="522515" cy="60904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47">
            <a:extLst>
              <a:ext uri="{FF2B5EF4-FFF2-40B4-BE49-F238E27FC236}">
                <a16:creationId xmlns:a16="http://schemas.microsoft.com/office/drawing/2014/main" id="{6164EC2D-0210-4809-9E32-9D19D91E03B1}"/>
              </a:ext>
            </a:extLst>
          </p:cNvPr>
          <p:cNvCxnSpPr>
            <a:cxnSpLocks/>
          </p:cNvCxnSpPr>
          <p:nvPr/>
        </p:nvCxnSpPr>
        <p:spPr>
          <a:xfrm flipH="1">
            <a:off x="6152656" y="1505907"/>
            <a:ext cx="372599" cy="600155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kstniOkvir 1033">
            <a:extLst>
              <a:ext uri="{FF2B5EF4-FFF2-40B4-BE49-F238E27FC236}">
                <a16:creationId xmlns:a16="http://schemas.microsoft.com/office/drawing/2014/main" id="{FA26C6F2-2A7A-4A92-964B-F870078963B7}"/>
              </a:ext>
            </a:extLst>
          </p:cNvPr>
          <p:cNvSpPr txBox="1"/>
          <p:nvPr/>
        </p:nvSpPr>
        <p:spPr>
          <a:xfrm>
            <a:off x="4450673" y="2767723"/>
            <a:ext cx="137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Broadcast</a:t>
            </a:r>
            <a:r>
              <a:rPr lang="hr-HR" dirty="0"/>
              <a:t> promet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7B2701BE-3890-4E5E-BD69-798DCBD64FAC}"/>
              </a:ext>
            </a:extLst>
          </p:cNvPr>
          <p:cNvSpPr txBox="1"/>
          <p:nvPr/>
        </p:nvSpPr>
        <p:spPr>
          <a:xfrm>
            <a:off x="6374459" y="2802357"/>
            <a:ext cx="137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Broadcast</a:t>
            </a:r>
            <a:r>
              <a:rPr lang="hr-HR" dirty="0"/>
              <a:t> promet</a:t>
            </a:r>
          </a:p>
        </p:txBody>
      </p:sp>
      <p:cxnSp>
        <p:nvCxnSpPr>
          <p:cNvPr id="1036" name="Ravni poveznik sa strelicom 1035">
            <a:extLst>
              <a:ext uri="{FF2B5EF4-FFF2-40B4-BE49-F238E27FC236}">
                <a16:creationId xmlns:a16="http://schemas.microsoft.com/office/drawing/2014/main" id="{CEBC910D-1409-41E9-B547-0091BB8E100E}"/>
              </a:ext>
            </a:extLst>
          </p:cNvPr>
          <p:cNvCxnSpPr/>
          <p:nvPr/>
        </p:nvCxnSpPr>
        <p:spPr>
          <a:xfrm flipV="1">
            <a:off x="6152656" y="947018"/>
            <a:ext cx="444735" cy="341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TekstniOkvir 1036">
            <a:extLst>
              <a:ext uri="{FF2B5EF4-FFF2-40B4-BE49-F238E27FC236}">
                <a16:creationId xmlns:a16="http://schemas.microsoft.com/office/drawing/2014/main" id="{B33B91E3-0FA0-4011-B07B-FDC854904852}"/>
              </a:ext>
            </a:extLst>
          </p:cNvPr>
          <p:cNvSpPr txBox="1"/>
          <p:nvPr/>
        </p:nvSpPr>
        <p:spPr>
          <a:xfrm>
            <a:off x="4459331" y="332411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ARP</a:t>
            </a:r>
          </a:p>
        </p:txBody>
      </p:sp>
      <p:sp>
        <p:nvSpPr>
          <p:cNvPr id="55" name="TekstniOkvir 54">
            <a:extLst>
              <a:ext uri="{FF2B5EF4-FFF2-40B4-BE49-F238E27FC236}">
                <a16:creationId xmlns:a16="http://schemas.microsoft.com/office/drawing/2014/main" id="{6B72C3C8-5F83-416C-BAE2-D6BF1D9FDA25}"/>
              </a:ext>
            </a:extLst>
          </p:cNvPr>
          <p:cNvSpPr txBox="1"/>
          <p:nvPr/>
        </p:nvSpPr>
        <p:spPr>
          <a:xfrm>
            <a:off x="6352132" y="334596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ARP</a:t>
            </a:r>
          </a:p>
        </p:txBody>
      </p:sp>
      <p:sp>
        <p:nvSpPr>
          <p:cNvPr id="1038" name="TekstniOkvir 1037">
            <a:extLst>
              <a:ext uri="{FF2B5EF4-FFF2-40B4-BE49-F238E27FC236}">
                <a16:creationId xmlns:a16="http://schemas.microsoft.com/office/drawing/2014/main" id="{5711DCC0-2DB0-4094-9D4C-DF92CEB8F6F1}"/>
              </a:ext>
            </a:extLst>
          </p:cNvPr>
          <p:cNvSpPr txBox="1"/>
          <p:nvPr/>
        </p:nvSpPr>
        <p:spPr>
          <a:xfrm>
            <a:off x="7545388" y="169340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/>
              <a:t>DNS:8.8.8.8</a:t>
            </a:r>
          </a:p>
        </p:txBody>
      </p:sp>
    </p:spTree>
    <p:extLst>
      <p:ext uri="{BB962C8B-B14F-4D97-AF65-F5344CB8AC3E}">
        <p14:creationId xmlns:p14="http://schemas.microsoft.com/office/powerpoint/2010/main" val="1687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VLSM – Način prikaza</a:t>
            </a:r>
            <a:endParaRPr lang="hr-HR" sz="32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12A4DF4C-AB90-485F-A8F9-FDE11898FEE2}"/>
              </a:ext>
            </a:extLst>
          </p:cNvPr>
          <p:cNvSpPr/>
          <p:nvPr/>
        </p:nvSpPr>
        <p:spPr>
          <a:xfrm>
            <a:off x="365759" y="1074509"/>
            <a:ext cx="104415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Umjesto </a:t>
            </a:r>
            <a:r>
              <a:rPr lang="hr-HR" altLang="en-US" sz="2400" dirty="0" err="1">
                <a:solidFill>
                  <a:srgbClr val="262626"/>
                </a:solidFill>
              </a:rPr>
              <a:t>subnet</a:t>
            </a:r>
            <a:r>
              <a:rPr lang="hr-HR" altLang="en-US" sz="2400" dirty="0">
                <a:solidFill>
                  <a:srgbClr val="262626"/>
                </a:solidFill>
              </a:rPr>
              <a:t> maske (npr. 255.255.255.0) koristimo označavanje duljine prefiksa (/24)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ea typeface="Segoe UI Semibold" panose="020B0702040204020203" pitchFamily="34" charset="0"/>
              </a:rPr>
              <a:t>Puno praktičniji i kraći način pisanja, ovo preračunavanje između </a:t>
            </a:r>
            <a:r>
              <a:rPr lang="hr-HR" altLang="en-US" sz="2400" dirty="0" err="1">
                <a:solidFill>
                  <a:srgbClr val="262626"/>
                </a:solidFill>
                <a:ea typeface="Segoe UI Semibold" panose="020B0702040204020203" pitchFamily="34" charset="0"/>
              </a:rPr>
              <a:t>subnet</a:t>
            </a:r>
            <a:r>
              <a:rPr lang="hr-HR" altLang="en-US" sz="2400" dirty="0">
                <a:solidFill>
                  <a:srgbClr val="262626"/>
                </a:solidFill>
                <a:ea typeface="Segoe UI Semibold" panose="020B0702040204020203" pitchFamily="34" charset="0"/>
              </a:rPr>
              <a:t> maske i duljine prefiksa je jedna nepotrebna komplikacija.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400" b="1" dirty="0">
                <a:solidFill>
                  <a:srgbClr val="FF0000"/>
                </a:solidFill>
                <a:ea typeface="Segoe UI Semibold" panose="020B0702040204020203" pitchFamily="34" charset="0"/>
              </a:rPr>
              <a:t>/NN </a:t>
            </a:r>
            <a:r>
              <a:rPr lang="hr-HR" altLang="en-US" sz="2400" dirty="0">
                <a:solidFill>
                  <a:srgbClr val="FF0000"/>
                </a:solidFill>
                <a:ea typeface="Segoe UI Semibold" panose="020B0702040204020203" pitchFamily="34" charset="0"/>
              </a:rPr>
              <a:t>jednostavno znači koliko je jedinica u </a:t>
            </a:r>
            <a:r>
              <a:rPr lang="hr-HR" altLang="en-US" sz="2400" dirty="0" err="1">
                <a:solidFill>
                  <a:srgbClr val="FF0000"/>
                </a:solidFill>
                <a:ea typeface="Segoe UI Semibold" panose="020B0702040204020203" pitchFamily="34" charset="0"/>
              </a:rPr>
              <a:t>subnet</a:t>
            </a:r>
            <a:r>
              <a:rPr lang="hr-HR" altLang="en-US" sz="2400" dirty="0">
                <a:solidFill>
                  <a:srgbClr val="FF0000"/>
                </a:solidFill>
                <a:ea typeface="Segoe UI Semibold" panose="020B0702040204020203" pitchFamily="34" charset="0"/>
              </a:rPr>
              <a:t> maski, a </a:t>
            </a:r>
            <a:r>
              <a:rPr lang="hr-HR" altLang="en-US" sz="2400" b="1" dirty="0">
                <a:solidFill>
                  <a:srgbClr val="FF0000"/>
                </a:solidFill>
                <a:ea typeface="Segoe UI Semibold" panose="020B0702040204020203" pitchFamily="34" charset="0"/>
              </a:rPr>
              <a:t>32-NN</a:t>
            </a:r>
            <a:r>
              <a:rPr lang="hr-HR" altLang="en-US" sz="2400" dirty="0">
                <a:solidFill>
                  <a:srgbClr val="FF0000"/>
                </a:solidFill>
                <a:ea typeface="Segoe UI Semibold" panose="020B0702040204020203" pitchFamily="34" charset="0"/>
              </a:rPr>
              <a:t> kaže koliko bitova ostaje za adresiranje računala pa je lakše s time baratati.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Bolje se odmah naviknuti na duljine prefiksa jer se kasnije u IPv6 isključivo koristi takova notacija (dapače je suludo zapisivati drugačije).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Potrebno naučiti preračunavati jedno u drugo – još uvijek se često u uređaje mora upisivati klasična maska (a ne prefiks).</a:t>
            </a:r>
            <a:endParaRPr lang="en-US" alt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80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br>
              <a:rPr lang="hr-HR" altLang="en-US" sz="3200" dirty="0">
                <a:solidFill>
                  <a:srgbClr val="262626"/>
                </a:solidFill>
              </a:rPr>
            </a:br>
            <a:r>
              <a:rPr lang="hr-HR" altLang="en-US" sz="3200" dirty="0">
                <a:solidFill>
                  <a:srgbClr val="262626"/>
                </a:solidFill>
              </a:rPr>
              <a:t>Što ovo znači...</a:t>
            </a:r>
            <a:endParaRPr lang="hr-HR" sz="32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12A4DF4C-AB90-485F-A8F9-FDE11898FEE2}"/>
              </a:ext>
            </a:extLst>
          </p:cNvPr>
          <p:cNvSpPr/>
          <p:nvPr/>
        </p:nvSpPr>
        <p:spPr>
          <a:xfrm>
            <a:off x="365759" y="1074509"/>
            <a:ext cx="104415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altLang="en-US" sz="2400" dirty="0">
                <a:solidFill>
                  <a:srgbClr val="262626"/>
                </a:solidFill>
              </a:rPr>
              <a:t>Gledamo koliko nam treba korisnih adresa u nekakvoj mreži (zahtjev korisnika)</a:t>
            </a:r>
          </a:p>
          <a:p>
            <a:pPr marL="457200" indent="-457200">
              <a:buFont typeface="+mj-lt"/>
              <a:buAutoNum type="arabicPeriod"/>
            </a:pPr>
            <a:r>
              <a:rPr lang="hr-HR" altLang="en-US" sz="2400" dirty="0">
                <a:solidFill>
                  <a:srgbClr val="262626"/>
                </a:solidFill>
              </a:rPr>
              <a:t>Prema tome odlučimo koju veličinu maske trebamo i dijelimo raspoloživi adresni prostor</a:t>
            </a:r>
          </a:p>
          <a:p>
            <a:pPr marL="457200" indent="-457200">
              <a:buFont typeface="+mj-lt"/>
              <a:buAutoNum type="arabicPeriod"/>
            </a:pPr>
            <a:r>
              <a:rPr lang="hr-HR" altLang="en-US" sz="2400" dirty="0">
                <a:solidFill>
                  <a:srgbClr val="262626"/>
                </a:solidFill>
              </a:rPr>
              <a:t>Maske /31 i /32 su korisne samo u nekim posebnim slučajevima, realno nisu korisne za definiranje mreža</a:t>
            </a:r>
          </a:p>
          <a:p>
            <a:pPr marL="457200" indent="-457200">
              <a:buFont typeface="+mj-lt"/>
              <a:buAutoNum type="arabicPeriod"/>
            </a:pPr>
            <a:r>
              <a:rPr lang="hr-HR" altLang="en-US" sz="2400" dirty="0">
                <a:solidFill>
                  <a:srgbClr val="FF0000"/>
                </a:solidFill>
              </a:rPr>
              <a:t>Glavna namjena /30 mreža (2 korisne adrese) jesu </a:t>
            </a:r>
            <a:r>
              <a:rPr lang="hr-HR" altLang="en-US" sz="2400" dirty="0" err="1">
                <a:solidFill>
                  <a:srgbClr val="FF0000"/>
                </a:solidFill>
              </a:rPr>
              <a:t>point</a:t>
            </a:r>
            <a:r>
              <a:rPr lang="hr-HR" altLang="en-US" sz="2400" dirty="0">
                <a:solidFill>
                  <a:srgbClr val="FF0000"/>
                </a:solidFill>
              </a:rPr>
              <a:t>-to-</a:t>
            </a:r>
            <a:r>
              <a:rPr lang="hr-HR" altLang="en-US" sz="2400" dirty="0" err="1">
                <a:solidFill>
                  <a:srgbClr val="FF0000"/>
                </a:solidFill>
              </a:rPr>
              <a:t>point</a:t>
            </a:r>
            <a:r>
              <a:rPr lang="hr-HR" altLang="en-US" sz="2400" dirty="0">
                <a:solidFill>
                  <a:srgbClr val="FF0000"/>
                </a:solidFill>
              </a:rPr>
              <a:t> veze između usmjeritelja</a:t>
            </a:r>
          </a:p>
        </p:txBody>
      </p:sp>
    </p:spTree>
    <p:extLst>
      <p:ext uri="{BB962C8B-B14F-4D97-AF65-F5344CB8AC3E}">
        <p14:creationId xmlns:p14="http://schemas.microsoft.com/office/powerpoint/2010/main" val="3778197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br>
              <a:rPr lang="hr-HR" altLang="en-US" sz="3200" dirty="0">
                <a:solidFill>
                  <a:srgbClr val="262626"/>
                </a:solidFill>
              </a:rPr>
            </a:br>
            <a:r>
              <a:rPr lang="hr-HR" altLang="en-US" sz="3200" dirty="0">
                <a:solidFill>
                  <a:srgbClr val="262626"/>
                </a:solidFill>
              </a:rPr>
              <a:t>Dvije /25 mreže:</a:t>
            </a:r>
            <a:endParaRPr lang="hr-HR" sz="32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12A4DF4C-AB90-485F-A8F9-FDE11898FEE2}"/>
              </a:ext>
            </a:extLst>
          </p:cNvPr>
          <p:cNvSpPr/>
          <p:nvPr/>
        </p:nvSpPr>
        <p:spPr>
          <a:xfrm>
            <a:off x="322216" y="1214309"/>
            <a:ext cx="10441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Svaka /25 mreža je polovina /24 mreže – s time da mora biti prva i druga polovina – tako da su mreže X.X.X.0/25 i  X.X.</a:t>
            </a:r>
            <a:r>
              <a:rPr lang="hr-HR" altLang="en-US" sz="2400">
                <a:solidFill>
                  <a:srgbClr val="262626"/>
                </a:solidFill>
              </a:rPr>
              <a:t>X.128/25</a:t>
            </a:r>
            <a:endParaRPr lang="en-US" altLang="en-US" sz="2400" dirty="0">
              <a:solidFill>
                <a:srgbClr val="262626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A8DFBF-B627-43FB-8492-74A309ECC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87" y="2177778"/>
            <a:ext cx="752475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A947726-1A2E-488D-8E62-E0CA00DC0F8B}"/>
              </a:ext>
            </a:extLst>
          </p:cNvPr>
          <p:cNvSpPr txBox="1">
            <a:spLocks noChangeArrowheads="1"/>
          </p:cNvSpPr>
          <p:nvPr/>
        </p:nvSpPr>
        <p:spPr bwMode="auto">
          <a:xfrm rot="3549672">
            <a:off x="1286306" y="3785122"/>
            <a:ext cx="326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600" b="1"/>
              <a:t>192.168.1.0/25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21C175D-B800-49DC-8AA7-601D7B30F7A0}"/>
              </a:ext>
            </a:extLst>
          </p:cNvPr>
          <p:cNvSpPr txBox="1">
            <a:spLocks noChangeArrowheads="1"/>
          </p:cNvSpPr>
          <p:nvPr/>
        </p:nvSpPr>
        <p:spPr bwMode="auto">
          <a:xfrm rot="3549672">
            <a:off x="5275693" y="3785123"/>
            <a:ext cx="3775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600" b="1"/>
              <a:t>192.168.1.128/25</a:t>
            </a:r>
          </a:p>
        </p:txBody>
      </p:sp>
    </p:spTree>
    <p:extLst>
      <p:ext uri="{BB962C8B-B14F-4D97-AF65-F5344CB8AC3E}">
        <p14:creationId xmlns:p14="http://schemas.microsoft.com/office/powerpoint/2010/main" val="4185319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br>
              <a:rPr lang="hr-HR" altLang="en-US" sz="3200" dirty="0">
                <a:solidFill>
                  <a:srgbClr val="262626"/>
                </a:solidFill>
              </a:rPr>
            </a:br>
            <a:r>
              <a:rPr lang="hr-HR" altLang="en-US" sz="3200" dirty="0">
                <a:solidFill>
                  <a:srgbClr val="262626"/>
                </a:solidFill>
              </a:rPr>
              <a:t>Dvije /25 mreže:</a:t>
            </a:r>
            <a:endParaRPr lang="hr-HR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E5819C-8142-4BE4-BD28-30B051F6D23C}"/>
              </a:ext>
            </a:extLst>
          </p:cNvPr>
          <p:cNvSpPr txBox="1">
            <a:spLocks/>
          </p:cNvSpPr>
          <p:nvPr/>
        </p:nvSpPr>
        <p:spPr bwMode="auto">
          <a:xfrm>
            <a:off x="365761" y="1484313"/>
            <a:ext cx="10441576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Korak u adresiranju je 128 = 2^7 (32-25 =7) –blok adresa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hr-HR" altLang="en-US" sz="2000" cap="none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Adresa prve mreže: 192.168.1.0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Maska prve mreže: 255.255.255.128 (/25)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 err="1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Broadcast</a:t>
            </a: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prve mreže: 192.168.1.127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Korisno adresa: 2^7 - 2 = 126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hr-HR" altLang="en-US" sz="2000" cap="none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Adresa druge mreže: 192.168.1.128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Maska druge mreže: 255.255.255.128 (/25)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 err="1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Broadcast</a:t>
            </a: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druge mreže: 192.168.1.255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Korisno adresa: 2^7 - 2 = 126</a:t>
            </a:r>
          </a:p>
        </p:txBody>
      </p:sp>
    </p:spTree>
    <p:extLst>
      <p:ext uri="{BB962C8B-B14F-4D97-AF65-F5344CB8AC3E}">
        <p14:creationId xmlns:p14="http://schemas.microsoft.com/office/powerpoint/2010/main" val="1777720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br>
              <a:rPr lang="hr-HR" altLang="en-US" sz="3200" dirty="0">
                <a:solidFill>
                  <a:srgbClr val="262626"/>
                </a:solidFill>
              </a:rPr>
            </a:br>
            <a:r>
              <a:rPr lang="hr-HR" altLang="en-US" sz="3200" dirty="0">
                <a:solidFill>
                  <a:srgbClr val="262626"/>
                </a:solidFill>
              </a:rPr>
              <a:t>Četiri /26 mreže</a:t>
            </a:r>
            <a:endParaRPr lang="hr-HR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E5819C-8142-4BE4-BD28-30B051F6D23C}"/>
              </a:ext>
            </a:extLst>
          </p:cNvPr>
          <p:cNvSpPr txBox="1">
            <a:spLocks/>
          </p:cNvSpPr>
          <p:nvPr/>
        </p:nvSpPr>
        <p:spPr bwMode="auto">
          <a:xfrm>
            <a:off x="243840" y="1214310"/>
            <a:ext cx="10441576" cy="8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Ako dijelimo /24 na četiri dijela dobijemo /26 mreže – opet govorimo o prvoj do četvrtoj četvrtini: X.X.X.0/26, X.X.X.64/26, X.X.X.128/26 i X.X.X.192/26</a:t>
            </a:r>
            <a:endParaRPr lang="en-US" altLang="en-US" sz="2000" cap="none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80CAADC-CA5F-425B-96C4-C4289E0FF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52" y="2081350"/>
            <a:ext cx="7504113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44812A64-6B1A-4887-8219-5C7A40D65A4B}"/>
              </a:ext>
            </a:extLst>
          </p:cNvPr>
          <p:cNvSpPr txBox="1">
            <a:spLocks noChangeArrowheads="1"/>
          </p:cNvSpPr>
          <p:nvPr/>
        </p:nvSpPr>
        <p:spPr bwMode="auto">
          <a:xfrm rot="4472831">
            <a:off x="516527" y="3540262"/>
            <a:ext cx="29162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200" b="1"/>
              <a:t>192.168.1.0/26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22F4CB4-E998-4BD8-AAF2-BD75C3C6DF4F}"/>
              </a:ext>
            </a:extLst>
          </p:cNvPr>
          <p:cNvSpPr txBox="1">
            <a:spLocks noChangeArrowheads="1"/>
          </p:cNvSpPr>
          <p:nvPr/>
        </p:nvSpPr>
        <p:spPr bwMode="auto">
          <a:xfrm rot="4472831">
            <a:off x="2196896" y="3541056"/>
            <a:ext cx="3144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200" b="1"/>
              <a:t>192.168.1.64/26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B07B56-570C-492B-8AC3-9B8ADD0AE97D}"/>
              </a:ext>
            </a:extLst>
          </p:cNvPr>
          <p:cNvSpPr txBox="1">
            <a:spLocks noChangeArrowheads="1"/>
          </p:cNvSpPr>
          <p:nvPr/>
        </p:nvSpPr>
        <p:spPr bwMode="auto">
          <a:xfrm rot="4472831">
            <a:off x="3878059" y="3636306"/>
            <a:ext cx="33718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200" b="1">
                <a:solidFill>
                  <a:srgbClr val="FFFFFF"/>
                </a:solidFill>
              </a:rPr>
              <a:t>192.168.1.128/26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A7A7E-C7D1-4FCC-92C4-6F393DB22680}"/>
              </a:ext>
            </a:extLst>
          </p:cNvPr>
          <p:cNvSpPr txBox="1">
            <a:spLocks noChangeArrowheads="1"/>
          </p:cNvSpPr>
          <p:nvPr/>
        </p:nvSpPr>
        <p:spPr bwMode="auto">
          <a:xfrm rot="4472831">
            <a:off x="5894184" y="3636306"/>
            <a:ext cx="33718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200" b="1">
                <a:solidFill>
                  <a:srgbClr val="FFFFFF"/>
                </a:solidFill>
              </a:rPr>
              <a:t>192.168.1.192/26</a:t>
            </a:r>
          </a:p>
        </p:txBody>
      </p:sp>
    </p:spTree>
    <p:extLst>
      <p:ext uri="{BB962C8B-B14F-4D97-AF65-F5344CB8AC3E}">
        <p14:creationId xmlns:p14="http://schemas.microsoft.com/office/powerpoint/2010/main" val="3774187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br>
              <a:rPr lang="hr-HR" altLang="en-US" sz="3200" dirty="0">
                <a:solidFill>
                  <a:srgbClr val="262626"/>
                </a:solidFill>
              </a:rPr>
            </a:br>
            <a:r>
              <a:rPr lang="hr-HR" altLang="en-US" sz="3200" dirty="0">
                <a:solidFill>
                  <a:srgbClr val="262626"/>
                </a:solidFill>
              </a:rPr>
              <a:t>Četiri /26 mreže:</a:t>
            </a:r>
            <a:endParaRPr lang="hr-HR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E5819C-8142-4BE4-BD28-30B051F6D23C}"/>
              </a:ext>
            </a:extLst>
          </p:cNvPr>
          <p:cNvSpPr txBox="1">
            <a:spLocks/>
          </p:cNvSpPr>
          <p:nvPr/>
        </p:nvSpPr>
        <p:spPr bwMode="auto">
          <a:xfrm>
            <a:off x="330926" y="1214309"/>
            <a:ext cx="10441576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Korak u adresiranju je 64 = 2^6 (32-26 =6)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hr-HR" altLang="en-US" sz="2000" cap="none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Prva mreža: 192.168.1.0/26</a:t>
            </a:r>
          </a:p>
          <a:p>
            <a:pPr marL="742932" lvl="1" indent="-285744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Maska: 255.255.255.192 (/26), </a:t>
            </a:r>
            <a:r>
              <a:rPr lang="hr-HR" altLang="en-US" sz="1800" dirty="0" err="1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broadcast</a:t>
            </a: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192.168.1.63</a:t>
            </a:r>
          </a:p>
          <a:p>
            <a:pPr marL="742932" lvl="1" indent="-285744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Korisnih 2^6 – 2 = 62 adrese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Prva mreža: 192.168.1.64/26</a:t>
            </a:r>
          </a:p>
          <a:p>
            <a:pPr marL="742932" lvl="1" indent="-285744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Maska: 255.255.255.192 (/26), </a:t>
            </a:r>
            <a:r>
              <a:rPr lang="hr-HR" altLang="en-US" sz="1800" dirty="0" err="1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broadcast</a:t>
            </a: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192.168.1.127</a:t>
            </a:r>
          </a:p>
          <a:p>
            <a:pPr marL="742932" lvl="1" indent="-285744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Korisnih 2^6 – 2 = 62 adrese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Prva mreža: 192.168.1.128/26</a:t>
            </a:r>
          </a:p>
          <a:p>
            <a:pPr marL="742932" lvl="1" indent="-285744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Maska: 255.255.255.192 (/26), </a:t>
            </a:r>
            <a:r>
              <a:rPr lang="hr-HR" altLang="en-US" sz="1800" dirty="0" err="1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broadcast</a:t>
            </a: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192.168.1.191</a:t>
            </a:r>
          </a:p>
          <a:p>
            <a:pPr marL="742932" lvl="1" indent="-285744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Korisnih 2^6 – 2 = 62 adrese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Prva mreža: 192.168.1.192/26</a:t>
            </a:r>
          </a:p>
          <a:p>
            <a:pPr marL="742932" lvl="1" indent="-285744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Maska: 255.255.255.192 (/26), </a:t>
            </a:r>
            <a:r>
              <a:rPr lang="hr-HR" altLang="en-US" sz="1800" dirty="0" err="1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broadcast</a:t>
            </a: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192.168.1.255</a:t>
            </a:r>
          </a:p>
          <a:p>
            <a:pPr marL="742932" lvl="1" indent="-285744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Korisnih 2^6 – 2 = 62 adrese</a:t>
            </a:r>
          </a:p>
          <a:p>
            <a:pPr marL="742932" lvl="1" indent="-285744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endParaRPr lang="hr-HR" altLang="en-US" sz="1800" dirty="0">
              <a:solidFill>
                <a:srgbClr val="2626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8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 </a:t>
            </a:r>
            <a:br>
              <a:rPr lang="hr-HR" altLang="en-US" sz="3200" dirty="0">
                <a:solidFill>
                  <a:srgbClr val="262626"/>
                </a:solidFill>
              </a:rPr>
            </a:br>
            <a:r>
              <a:rPr lang="hr-HR" altLang="en-US" sz="3200" dirty="0">
                <a:solidFill>
                  <a:srgbClr val="262626"/>
                </a:solidFill>
              </a:rPr>
              <a:t>Ispravno: 1x/25 + 2x/26</a:t>
            </a:r>
            <a:endParaRPr lang="hr-HR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E5819C-8142-4BE4-BD28-30B051F6D23C}"/>
              </a:ext>
            </a:extLst>
          </p:cNvPr>
          <p:cNvSpPr txBox="1">
            <a:spLocks/>
          </p:cNvSpPr>
          <p:nvPr/>
        </p:nvSpPr>
        <p:spPr bwMode="auto">
          <a:xfrm>
            <a:off x="330926" y="1214309"/>
            <a:ext cx="10441576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Dakle, mi možemo razdijeliti /24 na mreže različite veličine ali moramo se držati nekih pravila – dakle, ova kombinacija je moguća:</a:t>
            </a:r>
            <a:endParaRPr lang="en-US" altLang="en-US" sz="2000" cap="none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8B3986-F47B-4583-8193-2E25A939E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00" y="2099174"/>
            <a:ext cx="7504113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E76DE69-9609-45CE-9B3D-3FEE4807C62B}"/>
              </a:ext>
            </a:extLst>
          </p:cNvPr>
          <p:cNvSpPr txBox="1">
            <a:spLocks noChangeArrowheads="1"/>
          </p:cNvSpPr>
          <p:nvPr/>
        </p:nvSpPr>
        <p:spPr bwMode="auto">
          <a:xfrm rot="3549672">
            <a:off x="1399313" y="3743824"/>
            <a:ext cx="3262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600" b="1"/>
              <a:t>192.168.1.0/25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6004FA2-745D-40C0-92D8-1BF417F989B7}"/>
              </a:ext>
            </a:extLst>
          </p:cNvPr>
          <p:cNvSpPr txBox="1">
            <a:spLocks noChangeArrowheads="1"/>
          </p:cNvSpPr>
          <p:nvPr/>
        </p:nvSpPr>
        <p:spPr bwMode="auto">
          <a:xfrm rot="4042257">
            <a:off x="3994081" y="3655718"/>
            <a:ext cx="3370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200" b="1">
                <a:solidFill>
                  <a:srgbClr val="FFFFFF"/>
                </a:solidFill>
              </a:rPr>
              <a:t>192.168.1.128/26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893C86-BE12-4FE6-A958-C6DB0B3C4B2C}"/>
              </a:ext>
            </a:extLst>
          </p:cNvPr>
          <p:cNvSpPr txBox="1">
            <a:spLocks noChangeArrowheads="1"/>
          </p:cNvSpPr>
          <p:nvPr/>
        </p:nvSpPr>
        <p:spPr bwMode="auto">
          <a:xfrm rot="4042257">
            <a:off x="6012588" y="3626349"/>
            <a:ext cx="337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200" b="1">
                <a:solidFill>
                  <a:srgbClr val="FFFFFF"/>
                </a:solidFill>
              </a:rPr>
              <a:t>192.168.1.192/26</a:t>
            </a:r>
          </a:p>
        </p:txBody>
      </p:sp>
    </p:spTree>
    <p:extLst>
      <p:ext uri="{BB962C8B-B14F-4D97-AF65-F5344CB8AC3E}">
        <p14:creationId xmlns:p14="http://schemas.microsoft.com/office/powerpoint/2010/main" val="4044816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 </a:t>
            </a:r>
            <a:br>
              <a:rPr lang="hr-HR" altLang="en-US" sz="3200" dirty="0">
                <a:solidFill>
                  <a:srgbClr val="262626"/>
                </a:solidFill>
              </a:rPr>
            </a:br>
            <a:r>
              <a:rPr lang="hr-HR" altLang="en-US" sz="3200" dirty="0">
                <a:solidFill>
                  <a:srgbClr val="262626"/>
                </a:solidFill>
              </a:rPr>
              <a:t>Neispravno: /26 + 1x/25 + 1x/26</a:t>
            </a:r>
            <a:endParaRPr lang="hr-HR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E5819C-8142-4BE4-BD28-30B051F6D23C}"/>
              </a:ext>
            </a:extLst>
          </p:cNvPr>
          <p:cNvSpPr txBox="1">
            <a:spLocks/>
          </p:cNvSpPr>
          <p:nvPr/>
        </p:nvSpPr>
        <p:spPr bwMode="auto">
          <a:xfrm>
            <a:off x="330926" y="1214309"/>
            <a:ext cx="10441576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Ova kombinacija nije moguća - /25 mora biti na prvoj ili drugoj polovini, ne može biti ovako „po sredini” (isto vrijedi i za ostale mreže)</a:t>
            </a:r>
            <a:endParaRPr lang="en-US" altLang="en-US" sz="2000" cap="none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A8971DD1-FAAC-4573-B013-C04525443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81" y="2103801"/>
            <a:ext cx="7504113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66359078-F513-4878-8BB3-307243B14343}"/>
              </a:ext>
            </a:extLst>
          </p:cNvPr>
          <p:cNvSpPr txBox="1">
            <a:spLocks noChangeArrowheads="1"/>
          </p:cNvSpPr>
          <p:nvPr/>
        </p:nvSpPr>
        <p:spPr bwMode="auto">
          <a:xfrm rot="3549672">
            <a:off x="2478337" y="3695270"/>
            <a:ext cx="42687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4400" b="1"/>
              <a:t>192.168.1.64/25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2E5596A7-98AD-44B1-A17D-7FC5761C26F1}"/>
              </a:ext>
            </a:extLst>
          </p:cNvPr>
          <p:cNvSpPr txBox="1">
            <a:spLocks noChangeArrowheads="1"/>
          </p:cNvSpPr>
          <p:nvPr/>
        </p:nvSpPr>
        <p:spPr bwMode="auto">
          <a:xfrm rot="4042257">
            <a:off x="536825" y="3719082"/>
            <a:ext cx="3262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600" b="1">
                <a:solidFill>
                  <a:srgbClr val="FFFFFF"/>
                </a:solidFill>
              </a:rPr>
              <a:t>192.168.1.0/26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224E2F9E-99D2-4F20-A59A-8B2240A208F2}"/>
              </a:ext>
            </a:extLst>
          </p:cNvPr>
          <p:cNvSpPr txBox="1">
            <a:spLocks noChangeArrowheads="1"/>
          </p:cNvSpPr>
          <p:nvPr/>
        </p:nvSpPr>
        <p:spPr bwMode="auto">
          <a:xfrm rot="4042257">
            <a:off x="5693025" y="3720669"/>
            <a:ext cx="3775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600" b="1">
                <a:solidFill>
                  <a:srgbClr val="FFFFFF"/>
                </a:solidFill>
              </a:rPr>
              <a:t>192.168.1.192/26</a:t>
            </a:r>
          </a:p>
        </p:txBody>
      </p:sp>
    </p:spTree>
    <p:extLst>
      <p:ext uri="{BB962C8B-B14F-4D97-AF65-F5344CB8AC3E}">
        <p14:creationId xmlns:p14="http://schemas.microsoft.com/office/powerpoint/2010/main" val="3523390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br>
              <a:rPr lang="hr-HR" altLang="en-US" sz="3200" dirty="0">
                <a:solidFill>
                  <a:srgbClr val="262626"/>
                </a:solidFill>
              </a:rPr>
            </a:br>
            <a:r>
              <a:rPr lang="hr-HR" altLang="en-US" sz="3200" dirty="0">
                <a:solidFill>
                  <a:srgbClr val="262626"/>
                </a:solidFill>
              </a:rPr>
              <a:t>Zašto ovo prije nije moguće?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1382286"/>
            <a:ext cx="1052893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Binarni AND IP adrese i maske daju mrežu: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192.168.1.65 &amp;&amp; 255.255.255.128 izgleda ovako:</a:t>
            </a:r>
          </a:p>
          <a:p>
            <a:pPr marL="274638" lvl="1" fontAlgn="base">
              <a:spcBef>
                <a:spcPct val="20000"/>
              </a:spcBef>
              <a:spcAft>
                <a:spcPct val="0"/>
              </a:spcAft>
            </a:pPr>
            <a:r>
              <a:rPr lang="hr-HR" altLang="en-US" sz="20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11000000.10101000.00000001.01000001</a:t>
            </a:r>
          </a:p>
          <a:p>
            <a:pPr marL="274638" lvl="1" fontAlgn="base">
              <a:spcBef>
                <a:spcPct val="20000"/>
              </a:spcBef>
              <a:spcAft>
                <a:spcPct val="0"/>
              </a:spcAft>
            </a:pPr>
            <a:r>
              <a:rPr lang="hr-HR" altLang="en-US" sz="2000" u="sng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11111111.11111111.11111111.10000000</a:t>
            </a:r>
          </a:p>
          <a:p>
            <a:pPr marL="274638" lvl="1" fontAlgn="base">
              <a:spcBef>
                <a:spcPct val="20000"/>
              </a:spcBef>
              <a:spcAft>
                <a:spcPct val="0"/>
              </a:spcAft>
            </a:pPr>
            <a:r>
              <a:rPr lang="hr-HR" altLang="en-US" sz="20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11000000.10101000.00000001.</a:t>
            </a:r>
            <a:r>
              <a:rPr lang="hr-HR" altLang="en-US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hr-HR" altLang="en-US" sz="20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0000000 (0)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192.168.1.130 &amp;&amp; 255.255.255.128 izgleda ovako:</a:t>
            </a:r>
          </a:p>
          <a:p>
            <a:pPr marL="274638" lvl="1" fontAlgn="base">
              <a:spcBef>
                <a:spcPct val="20000"/>
              </a:spcBef>
              <a:spcAft>
                <a:spcPct val="0"/>
              </a:spcAft>
            </a:pPr>
            <a:r>
              <a:rPr lang="hr-HR" altLang="en-US" sz="20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11000000.10101000.00000001.10000010</a:t>
            </a:r>
          </a:p>
          <a:p>
            <a:pPr marL="274638" lvl="1" fontAlgn="base">
              <a:spcBef>
                <a:spcPct val="20000"/>
              </a:spcBef>
              <a:spcAft>
                <a:spcPct val="0"/>
              </a:spcAft>
            </a:pPr>
            <a:r>
              <a:rPr lang="hr-HR" altLang="en-US" sz="2000" u="sng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11111111.11111111.11111111.10000000</a:t>
            </a:r>
          </a:p>
          <a:p>
            <a:pPr marL="274638" lvl="1" fontAlgn="base">
              <a:spcBef>
                <a:spcPct val="20000"/>
              </a:spcBef>
              <a:spcAft>
                <a:spcPct val="0"/>
              </a:spcAft>
            </a:pPr>
            <a:r>
              <a:rPr lang="hr-HR" altLang="en-US" sz="20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11000000.10101000.00000001.</a:t>
            </a:r>
            <a:r>
              <a:rPr lang="hr-HR" altLang="en-US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hr-HR" altLang="en-US" sz="20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0000000 (128)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Znači ako je maska /25 adresa 192.168.1.64 pripada u mrežu 192.168.1.0/25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Adresa 192.168.1.129 pak pripada sa maskom /25 u mrežu 192.168.1.128/25</a:t>
            </a:r>
          </a:p>
        </p:txBody>
      </p:sp>
    </p:spTree>
    <p:extLst>
      <p:ext uri="{BB962C8B-B14F-4D97-AF65-F5344CB8AC3E}">
        <p14:creationId xmlns:p14="http://schemas.microsoft.com/office/powerpoint/2010/main" val="877856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br>
              <a:rPr lang="hr-HR" altLang="en-US" sz="3200" dirty="0">
                <a:solidFill>
                  <a:srgbClr val="88A44D"/>
                </a:solidFill>
              </a:rPr>
            </a:br>
            <a:r>
              <a:rPr lang="hr-HR" altLang="en-US" sz="3200" dirty="0"/>
              <a:t>Dođemo do /27 mreža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1344186"/>
            <a:ext cx="10528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Osam /27 mreža – korak podjele je 32 (2^5=32, 32-27=5). U ovom prikazu je jedan stupac jedna /27 mreža.</a:t>
            </a:r>
            <a:endParaRPr lang="en-US" altLang="en-US" sz="2000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CF0A1A-4FCC-4AAE-A601-EB967544C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181949"/>
            <a:ext cx="8858250" cy="457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63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sz="4000" dirty="0"/>
              <a:t>IP adresa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17B580CE-FCF7-4BDE-8A6B-F648649EC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83" y="2190342"/>
            <a:ext cx="82645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3600">
                <a:hlinkClick r:id="rId2"/>
              </a:rPr>
              <a:t>www.index.hr</a:t>
            </a:r>
            <a:r>
              <a:rPr lang="hr-HR" sz="3600"/>
              <a:t>	       </a:t>
            </a:r>
            <a:r>
              <a:rPr lang="hr-HR" sz="3600">
                <a:solidFill>
                  <a:srgbClr val="FF0000"/>
                </a:solidFill>
              </a:rPr>
              <a:t>198.41.176.5</a:t>
            </a:r>
          </a:p>
          <a:p>
            <a:pPr>
              <a:buFont typeface="Wingdings" pitchFamily="2" charset="2"/>
              <a:buChar char="Ø"/>
            </a:pPr>
            <a:r>
              <a:rPr lang="hr-HR" sz="3600">
                <a:hlinkClick r:id="rId3"/>
              </a:rPr>
              <a:t>www.racunarstvo.hr</a:t>
            </a:r>
            <a:r>
              <a:rPr lang="hr-HR" sz="3600"/>
              <a:t> </a:t>
            </a:r>
            <a:r>
              <a:rPr lang="hr-HR" sz="3600">
                <a:solidFill>
                  <a:srgbClr val="FF0000"/>
                </a:solidFill>
              </a:rPr>
              <a:t>178.79.149.215</a:t>
            </a:r>
          </a:p>
          <a:p>
            <a:pPr>
              <a:buFont typeface="Wingdings" pitchFamily="2" charset="2"/>
              <a:buChar char="Ø"/>
            </a:pPr>
            <a:r>
              <a:rPr lang="hr-HR" sz="3600">
                <a:hlinkClick r:id="rId4"/>
              </a:rPr>
              <a:t>www.imenik.hr</a:t>
            </a:r>
            <a:r>
              <a:rPr lang="hr-HR" sz="3600"/>
              <a:t>   	</a:t>
            </a:r>
            <a:r>
              <a:rPr lang="hr-HR" sz="3600">
                <a:solidFill>
                  <a:srgbClr val="FF0000"/>
                </a:solidFill>
              </a:rPr>
              <a:t>193.200.203.100</a:t>
            </a:r>
          </a:p>
          <a:p>
            <a:pPr>
              <a:buFont typeface="Wingdings" pitchFamily="2" charset="2"/>
              <a:buChar char="Ø"/>
            </a:pPr>
            <a:endParaRPr lang="hr-HR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F7B611BD-5099-4DF3-9392-9A29DB52B61D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145421"/>
            <a:ext cx="1295400" cy="1295400"/>
            <a:chOff x="428596" y="142852"/>
            <a:chExt cx="1295392" cy="1295392"/>
          </a:xfrm>
        </p:grpSpPr>
        <p:pic>
          <p:nvPicPr>
            <p:cNvPr id="7" name="Picture 9" descr="octagon-512.png">
              <a:extLst>
                <a:ext uri="{FF2B5EF4-FFF2-40B4-BE49-F238E27FC236}">
                  <a16:creationId xmlns:a16="http://schemas.microsoft.com/office/drawing/2014/main" id="{64CCF6B9-6B29-449A-BE4C-9AC204217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B19C7177-9C48-45E5-A3C1-5DF1947B6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/>
                <a:t>4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64FFCA60-7204-4BA6-85F6-764DBB8FF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8130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dirty="0"/>
                <a:t>okteta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5277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br>
              <a:rPr lang="hr-HR" altLang="en-US" sz="3200" dirty="0">
                <a:solidFill>
                  <a:srgbClr val="262626"/>
                </a:solidFill>
              </a:rPr>
            </a:br>
            <a:r>
              <a:rPr lang="hr-HR" altLang="en-US" sz="3200" dirty="0">
                <a:solidFill>
                  <a:srgbClr val="262626"/>
                </a:solidFill>
              </a:rPr>
              <a:t>Jedna /24 se podijeli na 8x /27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1344186"/>
            <a:ext cx="10528935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Korak podjele je 32 (2^5 = 32)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192.168.1.0/27		-&gt; 0-31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192.168.1.32/27		-&gt; 32-63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192.168.1.64/27		-&gt; 64-95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192.168.1.96/27		-&gt; 96-127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192.168.1.128/27		-&gt; 128-159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192.168.1.160/27		-&gt; 160-191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192.168.1.192/27		-&gt; 192-223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192.168.1.224/27		-&gt; 224-255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8 mreža sa po 2^5-2 = 30 korisnih adresa</a:t>
            </a:r>
          </a:p>
        </p:txBody>
      </p:sp>
    </p:spTree>
    <p:extLst>
      <p:ext uri="{BB962C8B-B14F-4D97-AF65-F5344CB8AC3E}">
        <p14:creationId xmlns:p14="http://schemas.microsoft.com/office/powerpoint/2010/main" val="2057268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br>
              <a:rPr lang="hr-HR" altLang="en-US" sz="3200" dirty="0">
                <a:solidFill>
                  <a:srgbClr val="262626"/>
                </a:solidFill>
              </a:rPr>
            </a:br>
            <a:r>
              <a:rPr lang="hr-HR" altLang="en-US" sz="3200" dirty="0">
                <a:solidFill>
                  <a:srgbClr val="262626"/>
                </a:solidFill>
              </a:rPr>
              <a:t>Ili malo kompleksnije...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1125111"/>
            <a:ext cx="10528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Jedna zanimljiva podjela /24 bloka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/28 = pola stupca, /27 = cijeli stupac, /26 = dva stupca, /25 = četiri stupca</a:t>
            </a:r>
            <a:endParaRPr lang="en-US" altLang="en-US" sz="2000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0629D18D-1B55-412C-BCF8-497B9C24C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2" y="2113627"/>
            <a:ext cx="9083675" cy="465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292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3037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Kako adresirati mreže Što radimo bez VLSM-a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1125111"/>
            <a:ext cx="105289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Primjer - mreža s 4 lokacije gdje na svakoj imamo manji broj računala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Bez VLSM-a koristimo 7x /24 mreže (1792 adrese)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/24 za svaki grad</a:t>
            </a:r>
            <a:b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256 računala po LAN</a:t>
            </a:r>
            <a:b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mreži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/24 za P2P veze</a:t>
            </a:r>
            <a:b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samo nam trebaju</a:t>
            </a:r>
            <a:b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dvije adrese u P2P</a:t>
            </a:r>
            <a:b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vezi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hr-HR" altLang="en-US" sz="2000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2275309-BFD7-4170-839C-98AD0403A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822" y="2705281"/>
            <a:ext cx="49688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595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Kako adresirati mreže Kako to izgleda s VLSM-om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1125111"/>
            <a:ext cx="105289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Za svaki grad koristimo minimalno potrebnu mrežu, odnosno po /27, za </a:t>
            </a:r>
            <a:r>
              <a:rPr lang="hr-HR" altLang="en-US" sz="2000" dirty="0" err="1">
                <a:solidFill>
                  <a:srgbClr val="262626"/>
                </a:solidFill>
              </a:rPr>
              <a:t>Point</a:t>
            </a:r>
            <a:r>
              <a:rPr lang="hr-HR" altLang="en-US" sz="2000" dirty="0">
                <a:solidFill>
                  <a:srgbClr val="262626"/>
                </a:solidFill>
              </a:rPr>
              <a:t>-to-</a:t>
            </a:r>
            <a:r>
              <a:rPr lang="hr-HR" altLang="en-US" sz="2000" dirty="0" err="1">
                <a:solidFill>
                  <a:srgbClr val="262626"/>
                </a:solidFill>
              </a:rPr>
              <a:t>Point</a:t>
            </a:r>
            <a:r>
              <a:rPr lang="hr-HR" altLang="en-US" sz="2000" dirty="0">
                <a:solidFill>
                  <a:srgbClr val="262626"/>
                </a:solidFill>
              </a:rPr>
              <a:t> veze koristimo /30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Sve nam je stalo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u jedan /24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4x/27 i 3x/30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Čak i manje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/28 za 12 računala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/29 za 6 računala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000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000" dirty="0">
              <a:solidFill>
                <a:srgbClr val="262626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81F09C9-1B84-414F-8B59-2BBD7E9B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46" y="2389370"/>
            <a:ext cx="4797425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53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Kako adresirati mreže Kako to izgleda s VLSM-om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1125111"/>
            <a:ext cx="105289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Za svaki grad koristimo minimalno potrebnu mrežu, odnosno po /27, za </a:t>
            </a:r>
            <a:r>
              <a:rPr lang="hr-HR" altLang="en-US" sz="2000" dirty="0" err="1">
                <a:solidFill>
                  <a:srgbClr val="262626"/>
                </a:solidFill>
              </a:rPr>
              <a:t>Point</a:t>
            </a:r>
            <a:r>
              <a:rPr lang="hr-HR" altLang="en-US" sz="2000" dirty="0">
                <a:solidFill>
                  <a:srgbClr val="262626"/>
                </a:solidFill>
              </a:rPr>
              <a:t>-to-</a:t>
            </a:r>
            <a:r>
              <a:rPr lang="hr-HR" altLang="en-US" sz="2000" dirty="0" err="1">
                <a:solidFill>
                  <a:srgbClr val="262626"/>
                </a:solidFill>
              </a:rPr>
              <a:t>Point</a:t>
            </a:r>
            <a:r>
              <a:rPr lang="hr-HR" altLang="en-US" sz="2000" dirty="0">
                <a:solidFill>
                  <a:srgbClr val="262626"/>
                </a:solidFill>
              </a:rPr>
              <a:t> veze koristimo /30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Sve nam je stalo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u jedan /24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4x/27 i 3x/30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Čak i manje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/28 za 12 računala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/29 za 6 računala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000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000" dirty="0">
              <a:solidFill>
                <a:srgbClr val="262626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81F09C9-1B84-414F-8B59-2BBD7E9B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46" y="2389370"/>
            <a:ext cx="4797425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311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Kako adresirati mrežu Jedan </a:t>
            </a:r>
            <a:r>
              <a:rPr lang="hr-HR" altLang="en-US" sz="3200" dirty="0" err="1">
                <a:solidFill>
                  <a:srgbClr val="262626"/>
                </a:solidFill>
              </a:rPr>
              <a:t>pratkični</a:t>
            </a:r>
            <a:r>
              <a:rPr lang="hr-HR" altLang="en-US" sz="3200" dirty="0">
                <a:solidFill>
                  <a:srgbClr val="262626"/>
                </a:solidFill>
              </a:rPr>
              <a:t> primjer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1125111"/>
            <a:ext cx="105289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Trebamo ovakvu mrežu adresirati koristeći jednu /24 mrežu korištenjem VLSM-a (podijeliti na manje mreže prema potrebama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svake pojedine mreže)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192.168.10.0/24 imamo na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raspolaganju</a:t>
            </a:r>
            <a:endParaRPr lang="en-US" altLang="en-US" sz="2000" dirty="0">
              <a:solidFill>
                <a:srgbClr val="262626"/>
              </a:solidFill>
            </a:endParaRPr>
          </a:p>
        </p:txBody>
      </p:sp>
      <p:cxnSp>
        <p:nvCxnSpPr>
          <p:cNvPr id="6" name="Straight Connector 68">
            <a:extLst>
              <a:ext uri="{FF2B5EF4-FFF2-40B4-BE49-F238E27FC236}">
                <a16:creationId xmlns:a16="http://schemas.microsoft.com/office/drawing/2014/main" id="{9528664B-6F9A-4730-B1ED-B15301F5ED5A}"/>
              </a:ext>
            </a:extLst>
          </p:cNvPr>
          <p:cNvCxnSpPr/>
          <p:nvPr/>
        </p:nvCxnSpPr>
        <p:spPr>
          <a:xfrm>
            <a:off x="3588521" y="4332333"/>
            <a:ext cx="0" cy="1035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F1E665E0-FB6A-4117-B465-87F8225B8E43}"/>
              </a:ext>
            </a:extLst>
          </p:cNvPr>
          <p:cNvCxnSpPr/>
          <p:nvPr/>
        </p:nvCxnSpPr>
        <p:spPr>
          <a:xfrm>
            <a:off x="6084071" y="4044996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65">
            <a:extLst>
              <a:ext uri="{FF2B5EF4-FFF2-40B4-BE49-F238E27FC236}">
                <a16:creationId xmlns:a16="http://schemas.microsoft.com/office/drawing/2014/main" id="{9BD0469B-AE9A-418D-BA97-26B28C34FBCD}"/>
              </a:ext>
            </a:extLst>
          </p:cNvPr>
          <p:cNvSpPr txBox="1"/>
          <p:nvPr/>
        </p:nvSpPr>
        <p:spPr>
          <a:xfrm>
            <a:off x="8571683" y="2059033"/>
            <a:ext cx="13144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  <a:cs typeface="Arial" charset="0"/>
              </a:rPr>
              <a:t>50 Računala</a:t>
            </a:r>
            <a:endParaRPr lang="en-US" dirty="0">
              <a:latin typeface="+mj-lt"/>
              <a:cs typeface="Arial" charset="0"/>
            </a:endParaRPr>
          </a:p>
        </p:txBody>
      </p:sp>
      <p:cxnSp>
        <p:nvCxnSpPr>
          <p:cNvPr id="10" name="Straight Connector 23">
            <a:extLst>
              <a:ext uri="{FF2B5EF4-FFF2-40B4-BE49-F238E27FC236}">
                <a16:creationId xmlns:a16="http://schemas.microsoft.com/office/drawing/2014/main" id="{5CDC6716-7284-4707-AF8C-B7C7FA7E94B0}"/>
              </a:ext>
            </a:extLst>
          </p:cNvPr>
          <p:cNvCxnSpPr/>
          <p:nvPr/>
        </p:nvCxnSpPr>
        <p:spPr>
          <a:xfrm>
            <a:off x="6690496" y="3665583"/>
            <a:ext cx="0" cy="720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1887B7-0B30-40F3-9C75-CB159D7EB61E}"/>
              </a:ext>
            </a:extLst>
          </p:cNvPr>
          <p:cNvCxnSpPr/>
          <p:nvPr/>
        </p:nvCxnSpPr>
        <p:spPr>
          <a:xfrm>
            <a:off x="5807846" y="4006896"/>
            <a:ext cx="2106612" cy="13604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B548085C-8493-43B2-A365-D3370D43CB87}"/>
              </a:ext>
            </a:extLst>
          </p:cNvPr>
          <p:cNvCxnSpPr/>
          <p:nvPr/>
        </p:nvCxnSpPr>
        <p:spPr>
          <a:xfrm flipV="1">
            <a:off x="5815783" y="2494008"/>
            <a:ext cx="2055813" cy="1504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">
            <a:extLst>
              <a:ext uri="{FF2B5EF4-FFF2-40B4-BE49-F238E27FC236}">
                <a16:creationId xmlns:a16="http://schemas.microsoft.com/office/drawing/2014/main" id="{02648732-6A27-42B0-98F1-89437523B748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 flipV="1">
            <a:off x="3996508" y="3998958"/>
            <a:ext cx="1416050" cy="79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2">
            <a:extLst>
              <a:ext uri="{FF2B5EF4-FFF2-40B4-BE49-F238E27FC236}">
                <a16:creationId xmlns:a16="http://schemas.microsoft.com/office/drawing/2014/main" id="{6B957455-22F1-45A5-A2D0-A55F9B22C18E}"/>
              </a:ext>
            </a:extLst>
          </p:cNvPr>
          <p:cNvSpPr txBox="1"/>
          <p:nvPr/>
        </p:nvSpPr>
        <p:spPr>
          <a:xfrm>
            <a:off x="3305946" y="3089321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R1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20E2F334-0951-4C9C-8373-595D0CB046F8}"/>
              </a:ext>
            </a:extLst>
          </p:cNvPr>
          <p:cNvSpPr txBox="1"/>
          <p:nvPr/>
        </p:nvSpPr>
        <p:spPr>
          <a:xfrm>
            <a:off x="5537971" y="3089321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R2</a:t>
            </a:r>
            <a:endParaRPr lang="en-US" sz="2000" b="1" dirty="0">
              <a:latin typeface="+mn-lt"/>
              <a:cs typeface="Arial" charset="0"/>
            </a:endParaRPr>
          </a:p>
        </p:txBody>
      </p:sp>
      <p:pic>
        <p:nvPicPr>
          <p:cNvPr id="16" name="Picture 309" descr="图片236">
            <a:extLst>
              <a:ext uri="{FF2B5EF4-FFF2-40B4-BE49-F238E27FC236}">
                <a16:creationId xmlns:a16="http://schemas.microsoft.com/office/drawing/2014/main" id="{183200E8-AB5D-4851-905E-88E197436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46" y="3549696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9" descr="图片236">
            <a:extLst>
              <a:ext uri="{FF2B5EF4-FFF2-40B4-BE49-F238E27FC236}">
                <a16:creationId xmlns:a16="http://schemas.microsoft.com/office/drawing/2014/main" id="{8A849F1F-723A-49F1-AC81-756EDAA3D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58" y="3541758"/>
            <a:ext cx="804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69">
            <a:extLst>
              <a:ext uri="{FF2B5EF4-FFF2-40B4-BE49-F238E27FC236}">
                <a16:creationId xmlns:a16="http://schemas.microsoft.com/office/drawing/2014/main" id="{EBA0E6A2-B848-45FE-B502-DA4A30CA6424}"/>
              </a:ext>
            </a:extLst>
          </p:cNvPr>
          <p:cNvSpPr txBox="1"/>
          <p:nvPr/>
        </p:nvSpPr>
        <p:spPr>
          <a:xfrm>
            <a:off x="3593283" y="4535533"/>
            <a:ext cx="13144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  <a:cs typeface="Arial" charset="0"/>
              </a:rPr>
              <a:t>100</a:t>
            </a:r>
            <a:br>
              <a:rPr lang="hr-HR" dirty="0">
                <a:latin typeface="+mj-lt"/>
                <a:cs typeface="Arial" charset="0"/>
              </a:rPr>
            </a:br>
            <a:r>
              <a:rPr lang="hr-HR" dirty="0">
                <a:latin typeface="+mj-lt"/>
                <a:cs typeface="Arial" charset="0"/>
              </a:rPr>
              <a:t>Računala</a:t>
            </a:r>
            <a:endParaRPr lang="en-US" dirty="0">
              <a:latin typeface="+mj-lt"/>
              <a:cs typeface="Arial" charset="0"/>
            </a:endParaRPr>
          </a:p>
        </p:txBody>
      </p:sp>
      <p:cxnSp>
        <p:nvCxnSpPr>
          <p:cNvPr id="19" name="Straight Connector 70">
            <a:extLst>
              <a:ext uri="{FF2B5EF4-FFF2-40B4-BE49-F238E27FC236}">
                <a16:creationId xmlns:a16="http://schemas.microsoft.com/office/drawing/2014/main" id="{9C3DEEC3-1CE9-4649-ADEC-F70DEC75B08B}"/>
              </a:ext>
            </a:extLst>
          </p:cNvPr>
          <p:cNvCxnSpPr/>
          <p:nvPr/>
        </p:nvCxnSpPr>
        <p:spPr>
          <a:xfrm>
            <a:off x="7955733" y="2535283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71">
            <a:extLst>
              <a:ext uri="{FF2B5EF4-FFF2-40B4-BE49-F238E27FC236}">
                <a16:creationId xmlns:a16="http://schemas.microsoft.com/office/drawing/2014/main" id="{1518674B-AA27-498B-AAEA-18F87FEDDD97}"/>
              </a:ext>
            </a:extLst>
          </p:cNvPr>
          <p:cNvCxnSpPr/>
          <p:nvPr/>
        </p:nvCxnSpPr>
        <p:spPr>
          <a:xfrm>
            <a:off x="8562158" y="2155871"/>
            <a:ext cx="0" cy="720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72">
            <a:extLst>
              <a:ext uri="{FF2B5EF4-FFF2-40B4-BE49-F238E27FC236}">
                <a16:creationId xmlns:a16="http://schemas.microsoft.com/office/drawing/2014/main" id="{99EFEC46-25CB-475A-A4ED-932FCB853B6F}"/>
              </a:ext>
            </a:extLst>
          </p:cNvPr>
          <p:cNvCxnSpPr/>
          <p:nvPr/>
        </p:nvCxnSpPr>
        <p:spPr>
          <a:xfrm>
            <a:off x="7955733" y="5486446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73">
            <a:extLst>
              <a:ext uri="{FF2B5EF4-FFF2-40B4-BE49-F238E27FC236}">
                <a16:creationId xmlns:a16="http://schemas.microsoft.com/office/drawing/2014/main" id="{F2BB6D92-20BB-4DAC-BD4D-AC610FD2096E}"/>
              </a:ext>
            </a:extLst>
          </p:cNvPr>
          <p:cNvCxnSpPr/>
          <p:nvPr/>
        </p:nvCxnSpPr>
        <p:spPr>
          <a:xfrm>
            <a:off x="8562158" y="5108621"/>
            <a:ext cx="0" cy="71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74">
            <a:extLst>
              <a:ext uri="{FF2B5EF4-FFF2-40B4-BE49-F238E27FC236}">
                <a16:creationId xmlns:a16="http://schemas.microsoft.com/office/drawing/2014/main" id="{63F009FC-F429-4FF4-A910-2465C58951E7}"/>
              </a:ext>
            </a:extLst>
          </p:cNvPr>
          <p:cNvSpPr txBox="1"/>
          <p:nvPr/>
        </p:nvSpPr>
        <p:spPr>
          <a:xfrm>
            <a:off x="8590733" y="5053058"/>
            <a:ext cx="13128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  <a:cs typeface="Arial" charset="0"/>
              </a:rPr>
              <a:t>10 Računala</a:t>
            </a:r>
            <a:endParaRPr lang="en-US" dirty="0">
              <a:latin typeface="+mj-lt"/>
              <a:cs typeface="Arial" charset="0"/>
            </a:endParaRPr>
          </a:p>
        </p:txBody>
      </p:sp>
      <p:pic>
        <p:nvPicPr>
          <p:cNvPr id="24" name="Picture 309" descr="图片236">
            <a:extLst>
              <a:ext uri="{FF2B5EF4-FFF2-40B4-BE49-F238E27FC236}">
                <a16:creationId xmlns:a16="http://schemas.microsoft.com/office/drawing/2014/main" id="{77244894-6E1C-44C4-8F02-1E645EF1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21" y="2059033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9" descr="图片236">
            <a:extLst>
              <a:ext uri="{FF2B5EF4-FFF2-40B4-BE49-F238E27FC236}">
                <a16:creationId xmlns:a16="http://schemas.microsoft.com/office/drawing/2014/main" id="{1310A2B1-8341-4A57-B215-946E2D0C0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21" y="5011783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4">
            <a:extLst>
              <a:ext uri="{FF2B5EF4-FFF2-40B4-BE49-F238E27FC236}">
                <a16:creationId xmlns:a16="http://schemas.microsoft.com/office/drawing/2014/main" id="{0C57C0D8-ECBA-46AA-B148-E75B3A302EBB}"/>
              </a:ext>
            </a:extLst>
          </p:cNvPr>
          <p:cNvSpPr txBox="1"/>
          <p:nvPr/>
        </p:nvSpPr>
        <p:spPr>
          <a:xfrm>
            <a:off x="7657283" y="1578021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R3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509C0A63-E1DA-4979-9DBC-5E6E8A639AC6}"/>
              </a:ext>
            </a:extLst>
          </p:cNvPr>
          <p:cNvSpPr txBox="1"/>
          <p:nvPr/>
        </p:nvSpPr>
        <p:spPr>
          <a:xfrm>
            <a:off x="7657283" y="4549821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R4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28" name="TextBox 75">
            <a:extLst>
              <a:ext uri="{FF2B5EF4-FFF2-40B4-BE49-F238E27FC236}">
                <a16:creationId xmlns:a16="http://schemas.microsoft.com/office/drawing/2014/main" id="{16F3786E-A981-41D8-8C1A-A41AD8AC42A5}"/>
              </a:ext>
            </a:extLst>
          </p:cNvPr>
          <p:cNvSpPr txBox="1"/>
          <p:nvPr/>
        </p:nvSpPr>
        <p:spPr>
          <a:xfrm>
            <a:off x="6736533" y="3590971"/>
            <a:ext cx="13128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  <a:cs typeface="Arial" charset="0"/>
              </a:rPr>
              <a:t>20</a:t>
            </a:r>
            <a:br>
              <a:rPr lang="hr-HR" dirty="0">
                <a:latin typeface="+mj-lt"/>
                <a:cs typeface="Arial" charset="0"/>
              </a:rPr>
            </a:br>
            <a:r>
              <a:rPr lang="hr-HR" dirty="0">
                <a:latin typeface="+mj-lt"/>
                <a:cs typeface="Arial" charset="0"/>
              </a:rPr>
              <a:t>Računala</a:t>
            </a:r>
            <a:endParaRPr lang="en-US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13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Kako adresirati mrežu Krenuti od najveće mreže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1125111"/>
            <a:ext cx="10528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Najveća nam je mreža na R1 – ima 100 računala te za nju nam treba /25 mreža (126 korisnih adresa), te prvi dio adresnog prostora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dodijelimo za nju: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192.168.10.0/25</a:t>
            </a:r>
            <a:endParaRPr lang="en-US" altLang="en-US" sz="2000" dirty="0">
              <a:solidFill>
                <a:srgbClr val="262626"/>
              </a:solidFill>
            </a:endParaRPr>
          </a:p>
        </p:txBody>
      </p:sp>
      <p:sp>
        <p:nvSpPr>
          <p:cNvPr id="29" name="Oval 1">
            <a:extLst>
              <a:ext uri="{FF2B5EF4-FFF2-40B4-BE49-F238E27FC236}">
                <a16:creationId xmlns:a16="http://schemas.microsoft.com/office/drawing/2014/main" id="{FC48D102-4A55-4E52-AD28-6847998B4DDF}"/>
              </a:ext>
            </a:extLst>
          </p:cNvPr>
          <p:cNvSpPr/>
          <p:nvPr/>
        </p:nvSpPr>
        <p:spPr>
          <a:xfrm>
            <a:off x="2679701" y="2989263"/>
            <a:ext cx="2835275" cy="28543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cxnSp>
        <p:nvCxnSpPr>
          <p:cNvPr id="30" name="Straight Connector 68">
            <a:extLst>
              <a:ext uri="{FF2B5EF4-FFF2-40B4-BE49-F238E27FC236}">
                <a16:creationId xmlns:a16="http://schemas.microsoft.com/office/drawing/2014/main" id="{2F2886F2-6EF4-4ABF-B6D1-17654F7AB0EA}"/>
              </a:ext>
            </a:extLst>
          </p:cNvPr>
          <p:cNvCxnSpPr>
            <a:cxnSpLocks/>
          </p:cNvCxnSpPr>
          <p:nvPr/>
        </p:nvCxnSpPr>
        <p:spPr>
          <a:xfrm>
            <a:off x="3708401" y="4349750"/>
            <a:ext cx="0" cy="1035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3">
            <a:extLst>
              <a:ext uri="{FF2B5EF4-FFF2-40B4-BE49-F238E27FC236}">
                <a16:creationId xmlns:a16="http://schemas.microsoft.com/office/drawing/2014/main" id="{70252183-AC54-4650-B87F-46FA6F683C2B}"/>
              </a:ext>
            </a:extLst>
          </p:cNvPr>
          <p:cNvCxnSpPr>
            <a:cxnSpLocks/>
          </p:cNvCxnSpPr>
          <p:nvPr/>
        </p:nvCxnSpPr>
        <p:spPr>
          <a:xfrm>
            <a:off x="6203951" y="4062413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id="{5E495E95-5904-4505-831B-CFA4C5B2B8EC}"/>
              </a:ext>
            </a:extLst>
          </p:cNvPr>
          <p:cNvSpPr txBox="1"/>
          <p:nvPr/>
        </p:nvSpPr>
        <p:spPr>
          <a:xfrm>
            <a:off x="8691563" y="2076450"/>
            <a:ext cx="1314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  <a:cs typeface="Arial" charset="0"/>
              </a:rPr>
              <a:t>50 Računala</a:t>
            </a:r>
            <a:endParaRPr lang="en-US" dirty="0">
              <a:latin typeface="+mj-lt"/>
              <a:cs typeface="Arial" charset="0"/>
            </a:endParaRPr>
          </a:p>
        </p:txBody>
      </p:sp>
      <p:cxnSp>
        <p:nvCxnSpPr>
          <p:cNvPr id="33" name="Straight Connector 23">
            <a:extLst>
              <a:ext uri="{FF2B5EF4-FFF2-40B4-BE49-F238E27FC236}">
                <a16:creationId xmlns:a16="http://schemas.microsoft.com/office/drawing/2014/main" id="{CD698161-9018-45DE-A94D-93271D688602}"/>
              </a:ext>
            </a:extLst>
          </p:cNvPr>
          <p:cNvCxnSpPr>
            <a:cxnSpLocks/>
          </p:cNvCxnSpPr>
          <p:nvPr/>
        </p:nvCxnSpPr>
        <p:spPr>
          <a:xfrm>
            <a:off x="6810376" y="3683000"/>
            <a:ext cx="0" cy="720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0">
            <a:extLst>
              <a:ext uri="{FF2B5EF4-FFF2-40B4-BE49-F238E27FC236}">
                <a16:creationId xmlns:a16="http://schemas.microsoft.com/office/drawing/2014/main" id="{377E2FAB-7F67-4DF8-9246-417AB7DDBDDB}"/>
              </a:ext>
            </a:extLst>
          </p:cNvPr>
          <p:cNvCxnSpPr>
            <a:cxnSpLocks/>
          </p:cNvCxnSpPr>
          <p:nvPr/>
        </p:nvCxnSpPr>
        <p:spPr>
          <a:xfrm>
            <a:off x="5927726" y="4024313"/>
            <a:ext cx="2106612" cy="13604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8">
            <a:extLst>
              <a:ext uri="{FF2B5EF4-FFF2-40B4-BE49-F238E27FC236}">
                <a16:creationId xmlns:a16="http://schemas.microsoft.com/office/drawing/2014/main" id="{B901890F-D8E4-4198-983F-EAE37045A624}"/>
              </a:ext>
            </a:extLst>
          </p:cNvPr>
          <p:cNvCxnSpPr>
            <a:cxnSpLocks/>
          </p:cNvCxnSpPr>
          <p:nvPr/>
        </p:nvCxnSpPr>
        <p:spPr>
          <a:xfrm flipV="1">
            <a:off x="5935663" y="2511425"/>
            <a:ext cx="2055813" cy="1504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7">
            <a:extLst>
              <a:ext uri="{FF2B5EF4-FFF2-40B4-BE49-F238E27FC236}">
                <a16:creationId xmlns:a16="http://schemas.microsoft.com/office/drawing/2014/main" id="{76ED11DD-2D82-467A-AEAA-9F6D5A609BA0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4116388" y="4016375"/>
            <a:ext cx="1416050" cy="79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2">
            <a:extLst>
              <a:ext uri="{FF2B5EF4-FFF2-40B4-BE49-F238E27FC236}">
                <a16:creationId xmlns:a16="http://schemas.microsoft.com/office/drawing/2014/main" id="{333B5CE7-2FA4-4BF9-8073-86F6F49A305E}"/>
              </a:ext>
            </a:extLst>
          </p:cNvPr>
          <p:cNvSpPr txBox="1"/>
          <p:nvPr/>
        </p:nvSpPr>
        <p:spPr>
          <a:xfrm>
            <a:off x="3425826" y="3106738"/>
            <a:ext cx="569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R1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DEC2446C-FC45-4FC0-A8F8-A01B27FA1BF6}"/>
              </a:ext>
            </a:extLst>
          </p:cNvPr>
          <p:cNvSpPr txBox="1"/>
          <p:nvPr/>
        </p:nvSpPr>
        <p:spPr>
          <a:xfrm>
            <a:off x="5657851" y="3106738"/>
            <a:ext cx="569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R2</a:t>
            </a:r>
            <a:endParaRPr lang="en-US" sz="2000" b="1" dirty="0">
              <a:latin typeface="+mn-lt"/>
              <a:cs typeface="Arial" charset="0"/>
            </a:endParaRPr>
          </a:p>
        </p:txBody>
      </p:sp>
      <p:pic>
        <p:nvPicPr>
          <p:cNvPr id="39" name="Picture 309" descr="图片236">
            <a:extLst>
              <a:ext uri="{FF2B5EF4-FFF2-40B4-BE49-F238E27FC236}">
                <a16:creationId xmlns:a16="http://schemas.microsoft.com/office/drawing/2014/main" id="{5DA3837D-B869-43AB-B7F6-D2236C12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6" y="3567113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09" descr="图片236">
            <a:extLst>
              <a:ext uri="{FF2B5EF4-FFF2-40B4-BE49-F238E27FC236}">
                <a16:creationId xmlns:a16="http://schemas.microsoft.com/office/drawing/2014/main" id="{D35297CC-A455-4653-8AC3-FDB31AD17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3559175"/>
            <a:ext cx="804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69">
            <a:extLst>
              <a:ext uri="{FF2B5EF4-FFF2-40B4-BE49-F238E27FC236}">
                <a16:creationId xmlns:a16="http://schemas.microsoft.com/office/drawing/2014/main" id="{3ADD7D93-BECA-4484-826C-B2ABB010891D}"/>
              </a:ext>
            </a:extLst>
          </p:cNvPr>
          <p:cNvSpPr txBox="1"/>
          <p:nvPr/>
        </p:nvSpPr>
        <p:spPr>
          <a:xfrm>
            <a:off x="3713163" y="4552950"/>
            <a:ext cx="30972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  <a:cs typeface="Arial" charset="0"/>
              </a:rPr>
              <a:t>100 Računala</a:t>
            </a:r>
          </a:p>
          <a:p>
            <a:pPr>
              <a:defRPr/>
            </a:pPr>
            <a:r>
              <a:rPr lang="hr-HR" b="1" dirty="0">
                <a:latin typeface="+mj-lt"/>
                <a:cs typeface="Arial" charset="0"/>
              </a:rPr>
              <a:t>Net:192.168.10.0/25</a:t>
            </a:r>
            <a:br>
              <a:rPr lang="hr-HR" b="1" dirty="0">
                <a:latin typeface="+mj-lt"/>
                <a:cs typeface="Arial" charset="0"/>
              </a:rPr>
            </a:br>
            <a:r>
              <a:rPr lang="hr-HR" b="1" dirty="0">
                <a:latin typeface="+mj-lt"/>
                <a:cs typeface="Arial" charset="0"/>
              </a:rPr>
              <a:t>Bcast: 192.168.10.127</a:t>
            </a:r>
            <a:endParaRPr lang="en-US" b="1" dirty="0">
              <a:latin typeface="+mj-lt"/>
              <a:cs typeface="Arial" charset="0"/>
            </a:endParaRPr>
          </a:p>
        </p:txBody>
      </p:sp>
      <p:cxnSp>
        <p:nvCxnSpPr>
          <p:cNvPr id="42" name="Straight Connector 70">
            <a:extLst>
              <a:ext uri="{FF2B5EF4-FFF2-40B4-BE49-F238E27FC236}">
                <a16:creationId xmlns:a16="http://schemas.microsoft.com/office/drawing/2014/main" id="{4EAA362F-A28B-4367-8429-689616EA6C11}"/>
              </a:ext>
            </a:extLst>
          </p:cNvPr>
          <p:cNvCxnSpPr>
            <a:cxnSpLocks/>
          </p:cNvCxnSpPr>
          <p:nvPr/>
        </p:nvCxnSpPr>
        <p:spPr>
          <a:xfrm>
            <a:off x="8075613" y="2552700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71">
            <a:extLst>
              <a:ext uri="{FF2B5EF4-FFF2-40B4-BE49-F238E27FC236}">
                <a16:creationId xmlns:a16="http://schemas.microsoft.com/office/drawing/2014/main" id="{8EEBDA14-9628-4F5A-A2EE-2D071FB51BFE}"/>
              </a:ext>
            </a:extLst>
          </p:cNvPr>
          <p:cNvCxnSpPr>
            <a:cxnSpLocks/>
          </p:cNvCxnSpPr>
          <p:nvPr/>
        </p:nvCxnSpPr>
        <p:spPr>
          <a:xfrm>
            <a:off x="8682038" y="2173288"/>
            <a:ext cx="0" cy="720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72">
            <a:extLst>
              <a:ext uri="{FF2B5EF4-FFF2-40B4-BE49-F238E27FC236}">
                <a16:creationId xmlns:a16="http://schemas.microsoft.com/office/drawing/2014/main" id="{652FF16D-F7D5-4AB1-8CCD-C59D43E16AA2}"/>
              </a:ext>
            </a:extLst>
          </p:cNvPr>
          <p:cNvCxnSpPr>
            <a:cxnSpLocks/>
          </p:cNvCxnSpPr>
          <p:nvPr/>
        </p:nvCxnSpPr>
        <p:spPr>
          <a:xfrm>
            <a:off x="8075613" y="5503863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73">
            <a:extLst>
              <a:ext uri="{FF2B5EF4-FFF2-40B4-BE49-F238E27FC236}">
                <a16:creationId xmlns:a16="http://schemas.microsoft.com/office/drawing/2014/main" id="{2886A357-C186-4E8F-92A6-A74E14A0E58A}"/>
              </a:ext>
            </a:extLst>
          </p:cNvPr>
          <p:cNvCxnSpPr>
            <a:cxnSpLocks/>
          </p:cNvCxnSpPr>
          <p:nvPr/>
        </p:nvCxnSpPr>
        <p:spPr>
          <a:xfrm>
            <a:off x="8682038" y="5126038"/>
            <a:ext cx="0" cy="71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74">
            <a:extLst>
              <a:ext uri="{FF2B5EF4-FFF2-40B4-BE49-F238E27FC236}">
                <a16:creationId xmlns:a16="http://schemas.microsoft.com/office/drawing/2014/main" id="{6A5B58B1-8039-40C5-8F4F-F575F3D84CF6}"/>
              </a:ext>
            </a:extLst>
          </p:cNvPr>
          <p:cNvSpPr txBox="1"/>
          <p:nvPr/>
        </p:nvSpPr>
        <p:spPr>
          <a:xfrm>
            <a:off x="8710613" y="5070475"/>
            <a:ext cx="1312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  <a:cs typeface="Arial" charset="0"/>
              </a:rPr>
              <a:t>10 Računala</a:t>
            </a:r>
            <a:endParaRPr lang="en-US" dirty="0">
              <a:latin typeface="+mj-lt"/>
              <a:cs typeface="Arial" charset="0"/>
            </a:endParaRPr>
          </a:p>
        </p:txBody>
      </p:sp>
      <p:pic>
        <p:nvPicPr>
          <p:cNvPr id="47" name="Picture 309" descr="图片236">
            <a:extLst>
              <a:ext uri="{FF2B5EF4-FFF2-40B4-BE49-F238E27FC236}">
                <a16:creationId xmlns:a16="http://schemas.microsoft.com/office/drawing/2014/main" id="{9BD97A11-8C21-4F61-BBE7-0D52996A1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1" y="2076450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09" descr="图片236">
            <a:extLst>
              <a:ext uri="{FF2B5EF4-FFF2-40B4-BE49-F238E27FC236}">
                <a16:creationId xmlns:a16="http://schemas.microsoft.com/office/drawing/2014/main" id="{C36D876E-0593-45DF-9514-3B81E0D09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1" y="5029200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14">
            <a:extLst>
              <a:ext uri="{FF2B5EF4-FFF2-40B4-BE49-F238E27FC236}">
                <a16:creationId xmlns:a16="http://schemas.microsoft.com/office/drawing/2014/main" id="{CE5D166F-ED71-4392-BF4E-2EEC6EB7D1EB}"/>
              </a:ext>
            </a:extLst>
          </p:cNvPr>
          <p:cNvSpPr txBox="1"/>
          <p:nvPr/>
        </p:nvSpPr>
        <p:spPr>
          <a:xfrm>
            <a:off x="7777163" y="1595438"/>
            <a:ext cx="5699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R3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7F534BD9-457B-4980-A5B1-50CB6C7898FE}"/>
              </a:ext>
            </a:extLst>
          </p:cNvPr>
          <p:cNvSpPr txBox="1"/>
          <p:nvPr/>
        </p:nvSpPr>
        <p:spPr>
          <a:xfrm>
            <a:off x="7777163" y="4567238"/>
            <a:ext cx="5699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R4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51" name="TextBox 75">
            <a:extLst>
              <a:ext uri="{FF2B5EF4-FFF2-40B4-BE49-F238E27FC236}">
                <a16:creationId xmlns:a16="http://schemas.microsoft.com/office/drawing/2014/main" id="{D2840EA2-2135-4D0F-9552-D2A221D09473}"/>
              </a:ext>
            </a:extLst>
          </p:cNvPr>
          <p:cNvSpPr txBox="1"/>
          <p:nvPr/>
        </p:nvSpPr>
        <p:spPr>
          <a:xfrm>
            <a:off x="6856413" y="3608388"/>
            <a:ext cx="1312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  <a:cs typeface="Arial" charset="0"/>
              </a:rPr>
              <a:t>20</a:t>
            </a:r>
            <a:br>
              <a:rPr lang="hr-HR" dirty="0">
                <a:latin typeface="+mj-lt"/>
                <a:cs typeface="Arial" charset="0"/>
              </a:rPr>
            </a:br>
            <a:r>
              <a:rPr lang="hr-HR" dirty="0">
                <a:latin typeface="+mj-lt"/>
                <a:cs typeface="Arial" charset="0"/>
              </a:rPr>
              <a:t>Računala</a:t>
            </a:r>
            <a:endParaRPr lang="en-US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85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Kako adresirati mrežu ići prema sve manjim mrežama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696736"/>
            <a:ext cx="10528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Mreža na R3 ima 50 računala – za nju nam treba /26 mreža (62 korisne adrese) te definiramo slijedeću mrežu: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192.168.10.128/26 za mrežu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na usmjeritelju R3</a:t>
            </a:r>
            <a:endParaRPr lang="en-US" altLang="en-US" sz="2000" dirty="0">
              <a:solidFill>
                <a:srgbClr val="262626"/>
              </a:solidFill>
            </a:endParaRPr>
          </a:p>
        </p:txBody>
      </p:sp>
      <p:cxnSp>
        <p:nvCxnSpPr>
          <p:cNvPr id="27" name="Straight Connector 68">
            <a:extLst>
              <a:ext uri="{FF2B5EF4-FFF2-40B4-BE49-F238E27FC236}">
                <a16:creationId xmlns:a16="http://schemas.microsoft.com/office/drawing/2014/main" id="{D5EBCB13-9E31-4DE3-8391-6C16109A50E4}"/>
              </a:ext>
            </a:extLst>
          </p:cNvPr>
          <p:cNvCxnSpPr/>
          <p:nvPr/>
        </p:nvCxnSpPr>
        <p:spPr>
          <a:xfrm>
            <a:off x="2830876" y="4175579"/>
            <a:ext cx="0" cy="1035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53">
            <a:extLst>
              <a:ext uri="{FF2B5EF4-FFF2-40B4-BE49-F238E27FC236}">
                <a16:creationId xmlns:a16="http://schemas.microsoft.com/office/drawing/2014/main" id="{DD986F37-04C0-49F7-AD5E-1D758BDF189C}"/>
              </a:ext>
            </a:extLst>
          </p:cNvPr>
          <p:cNvCxnSpPr/>
          <p:nvPr/>
        </p:nvCxnSpPr>
        <p:spPr>
          <a:xfrm>
            <a:off x="5326426" y="3888242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65">
            <a:extLst>
              <a:ext uri="{FF2B5EF4-FFF2-40B4-BE49-F238E27FC236}">
                <a16:creationId xmlns:a16="http://schemas.microsoft.com/office/drawing/2014/main" id="{A02CCE48-18FB-4EAF-9DC0-001FF9988AF3}"/>
              </a:ext>
            </a:extLst>
          </p:cNvPr>
          <p:cNvSpPr txBox="1"/>
          <p:nvPr/>
        </p:nvSpPr>
        <p:spPr>
          <a:xfrm>
            <a:off x="7814038" y="1902279"/>
            <a:ext cx="13144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latin typeface="+mj-lt"/>
                <a:cs typeface="Arial" charset="0"/>
              </a:rPr>
              <a:t>50 Računala</a:t>
            </a:r>
            <a:endParaRPr lang="en-US" sz="2000" dirty="0">
              <a:latin typeface="+mj-lt"/>
              <a:cs typeface="Arial" charset="0"/>
            </a:endParaRPr>
          </a:p>
        </p:txBody>
      </p:sp>
      <p:cxnSp>
        <p:nvCxnSpPr>
          <p:cNvPr id="53" name="Straight Connector 23">
            <a:extLst>
              <a:ext uri="{FF2B5EF4-FFF2-40B4-BE49-F238E27FC236}">
                <a16:creationId xmlns:a16="http://schemas.microsoft.com/office/drawing/2014/main" id="{0C9DF6F0-0AAE-49C8-82F7-8438AC2833AF}"/>
              </a:ext>
            </a:extLst>
          </p:cNvPr>
          <p:cNvCxnSpPr/>
          <p:nvPr/>
        </p:nvCxnSpPr>
        <p:spPr>
          <a:xfrm>
            <a:off x="5932851" y="3508829"/>
            <a:ext cx="0" cy="720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0">
            <a:extLst>
              <a:ext uri="{FF2B5EF4-FFF2-40B4-BE49-F238E27FC236}">
                <a16:creationId xmlns:a16="http://schemas.microsoft.com/office/drawing/2014/main" id="{209C7CB5-B190-4E9E-BABC-0F67F92A34C2}"/>
              </a:ext>
            </a:extLst>
          </p:cNvPr>
          <p:cNvCxnSpPr/>
          <p:nvPr/>
        </p:nvCxnSpPr>
        <p:spPr>
          <a:xfrm>
            <a:off x="5050201" y="3850142"/>
            <a:ext cx="2106612" cy="13604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8">
            <a:extLst>
              <a:ext uri="{FF2B5EF4-FFF2-40B4-BE49-F238E27FC236}">
                <a16:creationId xmlns:a16="http://schemas.microsoft.com/office/drawing/2014/main" id="{78FE5E39-389A-4DE5-AAD7-5F0E876C06E7}"/>
              </a:ext>
            </a:extLst>
          </p:cNvPr>
          <p:cNvCxnSpPr/>
          <p:nvPr/>
        </p:nvCxnSpPr>
        <p:spPr>
          <a:xfrm flipV="1">
            <a:off x="5058138" y="2337254"/>
            <a:ext cx="2055813" cy="1504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7">
            <a:extLst>
              <a:ext uri="{FF2B5EF4-FFF2-40B4-BE49-F238E27FC236}">
                <a16:creationId xmlns:a16="http://schemas.microsoft.com/office/drawing/2014/main" id="{B1A61519-D9AE-40B3-9044-19186FF85437}"/>
              </a:ext>
            </a:extLst>
          </p:cNvPr>
          <p:cNvCxnSpPr>
            <a:stCxn id="59" idx="3"/>
            <a:endCxn id="60" idx="1"/>
          </p:cNvCxnSpPr>
          <p:nvPr/>
        </p:nvCxnSpPr>
        <p:spPr>
          <a:xfrm flipV="1">
            <a:off x="3238863" y="3842204"/>
            <a:ext cx="1416050" cy="79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2">
            <a:extLst>
              <a:ext uri="{FF2B5EF4-FFF2-40B4-BE49-F238E27FC236}">
                <a16:creationId xmlns:a16="http://schemas.microsoft.com/office/drawing/2014/main" id="{DF941848-BADE-4B1F-9133-4FE6E33411A8}"/>
              </a:ext>
            </a:extLst>
          </p:cNvPr>
          <p:cNvSpPr txBox="1"/>
          <p:nvPr/>
        </p:nvSpPr>
        <p:spPr>
          <a:xfrm>
            <a:off x="2548301" y="2932567"/>
            <a:ext cx="579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latin typeface="+mn-lt"/>
                <a:cs typeface="Arial" charset="0"/>
              </a:rPr>
              <a:t>R1</a:t>
            </a:r>
            <a:endParaRPr lang="en-US" sz="2400" b="1" dirty="0">
              <a:latin typeface="+mn-lt"/>
              <a:cs typeface="Arial" charset="0"/>
            </a:endParaRPr>
          </a:p>
        </p:txBody>
      </p:sp>
      <p:sp>
        <p:nvSpPr>
          <p:cNvPr id="58" name="TextBox 13">
            <a:extLst>
              <a:ext uri="{FF2B5EF4-FFF2-40B4-BE49-F238E27FC236}">
                <a16:creationId xmlns:a16="http://schemas.microsoft.com/office/drawing/2014/main" id="{BB5EF280-9C3D-4DB8-B66E-6495A4AEC8CA}"/>
              </a:ext>
            </a:extLst>
          </p:cNvPr>
          <p:cNvSpPr txBox="1"/>
          <p:nvPr/>
        </p:nvSpPr>
        <p:spPr>
          <a:xfrm>
            <a:off x="4780326" y="2932567"/>
            <a:ext cx="579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latin typeface="+mn-lt"/>
                <a:cs typeface="Arial" charset="0"/>
              </a:rPr>
              <a:t>R2</a:t>
            </a:r>
            <a:endParaRPr lang="en-US" sz="2400" b="1" dirty="0">
              <a:latin typeface="+mn-lt"/>
              <a:cs typeface="Arial" charset="0"/>
            </a:endParaRPr>
          </a:p>
        </p:txBody>
      </p:sp>
      <p:pic>
        <p:nvPicPr>
          <p:cNvPr id="59" name="Picture 309" descr="图片236">
            <a:extLst>
              <a:ext uri="{FF2B5EF4-FFF2-40B4-BE49-F238E27FC236}">
                <a16:creationId xmlns:a16="http://schemas.microsoft.com/office/drawing/2014/main" id="{EB608723-2A10-4DA2-A937-24F63B90D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01" y="3392942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09" descr="图片236">
            <a:extLst>
              <a:ext uri="{FF2B5EF4-FFF2-40B4-BE49-F238E27FC236}">
                <a16:creationId xmlns:a16="http://schemas.microsoft.com/office/drawing/2014/main" id="{7DBFD79E-809F-4914-BE19-25460DA7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13" y="3385004"/>
            <a:ext cx="804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9">
            <a:extLst>
              <a:ext uri="{FF2B5EF4-FFF2-40B4-BE49-F238E27FC236}">
                <a16:creationId xmlns:a16="http://schemas.microsoft.com/office/drawing/2014/main" id="{E2150BC6-6A95-4F2F-88C7-34A10A18A6F4}"/>
              </a:ext>
            </a:extLst>
          </p:cNvPr>
          <p:cNvSpPr txBox="1"/>
          <p:nvPr/>
        </p:nvSpPr>
        <p:spPr>
          <a:xfrm>
            <a:off x="2835638" y="4378779"/>
            <a:ext cx="309721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latin typeface="+mj-lt"/>
                <a:cs typeface="Arial" charset="0"/>
              </a:rPr>
              <a:t>100 Računala</a:t>
            </a:r>
          </a:p>
          <a:p>
            <a:pPr>
              <a:defRPr/>
            </a:pPr>
            <a:r>
              <a:rPr lang="hr-HR" sz="2000" b="1" dirty="0">
                <a:latin typeface="+mj-lt"/>
                <a:cs typeface="Arial" charset="0"/>
              </a:rPr>
              <a:t>Net:192.168.10.0/25</a:t>
            </a:r>
            <a:br>
              <a:rPr lang="hr-HR" sz="2000" b="1" dirty="0">
                <a:latin typeface="+mj-lt"/>
                <a:cs typeface="Arial" charset="0"/>
              </a:rPr>
            </a:br>
            <a:r>
              <a:rPr lang="hr-HR" sz="2000" b="1" dirty="0">
                <a:latin typeface="+mj-lt"/>
                <a:cs typeface="Arial" charset="0"/>
              </a:rPr>
              <a:t>Bcast: 192.168.10.127</a:t>
            </a:r>
            <a:endParaRPr lang="en-US" sz="2000" b="1" dirty="0">
              <a:latin typeface="+mj-lt"/>
              <a:cs typeface="Arial" charset="0"/>
            </a:endParaRPr>
          </a:p>
        </p:txBody>
      </p:sp>
      <p:cxnSp>
        <p:nvCxnSpPr>
          <p:cNvPr id="62" name="Straight Connector 70">
            <a:extLst>
              <a:ext uri="{FF2B5EF4-FFF2-40B4-BE49-F238E27FC236}">
                <a16:creationId xmlns:a16="http://schemas.microsoft.com/office/drawing/2014/main" id="{A12E7A78-B07B-401E-902F-2023B3ACCE3C}"/>
              </a:ext>
            </a:extLst>
          </p:cNvPr>
          <p:cNvCxnSpPr/>
          <p:nvPr/>
        </p:nvCxnSpPr>
        <p:spPr>
          <a:xfrm>
            <a:off x="7198088" y="2378529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71">
            <a:extLst>
              <a:ext uri="{FF2B5EF4-FFF2-40B4-BE49-F238E27FC236}">
                <a16:creationId xmlns:a16="http://schemas.microsoft.com/office/drawing/2014/main" id="{3A50A1E5-8FD5-46BC-A669-BCFF535AAD7C}"/>
              </a:ext>
            </a:extLst>
          </p:cNvPr>
          <p:cNvCxnSpPr/>
          <p:nvPr/>
        </p:nvCxnSpPr>
        <p:spPr>
          <a:xfrm>
            <a:off x="7804513" y="1999117"/>
            <a:ext cx="0" cy="720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72">
            <a:extLst>
              <a:ext uri="{FF2B5EF4-FFF2-40B4-BE49-F238E27FC236}">
                <a16:creationId xmlns:a16="http://schemas.microsoft.com/office/drawing/2014/main" id="{D66C5E07-7DAD-4A8D-BAD2-FC020917AFAD}"/>
              </a:ext>
            </a:extLst>
          </p:cNvPr>
          <p:cNvCxnSpPr/>
          <p:nvPr/>
        </p:nvCxnSpPr>
        <p:spPr>
          <a:xfrm>
            <a:off x="7198088" y="5329692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73">
            <a:extLst>
              <a:ext uri="{FF2B5EF4-FFF2-40B4-BE49-F238E27FC236}">
                <a16:creationId xmlns:a16="http://schemas.microsoft.com/office/drawing/2014/main" id="{313C4470-AB9B-4205-AC90-2A32CF74C7E7}"/>
              </a:ext>
            </a:extLst>
          </p:cNvPr>
          <p:cNvCxnSpPr/>
          <p:nvPr/>
        </p:nvCxnSpPr>
        <p:spPr>
          <a:xfrm>
            <a:off x="7804513" y="4951867"/>
            <a:ext cx="0" cy="71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74">
            <a:extLst>
              <a:ext uri="{FF2B5EF4-FFF2-40B4-BE49-F238E27FC236}">
                <a16:creationId xmlns:a16="http://schemas.microsoft.com/office/drawing/2014/main" id="{9ECE3C98-0568-4033-8F15-327799033B86}"/>
              </a:ext>
            </a:extLst>
          </p:cNvPr>
          <p:cNvSpPr txBox="1"/>
          <p:nvPr/>
        </p:nvSpPr>
        <p:spPr>
          <a:xfrm>
            <a:off x="7833088" y="4896304"/>
            <a:ext cx="13128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latin typeface="+mj-lt"/>
                <a:cs typeface="Arial" charset="0"/>
              </a:rPr>
              <a:t>10 Računala</a:t>
            </a:r>
            <a:endParaRPr lang="en-US" sz="2000" dirty="0">
              <a:latin typeface="+mj-lt"/>
              <a:cs typeface="Arial" charset="0"/>
            </a:endParaRPr>
          </a:p>
        </p:txBody>
      </p:sp>
      <p:pic>
        <p:nvPicPr>
          <p:cNvPr id="67" name="Picture 309" descr="图片236">
            <a:extLst>
              <a:ext uri="{FF2B5EF4-FFF2-40B4-BE49-F238E27FC236}">
                <a16:creationId xmlns:a16="http://schemas.microsoft.com/office/drawing/2014/main" id="{2A073071-5AF3-4F62-9869-74BCA910A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6" y="1902279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09" descr="图片236">
            <a:extLst>
              <a:ext uri="{FF2B5EF4-FFF2-40B4-BE49-F238E27FC236}">
                <a16:creationId xmlns:a16="http://schemas.microsoft.com/office/drawing/2014/main" id="{A87A7070-F05F-448C-81C1-E4377014F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6" y="4855029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14">
            <a:extLst>
              <a:ext uri="{FF2B5EF4-FFF2-40B4-BE49-F238E27FC236}">
                <a16:creationId xmlns:a16="http://schemas.microsoft.com/office/drawing/2014/main" id="{A6418A27-10A3-46C2-A0C4-57B2E9AD87B9}"/>
              </a:ext>
            </a:extLst>
          </p:cNvPr>
          <p:cNvSpPr txBox="1"/>
          <p:nvPr/>
        </p:nvSpPr>
        <p:spPr>
          <a:xfrm>
            <a:off x="6899638" y="1421267"/>
            <a:ext cx="579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latin typeface="+mn-lt"/>
                <a:cs typeface="Arial" charset="0"/>
              </a:rPr>
              <a:t>R3</a:t>
            </a:r>
            <a:endParaRPr lang="en-US" sz="2400" b="1" dirty="0">
              <a:latin typeface="+mn-lt"/>
              <a:cs typeface="Arial" charset="0"/>
            </a:endParaRPr>
          </a:p>
        </p:txBody>
      </p:sp>
      <p:sp>
        <p:nvSpPr>
          <p:cNvPr id="70" name="TextBox 15">
            <a:extLst>
              <a:ext uri="{FF2B5EF4-FFF2-40B4-BE49-F238E27FC236}">
                <a16:creationId xmlns:a16="http://schemas.microsoft.com/office/drawing/2014/main" id="{AF708FE7-6425-4CF6-B494-ABDBA1832AD0}"/>
              </a:ext>
            </a:extLst>
          </p:cNvPr>
          <p:cNvSpPr txBox="1"/>
          <p:nvPr/>
        </p:nvSpPr>
        <p:spPr>
          <a:xfrm>
            <a:off x="6899638" y="4393067"/>
            <a:ext cx="579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latin typeface="+mn-lt"/>
                <a:cs typeface="Arial" charset="0"/>
              </a:rPr>
              <a:t>R4</a:t>
            </a:r>
            <a:endParaRPr lang="en-US" sz="2400" b="1" dirty="0">
              <a:latin typeface="+mn-lt"/>
              <a:cs typeface="Arial" charset="0"/>
            </a:endParaRPr>
          </a:p>
        </p:txBody>
      </p:sp>
      <p:sp>
        <p:nvSpPr>
          <p:cNvPr id="71" name="TextBox 75">
            <a:extLst>
              <a:ext uri="{FF2B5EF4-FFF2-40B4-BE49-F238E27FC236}">
                <a16:creationId xmlns:a16="http://schemas.microsoft.com/office/drawing/2014/main" id="{F6C9EBF2-5B72-40DE-9D85-FADB8C6C18AA}"/>
              </a:ext>
            </a:extLst>
          </p:cNvPr>
          <p:cNvSpPr txBox="1"/>
          <p:nvPr/>
        </p:nvSpPr>
        <p:spPr>
          <a:xfrm>
            <a:off x="5978888" y="3434217"/>
            <a:ext cx="13128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latin typeface="+mj-lt"/>
                <a:cs typeface="Arial" charset="0"/>
              </a:rPr>
              <a:t>20</a:t>
            </a:r>
            <a:br>
              <a:rPr lang="hr-HR" sz="2000" dirty="0">
                <a:latin typeface="+mj-lt"/>
                <a:cs typeface="Arial" charset="0"/>
              </a:rPr>
            </a:br>
            <a:r>
              <a:rPr lang="hr-HR" sz="2000" dirty="0">
                <a:latin typeface="+mj-lt"/>
                <a:cs typeface="Arial" charset="0"/>
              </a:rPr>
              <a:t>Računala</a:t>
            </a:r>
            <a:endParaRPr lang="en-US" sz="2000" dirty="0">
              <a:latin typeface="+mj-lt"/>
              <a:cs typeface="Arial" charset="0"/>
            </a:endParaRPr>
          </a:p>
        </p:txBody>
      </p:sp>
      <p:sp>
        <p:nvSpPr>
          <p:cNvPr id="72" name="Rectangle 9">
            <a:extLst>
              <a:ext uri="{FF2B5EF4-FFF2-40B4-BE49-F238E27FC236}">
                <a16:creationId xmlns:a16="http://schemas.microsoft.com/office/drawing/2014/main" id="{17892D01-880B-4C96-A1BF-35F465DFCA11}"/>
              </a:ext>
            </a:extLst>
          </p:cNvPr>
          <p:cNvSpPr/>
          <p:nvPr/>
        </p:nvSpPr>
        <p:spPr>
          <a:xfrm>
            <a:off x="6632938" y="2716667"/>
            <a:ext cx="28733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b="1" dirty="0">
                <a:latin typeface="+mn-lt"/>
                <a:cs typeface="Arial" charset="0"/>
              </a:rPr>
              <a:t>Net:192.168.10.128/26</a:t>
            </a:r>
            <a:br>
              <a:rPr lang="hr-HR" b="1" dirty="0">
                <a:latin typeface="+mn-lt"/>
                <a:cs typeface="Arial" charset="0"/>
              </a:rPr>
            </a:br>
            <a:r>
              <a:rPr lang="hr-HR" b="1" dirty="0">
                <a:latin typeface="+mn-lt"/>
                <a:cs typeface="Arial" charset="0"/>
              </a:rPr>
              <a:t>Bcast: 192.168.10.191</a:t>
            </a:r>
            <a:endParaRPr lang="en-US" b="1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17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Kako adresirati mrežu ići prema sve manjim mrežama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696736"/>
            <a:ext cx="10528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Nakon toga za mrežu na R2 odabiremo /27 (30 korisnih </a:t>
            </a:r>
            <a:r>
              <a:rPr lang="hr-HR" altLang="en-US" sz="2000" dirty="0" err="1">
                <a:solidFill>
                  <a:srgbClr val="262626"/>
                </a:solidFill>
              </a:rPr>
              <a:t>aresa</a:t>
            </a:r>
            <a:r>
              <a:rPr lang="hr-HR" altLang="en-US" sz="2000" dirty="0">
                <a:solidFill>
                  <a:srgbClr val="262626"/>
                </a:solidFill>
              </a:rPr>
              <a:t>) te za R4 </a:t>
            </a:r>
            <a:r>
              <a:rPr lang="hr-HR" altLang="en-US" sz="2000" dirty="0" err="1">
                <a:solidFill>
                  <a:srgbClr val="262626"/>
                </a:solidFill>
              </a:rPr>
              <a:t>odabriremo</a:t>
            </a:r>
            <a:r>
              <a:rPr lang="hr-HR" altLang="en-US" sz="2000" dirty="0">
                <a:solidFill>
                  <a:srgbClr val="262626"/>
                </a:solidFill>
              </a:rPr>
              <a:t> /28 (14 korisnih </a:t>
            </a:r>
            <a:r>
              <a:rPr lang="hr-HR" altLang="en-US" sz="2000" dirty="0" err="1">
                <a:solidFill>
                  <a:srgbClr val="262626"/>
                </a:solidFill>
              </a:rPr>
              <a:t>aresa</a:t>
            </a:r>
            <a:r>
              <a:rPr lang="hr-HR" altLang="en-US" sz="2000" dirty="0">
                <a:solidFill>
                  <a:srgbClr val="262626"/>
                </a:solidFill>
              </a:rPr>
              <a:t>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192.168.10.192/27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192.168.10.224/28</a:t>
            </a:r>
            <a:endParaRPr lang="en-US" altLang="en-US" sz="2000" dirty="0">
              <a:solidFill>
                <a:srgbClr val="262626"/>
              </a:solidFill>
            </a:endParaRPr>
          </a:p>
        </p:txBody>
      </p:sp>
      <p:cxnSp>
        <p:nvCxnSpPr>
          <p:cNvPr id="29" name="Straight Connector 68">
            <a:extLst>
              <a:ext uri="{FF2B5EF4-FFF2-40B4-BE49-F238E27FC236}">
                <a16:creationId xmlns:a16="http://schemas.microsoft.com/office/drawing/2014/main" id="{2B8D510B-8692-4464-8E48-33B4B4DCA433}"/>
              </a:ext>
            </a:extLst>
          </p:cNvPr>
          <p:cNvCxnSpPr/>
          <p:nvPr/>
        </p:nvCxnSpPr>
        <p:spPr>
          <a:xfrm>
            <a:off x="2961504" y="4192995"/>
            <a:ext cx="0" cy="1035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53">
            <a:extLst>
              <a:ext uri="{FF2B5EF4-FFF2-40B4-BE49-F238E27FC236}">
                <a16:creationId xmlns:a16="http://schemas.microsoft.com/office/drawing/2014/main" id="{B0BC60E5-5929-4CEB-97C0-016BDD42EE91}"/>
              </a:ext>
            </a:extLst>
          </p:cNvPr>
          <p:cNvCxnSpPr/>
          <p:nvPr/>
        </p:nvCxnSpPr>
        <p:spPr>
          <a:xfrm>
            <a:off x="5457054" y="3905658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65">
            <a:extLst>
              <a:ext uri="{FF2B5EF4-FFF2-40B4-BE49-F238E27FC236}">
                <a16:creationId xmlns:a16="http://schemas.microsoft.com/office/drawing/2014/main" id="{31419516-F083-498F-A964-0CBFC9374411}"/>
              </a:ext>
            </a:extLst>
          </p:cNvPr>
          <p:cNvSpPr txBox="1"/>
          <p:nvPr/>
        </p:nvSpPr>
        <p:spPr>
          <a:xfrm>
            <a:off x="7944666" y="1919695"/>
            <a:ext cx="13144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latin typeface="+mj-lt"/>
                <a:cs typeface="Arial" charset="0"/>
              </a:rPr>
              <a:t>50 Računala</a:t>
            </a:r>
            <a:endParaRPr lang="en-US" sz="2000" dirty="0">
              <a:latin typeface="+mj-lt"/>
              <a:cs typeface="Arial" charset="0"/>
            </a:endParaRPr>
          </a:p>
        </p:txBody>
      </p:sp>
      <p:cxnSp>
        <p:nvCxnSpPr>
          <p:cNvPr id="32" name="Straight Connector 23">
            <a:extLst>
              <a:ext uri="{FF2B5EF4-FFF2-40B4-BE49-F238E27FC236}">
                <a16:creationId xmlns:a16="http://schemas.microsoft.com/office/drawing/2014/main" id="{1C990B85-D923-450E-9CDE-FFED5C2C719C}"/>
              </a:ext>
            </a:extLst>
          </p:cNvPr>
          <p:cNvCxnSpPr/>
          <p:nvPr/>
        </p:nvCxnSpPr>
        <p:spPr>
          <a:xfrm>
            <a:off x="6063479" y="3526245"/>
            <a:ext cx="0" cy="720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">
            <a:extLst>
              <a:ext uri="{FF2B5EF4-FFF2-40B4-BE49-F238E27FC236}">
                <a16:creationId xmlns:a16="http://schemas.microsoft.com/office/drawing/2014/main" id="{E2234776-E8D7-47A1-BAAC-70991D0B853A}"/>
              </a:ext>
            </a:extLst>
          </p:cNvPr>
          <p:cNvCxnSpPr/>
          <p:nvPr/>
        </p:nvCxnSpPr>
        <p:spPr>
          <a:xfrm>
            <a:off x="5180829" y="3867558"/>
            <a:ext cx="2106612" cy="13604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8">
            <a:extLst>
              <a:ext uri="{FF2B5EF4-FFF2-40B4-BE49-F238E27FC236}">
                <a16:creationId xmlns:a16="http://schemas.microsoft.com/office/drawing/2014/main" id="{B306FCAF-E862-4901-B8A2-1398D82BA0B4}"/>
              </a:ext>
            </a:extLst>
          </p:cNvPr>
          <p:cNvCxnSpPr/>
          <p:nvPr/>
        </p:nvCxnSpPr>
        <p:spPr>
          <a:xfrm flipV="1">
            <a:off x="5188766" y="2354670"/>
            <a:ext cx="2055813" cy="1504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7">
            <a:extLst>
              <a:ext uri="{FF2B5EF4-FFF2-40B4-BE49-F238E27FC236}">
                <a16:creationId xmlns:a16="http://schemas.microsoft.com/office/drawing/2014/main" id="{ABAB51EE-EBCD-4836-BBAD-C4C12B49CC1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 flipV="1">
            <a:off x="3369491" y="3859620"/>
            <a:ext cx="1416050" cy="79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2">
            <a:extLst>
              <a:ext uri="{FF2B5EF4-FFF2-40B4-BE49-F238E27FC236}">
                <a16:creationId xmlns:a16="http://schemas.microsoft.com/office/drawing/2014/main" id="{DB7472D9-3F9C-4837-B5FD-001F2A274A72}"/>
              </a:ext>
            </a:extLst>
          </p:cNvPr>
          <p:cNvSpPr txBox="1"/>
          <p:nvPr/>
        </p:nvSpPr>
        <p:spPr>
          <a:xfrm>
            <a:off x="2678929" y="2949983"/>
            <a:ext cx="579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latin typeface="+mn-lt"/>
                <a:cs typeface="Arial" charset="0"/>
              </a:rPr>
              <a:t>R1</a:t>
            </a:r>
            <a:endParaRPr lang="en-US" sz="2400" b="1" dirty="0">
              <a:latin typeface="+mn-lt"/>
              <a:cs typeface="Arial" charset="0"/>
            </a:endParaRP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4737DA2A-3E68-448F-B17F-7F2E9DD0E1D4}"/>
              </a:ext>
            </a:extLst>
          </p:cNvPr>
          <p:cNvSpPr txBox="1"/>
          <p:nvPr/>
        </p:nvSpPr>
        <p:spPr>
          <a:xfrm>
            <a:off x="4910954" y="2949983"/>
            <a:ext cx="579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latin typeface="+mn-lt"/>
                <a:cs typeface="Arial" charset="0"/>
              </a:rPr>
              <a:t>R2</a:t>
            </a:r>
            <a:endParaRPr lang="en-US" sz="2400" b="1" dirty="0">
              <a:latin typeface="+mn-lt"/>
              <a:cs typeface="Arial" charset="0"/>
            </a:endParaRPr>
          </a:p>
        </p:txBody>
      </p:sp>
      <p:pic>
        <p:nvPicPr>
          <p:cNvPr id="38" name="Picture 309" descr="图片236">
            <a:extLst>
              <a:ext uri="{FF2B5EF4-FFF2-40B4-BE49-F238E27FC236}">
                <a16:creationId xmlns:a16="http://schemas.microsoft.com/office/drawing/2014/main" id="{48F0B649-C210-40A1-AB52-3AB3BE1CA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29" y="3410358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09" descr="图片236">
            <a:extLst>
              <a:ext uri="{FF2B5EF4-FFF2-40B4-BE49-F238E27FC236}">
                <a16:creationId xmlns:a16="http://schemas.microsoft.com/office/drawing/2014/main" id="{FBCC590A-1352-496B-BA8A-C06FB57D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41" y="3402420"/>
            <a:ext cx="804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69">
            <a:extLst>
              <a:ext uri="{FF2B5EF4-FFF2-40B4-BE49-F238E27FC236}">
                <a16:creationId xmlns:a16="http://schemas.microsoft.com/office/drawing/2014/main" id="{791B5102-4A7D-4A70-9B67-007C5B186A5B}"/>
              </a:ext>
            </a:extLst>
          </p:cNvPr>
          <p:cNvSpPr txBox="1"/>
          <p:nvPr/>
        </p:nvSpPr>
        <p:spPr>
          <a:xfrm>
            <a:off x="2966266" y="4396195"/>
            <a:ext cx="309721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latin typeface="+mj-lt"/>
                <a:cs typeface="Arial" charset="0"/>
              </a:rPr>
              <a:t>100 Računala</a:t>
            </a:r>
          </a:p>
          <a:p>
            <a:pPr>
              <a:defRPr/>
            </a:pPr>
            <a:r>
              <a:rPr lang="hr-HR" sz="2000" b="1" dirty="0">
                <a:latin typeface="+mj-lt"/>
                <a:cs typeface="Arial" charset="0"/>
              </a:rPr>
              <a:t>Net:192.168.10.0/25</a:t>
            </a:r>
            <a:br>
              <a:rPr lang="hr-HR" sz="2000" b="1" dirty="0">
                <a:latin typeface="+mj-lt"/>
                <a:cs typeface="Arial" charset="0"/>
              </a:rPr>
            </a:br>
            <a:r>
              <a:rPr lang="hr-HR" sz="2000" b="1" dirty="0">
                <a:latin typeface="+mj-lt"/>
                <a:cs typeface="Arial" charset="0"/>
              </a:rPr>
              <a:t>Bcast: 192.168.10.127</a:t>
            </a:r>
            <a:endParaRPr lang="en-US" sz="2000" b="1" dirty="0">
              <a:latin typeface="+mj-lt"/>
              <a:cs typeface="Arial" charset="0"/>
            </a:endParaRPr>
          </a:p>
        </p:txBody>
      </p:sp>
      <p:cxnSp>
        <p:nvCxnSpPr>
          <p:cNvPr id="41" name="Straight Connector 70">
            <a:extLst>
              <a:ext uri="{FF2B5EF4-FFF2-40B4-BE49-F238E27FC236}">
                <a16:creationId xmlns:a16="http://schemas.microsoft.com/office/drawing/2014/main" id="{16571D5B-6EEE-4E70-A60F-A6901EDB7162}"/>
              </a:ext>
            </a:extLst>
          </p:cNvPr>
          <p:cNvCxnSpPr/>
          <p:nvPr/>
        </p:nvCxnSpPr>
        <p:spPr>
          <a:xfrm>
            <a:off x="7328716" y="2395945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71">
            <a:extLst>
              <a:ext uri="{FF2B5EF4-FFF2-40B4-BE49-F238E27FC236}">
                <a16:creationId xmlns:a16="http://schemas.microsoft.com/office/drawing/2014/main" id="{AF1584BF-E438-40F0-BC81-1480F77A6E26}"/>
              </a:ext>
            </a:extLst>
          </p:cNvPr>
          <p:cNvCxnSpPr/>
          <p:nvPr/>
        </p:nvCxnSpPr>
        <p:spPr>
          <a:xfrm>
            <a:off x="7935141" y="2016533"/>
            <a:ext cx="0" cy="720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72">
            <a:extLst>
              <a:ext uri="{FF2B5EF4-FFF2-40B4-BE49-F238E27FC236}">
                <a16:creationId xmlns:a16="http://schemas.microsoft.com/office/drawing/2014/main" id="{16707B55-C5FF-4661-B62F-65368C85434F}"/>
              </a:ext>
            </a:extLst>
          </p:cNvPr>
          <p:cNvCxnSpPr/>
          <p:nvPr/>
        </p:nvCxnSpPr>
        <p:spPr>
          <a:xfrm>
            <a:off x="7328716" y="5347108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73">
            <a:extLst>
              <a:ext uri="{FF2B5EF4-FFF2-40B4-BE49-F238E27FC236}">
                <a16:creationId xmlns:a16="http://schemas.microsoft.com/office/drawing/2014/main" id="{34D29282-AE24-4380-B2A7-7F78E5DFCDD0}"/>
              </a:ext>
            </a:extLst>
          </p:cNvPr>
          <p:cNvCxnSpPr/>
          <p:nvPr/>
        </p:nvCxnSpPr>
        <p:spPr>
          <a:xfrm>
            <a:off x="7935141" y="4969283"/>
            <a:ext cx="0" cy="71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74">
            <a:extLst>
              <a:ext uri="{FF2B5EF4-FFF2-40B4-BE49-F238E27FC236}">
                <a16:creationId xmlns:a16="http://schemas.microsoft.com/office/drawing/2014/main" id="{F3693550-A1BC-4F95-A891-47771395C04A}"/>
              </a:ext>
            </a:extLst>
          </p:cNvPr>
          <p:cNvSpPr txBox="1"/>
          <p:nvPr/>
        </p:nvSpPr>
        <p:spPr>
          <a:xfrm>
            <a:off x="7963716" y="4913720"/>
            <a:ext cx="1795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  <a:cs typeface="Arial" charset="0"/>
              </a:rPr>
              <a:t>10 Računala</a:t>
            </a:r>
            <a:endParaRPr lang="en-US" dirty="0">
              <a:latin typeface="+mj-lt"/>
              <a:cs typeface="Arial" charset="0"/>
            </a:endParaRPr>
          </a:p>
        </p:txBody>
      </p:sp>
      <p:pic>
        <p:nvPicPr>
          <p:cNvPr id="46" name="Picture 309" descr="图片236">
            <a:extLst>
              <a:ext uri="{FF2B5EF4-FFF2-40B4-BE49-F238E27FC236}">
                <a16:creationId xmlns:a16="http://schemas.microsoft.com/office/drawing/2014/main" id="{7A845881-E202-4F37-9CE3-B12A2F216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04" y="1919695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09" descr="图片236">
            <a:extLst>
              <a:ext uri="{FF2B5EF4-FFF2-40B4-BE49-F238E27FC236}">
                <a16:creationId xmlns:a16="http://schemas.microsoft.com/office/drawing/2014/main" id="{1086DBEC-986D-4027-AD10-F4B3012D9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04" y="4872445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14">
            <a:extLst>
              <a:ext uri="{FF2B5EF4-FFF2-40B4-BE49-F238E27FC236}">
                <a16:creationId xmlns:a16="http://schemas.microsoft.com/office/drawing/2014/main" id="{FE376B14-BD95-426B-8187-F6DE1220AD38}"/>
              </a:ext>
            </a:extLst>
          </p:cNvPr>
          <p:cNvSpPr txBox="1"/>
          <p:nvPr/>
        </p:nvSpPr>
        <p:spPr>
          <a:xfrm>
            <a:off x="7030266" y="1438683"/>
            <a:ext cx="579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latin typeface="+mn-lt"/>
                <a:cs typeface="Arial" charset="0"/>
              </a:rPr>
              <a:t>R3</a:t>
            </a:r>
            <a:endParaRPr lang="en-US" sz="2400" b="1" dirty="0">
              <a:latin typeface="+mn-lt"/>
              <a:cs typeface="Arial" charset="0"/>
            </a:endParaRP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FFBEA59D-DF8F-401E-814E-942137F6C391}"/>
              </a:ext>
            </a:extLst>
          </p:cNvPr>
          <p:cNvSpPr txBox="1"/>
          <p:nvPr/>
        </p:nvSpPr>
        <p:spPr>
          <a:xfrm>
            <a:off x="7030266" y="4410483"/>
            <a:ext cx="579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latin typeface="+mn-lt"/>
                <a:cs typeface="Arial" charset="0"/>
              </a:rPr>
              <a:t>R4</a:t>
            </a:r>
            <a:endParaRPr lang="en-US" sz="2400" b="1" dirty="0">
              <a:latin typeface="+mn-lt"/>
              <a:cs typeface="Arial" charset="0"/>
            </a:endParaRPr>
          </a:p>
        </p:txBody>
      </p:sp>
      <p:sp>
        <p:nvSpPr>
          <p:cNvPr id="50" name="TextBox 75">
            <a:extLst>
              <a:ext uri="{FF2B5EF4-FFF2-40B4-BE49-F238E27FC236}">
                <a16:creationId xmlns:a16="http://schemas.microsoft.com/office/drawing/2014/main" id="{4B67D806-32FD-46C5-B193-94F4D48D0033}"/>
              </a:ext>
            </a:extLst>
          </p:cNvPr>
          <p:cNvSpPr txBox="1"/>
          <p:nvPr/>
        </p:nvSpPr>
        <p:spPr>
          <a:xfrm>
            <a:off x="6109516" y="3451633"/>
            <a:ext cx="13128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latin typeface="+mj-lt"/>
                <a:cs typeface="Arial" charset="0"/>
              </a:rPr>
              <a:t>20</a:t>
            </a:r>
          </a:p>
          <a:p>
            <a:pPr>
              <a:defRPr/>
            </a:pPr>
            <a:r>
              <a:rPr lang="hr-HR" sz="2000" dirty="0">
                <a:latin typeface="+mj-lt"/>
                <a:cs typeface="Arial" charset="0"/>
              </a:rPr>
              <a:t>Rač</a:t>
            </a:r>
            <a:endParaRPr lang="en-US" sz="2000" dirty="0">
              <a:latin typeface="+mj-lt"/>
              <a:cs typeface="Arial" charset="0"/>
            </a:endParaRPr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D182D412-04D4-463E-9434-F3FE979063E4}"/>
              </a:ext>
            </a:extLst>
          </p:cNvPr>
          <p:cNvSpPr/>
          <p:nvPr/>
        </p:nvSpPr>
        <p:spPr>
          <a:xfrm>
            <a:off x="6763566" y="2734083"/>
            <a:ext cx="28733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b="1" dirty="0">
                <a:latin typeface="+mn-lt"/>
                <a:cs typeface="Arial" charset="0"/>
              </a:rPr>
              <a:t>Net:192.168.10.128/26</a:t>
            </a:r>
            <a:br>
              <a:rPr lang="hr-HR" b="1" dirty="0">
                <a:latin typeface="+mn-lt"/>
                <a:cs typeface="Arial" charset="0"/>
              </a:rPr>
            </a:br>
            <a:r>
              <a:rPr lang="hr-HR" b="1" dirty="0">
                <a:latin typeface="+mn-lt"/>
                <a:cs typeface="Arial" charset="0"/>
              </a:rPr>
              <a:t>Bcast: 192.168.10.191</a:t>
            </a:r>
            <a:endParaRPr lang="en-US" b="1" dirty="0">
              <a:latin typeface="+mn-lt"/>
              <a:cs typeface="Arial" charset="0"/>
            </a:endParaRPr>
          </a:p>
        </p:txBody>
      </p:sp>
      <p:sp>
        <p:nvSpPr>
          <p:cNvPr id="73" name="Rectangle 27">
            <a:extLst>
              <a:ext uri="{FF2B5EF4-FFF2-40B4-BE49-F238E27FC236}">
                <a16:creationId xmlns:a16="http://schemas.microsoft.com/office/drawing/2014/main" id="{A689D9EA-E176-44CB-A12B-3BE8542C4CF1}"/>
              </a:ext>
            </a:extLst>
          </p:cNvPr>
          <p:cNvSpPr/>
          <p:nvPr/>
        </p:nvSpPr>
        <p:spPr>
          <a:xfrm>
            <a:off x="6685779" y="3584983"/>
            <a:ext cx="287178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b="1" dirty="0">
                <a:latin typeface="+mn-lt"/>
                <a:cs typeface="Arial" charset="0"/>
              </a:rPr>
              <a:t>Net:192.168.10.192/27</a:t>
            </a:r>
            <a:br>
              <a:rPr lang="hr-HR" b="1" dirty="0">
                <a:latin typeface="+mn-lt"/>
                <a:cs typeface="Arial" charset="0"/>
              </a:rPr>
            </a:br>
            <a:r>
              <a:rPr lang="hr-HR" b="1" dirty="0">
                <a:latin typeface="+mn-lt"/>
                <a:cs typeface="Arial" charset="0"/>
              </a:rPr>
              <a:t>Bcast: 192.168.10.223</a:t>
            </a:r>
            <a:endParaRPr lang="en-US" b="1" dirty="0">
              <a:latin typeface="+mn-lt"/>
              <a:cs typeface="Arial" charset="0"/>
            </a:endParaRPr>
          </a:p>
        </p:txBody>
      </p:sp>
      <p:sp>
        <p:nvSpPr>
          <p:cNvPr id="74" name="Rectangle 28">
            <a:extLst>
              <a:ext uri="{FF2B5EF4-FFF2-40B4-BE49-F238E27FC236}">
                <a16:creationId xmlns:a16="http://schemas.microsoft.com/office/drawing/2014/main" id="{7E07F478-0BDF-4F08-8E63-2281812C0D05}"/>
              </a:ext>
            </a:extLst>
          </p:cNvPr>
          <p:cNvSpPr/>
          <p:nvPr/>
        </p:nvSpPr>
        <p:spPr>
          <a:xfrm>
            <a:off x="6665141" y="5342345"/>
            <a:ext cx="2873375" cy="646331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r-HR" b="1" dirty="0">
                <a:latin typeface="+mn-lt"/>
                <a:cs typeface="Arial" charset="0"/>
              </a:rPr>
              <a:t>Net:192.168.10.224/28</a:t>
            </a:r>
            <a:br>
              <a:rPr lang="hr-HR" b="1" dirty="0">
                <a:latin typeface="+mn-lt"/>
                <a:cs typeface="Arial" charset="0"/>
              </a:rPr>
            </a:br>
            <a:r>
              <a:rPr lang="hr-HR" b="1" dirty="0">
                <a:latin typeface="+mn-lt"/>
                <a:cs typeface="Arial" charset="0"/>
              </a:rPr>
              <a:t>Bcast: 192.168.10.239</a:t>
            </a:r>
            <a:endParaRPr lang="en-US" b="1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3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4000" dirty="0"/>
              <a:t>BITOVI-pretvaranje binarno u decimalno</a:t>
            </a:r>
            <a:endParaRPr lang="hr-HR" sz="4000" dirty="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2A17AFE-0FA1-46A9-9CEB-7AD77F198C59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-8932"/>
            <a:ext cx="1295400" cy="1295400"/>
            <a:chOff x="428596" y="142852"/>
            <a:chExt cx="1295392" cy="1295392"/>
          </a:xfrm>
        </p:grpSpPr>
        <p:pic>
          <p:nvPicPr>
            <p:cNvPr id="8" name="Picture 9" descr="octagon-512.png">
              <a:extLst>
                <a:ext uri="{FF2B5EF4-FFF2-40B4-BE49-F238E27FC236}">
                  <a16:creationId xmlns:a16="http://schemas.microsoft.com/office/drawing/2014/main" id="{3CE96A8A-0DBB-4F26-8E82-EB9E9CB9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B4F9D9F0-E9BF-4CE8-BDA0-F6F36600D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 dirty="0"/>
                <a:t>4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427ECE7-000B-4CD3-8FFC-D4DED6809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8130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/>
                <a:t>okteta</a:t>
              </a:r>
            </a:p>
          </p:txBody>
        </p:sp>
      </p:grpSp>
      <p:sp>
        <p:nvSpPr>
          <p:cNvPr id="11" name="TextBox 7">
            <a:extLst>
              <a:ext uri="{FF2B5EF4-FFF2-40B4-BE49-F238E27FC236}">
                <a16:creationId xmlns:a16="http://schemas.microsoft.com/office/drawing/2014/main" id="{A517EE4E-CBAF-4925-8270-0BC6BDFF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" y="2725974"/>
            <a:ext cx="10239376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endParaRPr lang="hr-HR" sz="4400" dirty="0">
              <a:hlinkClick r:id="rId3"/>
            </a:endParaRPr>
          </a:p>
          <a:p>
            <a:r>
              <a:rPr lang="hr-HR" sz="4400" dirty="0"/>
              <a:t>	  </a:t>
            </a:r>
          </a:p>
          <a:p>
            <a:r>
              <a:rPr lang="hr-HR" sz="4400" dirty="0">
                <a:solidFill>
                  <a:srgbClr val="0000FF"/>
                </a:solidFill>
              </a:rPr>
              <a:t>  II000II0.</a:t>
            </a:r>
            <a:r>
              <a:rPr lang="hr-HR" sz="4400" dirty="0">
                <a:solidFill>
                  <a:srgbClr val="00CC00"/>
                </a:solidFill>
              </a:rPr>
              <a:t>00I0I00I</a:t>
            </a:r>
            <a:r>
              <a:rPr lang="hr-HR" sz="4400" dirty="0">
                <a:solidFill>
                  <a:srgbClr val="0000FF"/>
                </a:solidFill>
              </a:rPr>
              <a:t>.</a:t>
            </a:r>
            <a:r>
              <a:rPr lang="hr-HR" sz="4400" dirty="0">
                <a:solidFill>
                  <a:srgbClr val="FF0066"/>
                </a:solidFill>
              </a:rPr>
              <a:t>I0II0000</a:t>
            </a:r>
            <a:r>
              <a:rPr lang="hr-HR" sz="4400" dirty="0">
                <a:solidFill>
                  <a:srgbClr val="0000FF"/>
                </a:solidFill>
              </a:rPr>
              <a:t>.</a:t>
            </a:r>
            <a:r>
              <a:rPr lang="hr-HR" sz="4400" dirty="0">
                <a:solidFill>
                  <a:srgbClr val="FF0000"/>
                </a:solidFill>
              </a:rPr>
              <a:t>00000I0I    </a:t>
            </a:r>
            <a:r>
              <a:rPr lang="hr-HR" sz="4400" dirty="0"/>
              <a:t>   </a:t>
            </a:r>
            <a:endParaRPr lang="hr-HR" sz="44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sz="4400" dirty="0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78565D27-AE4D-4B7F-B40B-73294C44C2C3}"/>
              </a:ext>
            </a:extLst>
          </p:cNvPr>
          <p:cNvSpPr txBox="1"/>
          <p:nvPr/>
        </p:nvSpPr>
        <p:spPr>
          <a:xfrm>
            <a:off x="429578" y="3703874"/>
            <a:ext cx="2171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400" b="1" dirty="0">
                <a:solidFill>
                  <a:srgbClr val="0000FF"/>
                </a:solidFill>
              </a:rPr>
              <a:t>128  64  </a:t>
            </a:r>
            <a:r>
              <a:rPr lang="hr-HR" sz="1400" b="1" dirty="0"/>
              <a:t>32  16  8  </a:t>
            </a:r>
            <a:r>
              <a:rPr lang="hr-HR" sz="1400" b="1" dirty="0">
                <a:solidFill>
                  <a:srgbClr val="0000FF"/>
                </a:solidFill>
              </a:rPr>
              <a:t>4  2  </a:t>
            </a:r>
            <a:r>
              <a:rPr lang="hr-HR" sz="1400" b="1" dirty="0"/>
              <a:t>1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488AB234-1694-4E1C-B2F2-2169B0450649}"/>
              </a:ext>
            </a:extLst>
          </p:cNvPr>
          <p:cNvSpPr txBox="1"/>
          <p:nvPr/>
        </p:nvSpPr>
        <p:spPr>
          <a:xfrm>
            <a:off x="6930391" y="3703874"/>
            <a:ext cx="2171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</a:rPr>
              <a:t>128  64  32  16  8  </a:t>
            </a:r>
            <a:r>
              <a:rPr lang="hr-HR" sz="1400" b="1" dirty="0">
                <a:solidFill>
                  <a:srgbClr val="FF0000"/>
                </a:solidFill>
              </a:rPr>
              <a:t>4 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</a:rPr>
              <a:t> 2  </a:t>
            </a:r>
            <a:r>
              <a:rPr lang="hr-HR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511DE6E1-59AC-487C-AC30-B37535A2E289}"/>
              </a:ext>
            </a:extLst>
          </p:cNvPr>
          <p:cNvSpPr txBox="1"/>
          <p:nvPr/>
        </p:nvSpPr>
        <p:spPr>
          <a:xfrm>
            <a:off x="2529841" y="3703874"/>
            <a:ext cx="2171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</a:rPr>
              <a:t>128  64  </a:t>
            </a:r>
            <a:r>
              <a:rPr lang="hr-HR" sz="1400" b="1" dirty="0">
                <a:solidFill>
                  <a:srgbClr val="00B050"/>
                </a:solidFill>
              </a:rPr>
              <a:t>32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</a:rPr>
              <a:t>  16  </a:t>
            </a:r>
            <a:r>
              <a:rPr lang="hr-HR" sz="1400" b="1" dirty="0">
                <a:solidFill>
                  <a:srgbClr val="00B050"/>
                </a:solidFill>
              </a:rPr>
              <a:t>8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</a:rPr>
              <a:t>  4  2  </a:t>
            </a:r>
            <a:r>
              <a:rPr lang="hr-HR" sz="1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71A1025F-F62C-4DE2-A879-1BB319F70D8A}"/>
              </a:ext>
            </a:extLst>
          </p:cNvPr>
          <p:cNvSpPr txBox="1"/>
          <p:nvPr/>
        </p:nvSpPr>
        <p:spPr>
          <a:xfrm>
            <a:off x="4715828" y="3703874"/>
            <a:ext cx="2171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400" b="1" dirty="0">
                <a:solidFill>
                  <a:srgbClr val="FF0066"/>
                </a:solidFill>
              </a:rPr>
              <a:t>128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</a:rPr>
              <a:t>  64  </a:t>
            </a:r>
            <a:r>
              <a:rPr lang="hr-HR" sz="1400" b="1" dirty="0">
                <a:solidFill>
                  <a:srgbClr val="FF0066"/>
                </a:solidFill>
              </a:rPr>
              <a:t>32  16  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</a:rPr>
              <a:t>8  4  2  1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BC1A5A64-69DB-41FA-8BAF-28C23CDCEA18}"/>
              </a:ext>
            </a:extLst>
          </p:cNvPr>
          <p:cNvSpPr txBox="1"/>
          <p:nvPr/>
        </p:nvSpPr>
        <p:spPr>
          <a:xfrm>
            <a:off x="243840" y="2003086"/>
            <a:ext cx="85289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Vrijednosti mogu biti: </a:t>
            </a:r>
            <a:r>
              <a:rPr lang="hr-HR" sz="2400" b="1" dirty="0">
                <a:solidFill>
                  <a:srgbClr val="0000FF"/>
                </a:solidFill>
              </a:rPr>
              <a:t>128    64   32    16     8      4      2      1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19769FD1-27D1-4AF2-90F3-9BBB16566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1" y="1368662"/>
            <a:ext cx="6859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/>
              <a:t>Vrijednosti “uključenog” bita ovise o poziciji bita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1C9550B-9F1E-46CC-BDE5-2DF6CFBA55BD}"/>
              </a:ext>
            </a:extLst>
          </p:cNvPr>
          <p:cNvSpPr txBox="1"/>
          <p:nvPr/>
        </p:nvSpPr>
        <p:spPr>
          <a:xfrm>
            <a:off x="1230734" y="498974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00FF"/>
                </a:solidFill>
              </a:rPr>
              <a:t>198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36E7BF89-F21D-4AED-AF14-2FA95E839CF7}"/>
              </a:ext>
            </a:extLst>
          </p:cNvPr>
          <p:cNvSpPr txBox="1"/>
          <p:nvPr/>
        </p:nvSpPr>
        <p:spPr>
          <a:xfrm>
            <a:off x="3330997" y="49897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41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249C7CAB-5FE2-4D15-AD22-691E28254E50}"/>
              </a:ext>
            </a:extLst>
          </p:cNvPr>
          <p:cNvSpPr txBox="1"/>
          <p:nvPr/>
        </p:nvSpPr>
        <p:spPr>
          <a:xfrm>
            <a:off x="5516984" y="498974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66"/>
                </a:solidFill>
              </a:rPr>
              <a:t>176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B132757A-C84A-48C5-8DD4-8E0C4E75179E}"/>
              </a:ext>
            </a:extLst>
          </p:cNvPr>
          <p:cNvSpPr txBox="1"/>
          <p:nvPr/>
        </p:nvSpPr>
        <p:spPr>
          <a:xfrm>
            <a:off x="7731547" y="49897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ED323E4-1035-47D4-9B09-B4192506F8AC}"/>
              </a:ext>
            </a:extLst>
          </p:cNvPr>
          <p:cNvSpPr txBox="1"/>
          <p:nvPr/>
        </p:nvSpPr>
        <p:spPr>
          <a:xfrm>
            <a:off x="9740307" y="3857861"/>
            <a:ext cx="1857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Pretvaranje binarno u decimalno</a:t>
            </a:r>
          </a:p>
        </p:txBody>
      </p:sp>
      <p:sp>
        <p:nvSpPr>
          <p:cNvPr id="6" name="Desna vitičasta zagrada 5">
            <a:extLst>
              <a:ext uri="{FF2B5EF4-FFF2-40B4-BE49-F238E27FC236}">
                <a16:creationId xmlns:a16="http://schemas.microsoft.com/office/drawing/2014/main" id="{B57EA33E-6BE8-4664-9A0A-6E849A2605C3}"/>
              </a:ext>
            </a:extLst>
          </p:cNvPr>
          <p:cNvSpPr/>
          <p:nvPr/>
        </p:nvSpPr>
        <p:spPr>
          <a:xfrm>
            <a:off x="9296911" y="3615132"/>
            <a:ext cx="248575" cy="174394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6468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Kako adresirati mrežu-sažetak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696736"/>
            <a:ext cx="105289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Krenuli smo od najveće mreže prema manjima te smo za svaku od njih definirali potrebni </a:t>
            </a:r>
            <a:r>
              <a:rPr lang="hr-HR" altLang="en-US" sz="2000" dirty="0" err="1">
                <a:solidFill>
                  <a:srgbClr val="262626"/>
                </a:solidFill>
              </a:rPr>
              <a:t>subnet</a:t>
            </a:r>
            <a:r>
              <a:rPr lang="hr-HR" altLang="en-US" sz="2000" dirty="0">
                <a:solidFill>
                  <a:srgbClr val="262626"/>
                </a:solidFill>
              </a:rPr>
              <a:t>. Za svaku izračunamo njen </a:t>
            </a:r>
            <a:r>
              <a:rPr lang="hr-HR" altLang="en-US" sz="2000" dirty="0" err="1">
                <a:solidFill>
                  <a:srgbClr val="262626"/>
                </a:solidFill>
              </a:rPr>
              <a:t>broadcast</a:t>
            </a:r>
            <a:r>
              <a:rPr lang="hr-HR" altLang="en-US" sz="2000" dirty="0">
                <a:solidFill>
                  <a:srgbClr val="262626"/>
                </a:solidFill>
              </a:rPr>
              <a:t> te adresa iza je početna adresa slijedeće mreže: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192.168.10.0/25 (/25 = 126 korisnih adresa)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Prva i zadnja korisna: 192.168.10.1 – 192.168.10.126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 err="1">
                <a:solidFill>
                  <a:srgbClr val="262626"/>
                </a:solidFill>
              </a:rPr>
              <a:t>Broadcast</a:t>
            </a:r>
            <a:r>
              <a:rPr lang="hr-HR" altLang="en-US" sz="2000" dirty="0">
                <a:solidFill>
                  <a:srgbClr val="262626"/>
                </a:solidFill>
              </a:rPr>
              <a:t>: 192.168.10.127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192.168.10.128/26 (/26 = 62 korisnih adresa)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Prva i zadnja korisna: 192.168.10.129 – 192.168.10.190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 err="1">
                <a:solidFill>
                  <a:srgbClr val="262626"/>
                </a:solidFill>
              </a:rPr>
              <a:t>Broadcast</a:t>
            </a:r>
            <a:r>
              <a:rPr lang="hr-HR" altLang="en-US" sz="2000" dirty="0">
                <a:solidFill>
                  <a:srgbClr val="262626"/>
                </a:solidFill>
              </a:rPr>
              <a:t>: 192.168.10.191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192.168.10.192/27 (/27 = 30 korisnih adresa)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Prva i zadnja korisna: 192.168.10.193 – 192.168.10.222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 err="1">
                <a:solidFill>
                  <a:srgbClr val="262626"/>
                </a:solidFill>
              </a:rPr>
              <a:t>Broadcast</a:t>
            </a:r>
            <a:r>
              <a:rPr lang="hr-HR" altLang="en-US" sz="2000" dirty="0">
                <a:solidFill>
                  <a:srgbClr val="262626"/>
                </a:solidFill>
              </a:rPr>
              <a:t>: 192.168.10.223</a:t>
            </a:r>
            <a:endParaRPr lang="en-US" altLang="en-US" sz="2000" dirty="0">
              <a:solidFill>
                <a:srgbClr val="26262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26262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26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Kako adresirati mrežu-sažetak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696736"/>
            <a:ext cx="105289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192.168.10.224/28 (/28 = 14 korisnih adresa)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Prva i zadnja korisna: 192.168.10.225 – 192.168.10.238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400" dirty="0" err="1">
                <a:solidFill>
                  <a:srgbClr val="262626"/>
                </a:solidFill>
              </a:rPr>
              <a:t>Broadcast</a:t>
            </a:r>
            <a:r>
              <a:rPr lang="hr-HR" altLang="en-US" sz="2400" dirty="0">
                <a:solidFill>
                  <a:srgbClr val="262626"/>
                </a:solidFill>
              </a:rPr>
              <a:t>: 192.168.10.239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Na kraju nam ostane neiskorišten segment od .240 nadalje – što je zapravo 192.168.10.240/28 mreža.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FF0000"/>
                </a:solidFill>
              </a:rPr>
              <a:t>Ako krenemo od manjih mreža postoji opasnost da kasnije nemamo mjesta za velike mreže </a:t>
            </a:r>
            <a:r>
              <a:rPr lang="hr-HR" altLang="en-US" sz="2400" dirty="0">
                <a:solidFill>
                  <a:srgbClr val="262626"/>
                </a:solidFill>
              </a:rPr>
              <a:t>(sjetimo se da /25 mora biti prva ili druga polovina /24, /26 mora biti točno neka od četvrtina /24).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53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1732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/>
              <a:t>CIDR Originalno po </a:t>
            </a:r>
            <a:r>
              <a:rPr lang="hr-HR" altLang="en-US" sz="3200" dirty="0" err="1"/>
              <a:t>classful</a:t>
            </a:r>
            <a:r>
              <a:rPr lang="hr-HR" altLang="en-US" sz="3200" dirty="0"/>
              <a:t>-u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783822"/>
            <a:ext cx="105289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CIDR= </a:t>
            </a:r>
            <a:r>
              <a:rPr lang="hr-HR" altLang="en-US" sz="2400" dirty="0" err="1">
                <a:solidFill>
                  <a:srgbClr val="262626"/>
                </a:solidFill>
              </a:rPr>
              <a:t>Classless</a:t>
            </a:r>
            <a:r>
              <a:rPr lang="hr-HR" altLang="en-US" sz="2400" dirty="0">
                <a:solidFill>
                  <a:srgbClr val="262626"/>
                </a:solidFill>
              </a:rPr>
              <a:t> </a:t>
            </a:r>
            <a:r>
              <a:rPr lang="hr-HR" altLang="en-US" sz="2400" dirty="0" err="1">
                <a:solidFill>
                  <a:srgbClr val="262626"/>
                </a:solidFill>
              </a:rPr>
              <a:t>Interdomain</a:t>
            </a:r>
            <a:r>
              <a:rPr lang="hr-HR" altLang="en-US" sz="2400" dirty="0">
                <a:solidFill>
                  <a:srgbClr val="262626"/>
                </a:solidFill>
              </a:rPr>
              <a:t> </a:t>
            </a:r>
            <a:r>
              <a:rPr lang="hr-HR" altLang="en-US" sz="2400" dirty="0" err="1">
                <a:solidFill>
                  <a:srgbClr val="262626"/>
                </a:solidFill>
              </a:rPr>
              <a:t>Routing</a:t>
            </a:r>
            <a:endParaRPr lang="hr-HR" altLang="en-US" sz="2400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Dakle, po klasičnom </a:t>
            </a:r>
            <a:r>
              <a:rPr lang="hr-HR" altLang="en-US" sz="2400" dirty="0" err="1">
                <a:solidFill>
                  <a:srgbClr val="262626"/>
                </a:solidFill>
              </a:rPr>
              <a:t>classful</a:t>
            </a:r>
            <a:r>
              <a:rPr lang="hr-HR" altLang="en-US" sz="2400" dirty="0">
                <a:solidFill>
                  <a:srgbClr val="262626"/>
                </a:solidFill>
              </a:rPr>
              <a:t> adresiranju imali smo predefiniran broj mogućih mreža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Kada smo uveli VLSM, nastaje problem što može postojati veliki broj malenih mreža koje sve treba imati u </a:t>
            </a:r>
            <a:r>
              <a:rPr lang="hr-HR" altLang="en-US" sz="2400" dirty="0" err="1">
                <a:solidFill>
                  <a:srgbClr val="262626"/>
                </a:solidFill>
              </a:rPr>
              <a:t>usmjerničkog</a:t>
            </a:r>
            <a:r>
              <a:rPr lang="hr-HR" altLang="en-US" sz="2400" dirty="0">
                <a:solidFill>
                  <a:srgbClr val="262626"/>
                </a:solidFill>
              </a:rPr>
              <a:t> tablici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Stoga je 1994. godine nastao CIDR – </a:t>
            </a:r>
            <a:r>
              <a:rPr lang="hr-HR" altLang="en-US" sz="2400" dirty="0" err="1">
                <a:solidFill>
                  <a:srgbClr val="262626"/>
                </a:solidFill>
              </a:rPr>
              <a:t>Classless</a:t>
            </a:r>
            <a:r>
              <a:rPr lang="hr-HR" altLang="en-US" sz="2400" dirty="0">
                <a:solidFill>
                  <a:srgbClr val="262626"/>
                </a:solidFill>
              </a:rPr>
              <a:t> Inter-</a:t>
            </a:r>
            <a:r>
              <a:rPr lang="hr-HR" altLang="en-US" sz="2400" dirty="0" err="1">
                <a:solidFill>
                  <a:srgbClr val="262626"/>
                </a:solidFill>
              </a:rPr>
              <a:t>Domain</a:t>
            </a:r>
            <a:r>
              <a:rPr lang="hr-HR" altLang="en-US" sz="2400" dirty="0">
                <a:solidFill>
                  <a:srgbClr val="262626"/>
                </a:solidFill>
              </a:rPr>
              <a:t> </a:t>
            </a:r>
            <a:r>
              <a:rPr lang="hr-HR" altLang="en-US" sz="2400" dirty="0" err="1">
                <a:solidFill>
                  <a:srgbClr val="262626"/>
                </a:solidFill>
              </a:rPr>
              <a:t>Routing</a:t>
            </a:r>
            <a:endParaRPr lang="hr-HR" altLang="en-US" sz="2400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Cilj je optimizirati usmjerivačku tablicu da ima što manje zapisa, kako bi usmjeravanje bilo brže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FF0000"/>
                </a:solidFill>
              </a:rPr>
              <a:t>CIDR je </a:t>
            </a:r>
            <a:r>
              <a:rPr lang="hr-HR" altLang="en-US" sz="2400" dirty="0" err="1">
                <a:solidFill>
                  <a:srgbClr val="FF0000"/>
                </a:solidFill>
              </a:rPr>
              <a:t>sumariazcija</a:t>
            </a:r>
            <a:endParaRPr lang="hr-H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6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/>
              <a:t>CIDR-Primjer bez CIDR</a:t>
            </a:r>
            <a:endParaRPr lang="hr-HR" sz="3200" dirty="0"/>
          </a:p>
        </p:txBody>
      </p:sp>
      <p:sp>
        <p:nvSpPr>
          <p:cNvPr id="4" name="TextBox 37">
            <a:extLst>
              <a:ext uri="{FF2B5EF4-FFF2-40B4-BE49-F238E27FC236}">
                <a16:creationId xmlns:a16="http://schemas.microsoft.com/office/drawing/2014/main" id="{F4ADCC2A-25E4-4B46-8CC5-836396EA4572}"/>
              </a:ext>
            </a:extLst>
          </p:cNvPr>
          <p:cNvSpPr txBox="1"/>
          <p:nvPr/>
        </p:nvSpPr>
        <p:spPr>
          <a:xfrm>
            <a:off x="3854903" y="1017316"/>
            <a:ext cx="2606675" cy="2123658"/>
          </a:xfrm>
          <a:prstGeom prst="rect">
            <a:avLst/>
          </a:prstGeom>
          <a:solidFill>
            <a:srgbClr val="E6E6E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192.168.4.0/24 -&gt; R3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192.168.5.0/24 -&gt; R3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192.168.6.0/24 -&gt; R4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192.168.7.0/24 -&gt; R4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192.168.8.0/24 -&gt; R5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192.168.9.0/24 -&gt; R5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192.168.10.0/24 -&gt; R5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192.168.11.0/24 -&gt; R5</a:t>
            </a:r>
          </a:p>
        </p:txBody>
      </p:sp>
      <p:cxnSp>
        <p:nvCxnSpPr>
          <p:cNvPr id="6" name="Straight Connector 31">
            <a:extLst>
              <a:ext uri="{FF2B5EF4-FFF2-40B4-BE49-F238E27FC236}">
                <a16:creationId xmlns:a16="http://schemas.microsoft.com/office/drawing/2014/main" id="{0590D052-7C1A-4E6B-BE6D-0DEF85D00598}"/>
              </a:ext>
            </a:extLst>
          </p:cNvPr>
          <p:cNvCxnSpPr/>
          <p:nvPr/>
        </p:nvCxnSpPr>
        <p:spPr>
          <a:xfrm>
            <a:off x="6875916" y="4130403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2">
            <a:extLst>
              <a:ext uri="{FF2B5EF4-FFF2-40B4-BE49-F238E27FC236}">
                <a16:creationId xmlns:a16="http://schemas.microsoft.com/office/drawing/2014/main" id="{FBB21C90-FF8E-454F-9D8F-D3A434B314D4}"/>
              </a:ext>
            </a:extLst>
          </p:cNvPr>
          <p:cNvCxnSpPr/>
          <p:nvPr/>
        </p:nvCxnSpPr>
        <p:spPr>
          <a:xfrm>
            <a:off x="7482341" y="3752578"/>
            <a:ext cx="0" cy="719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3">
            <a:extLst>
              <a:ext uri="{FF2B5EF4-FFF2-40B4-BE49-F238E27FC236}">
                <a16:creationId xmlns:a16="http://schemas.microsoft.com/office/drawing/2014/main" id="{50BB9BEB-E6F3-4D88-94AA-53FA807E52BB}"/>
              </a:ext>
            </a:extLst>
          </p:cNvPr>
          <p:cNvSpPr txBox="1"/>
          <p:nvPr/>
        </p:nvSpPr>
        <p:spPr>
          <a:xfrm>
            <a:off x="7510916" y="3765278"/>
            <a:ext cx="18176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192.168.6.0/24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192.168.7.0/24</a:t>
            </a:r>
          </a:p>
        </p:txBody>
      </p:sp>
      <p:cxnSp>
        <p:nvCxnSpPr>
          <p:cNvPr id="9" name="Straight Connector 34">
            <a:extLst>
              <a:ext uri="{FF2B5EF4-FFF2-40B4-BE49-F238E27FC236}">
                <a16:creationId xmlns:a16="http://schemas.microsoft.com/office/drawing/2014/main" id="{4A5BA5C1-A7A8-408C-925A-85E17BF5ABE3}"/>
              </a:ext>
            </a:extLst>
          </p:cNvPr>
          <p:cNvCxnSpPr/>
          <p:nvPr/>
        </p:nvCxnSpPr>
        <p:spPr>
          <a:xfrm>
            <a:off x="6875916" y="2652441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5">
            <a:extLst>
              <a:ext uri="{FF2B5EF4-FFF2-40B4-BE49-F238E27FC236}">
                <a16:creationId xmlns:a16="http://schemas.microsoft.com/office/drawing/2014/main" id="{E2373D21-8D42-4C9D-9124-00EE1D230FDB}"/>
              </a:ext>
            </a:extLst>
          </p:cNvPr>
          <p:cNvCxnSpPr/>
          <p:nvPr/>
        </p:nvCxnSpPr>
        <p:spPr>
          <a:xfrm>
            <a:off x="7482341" y="2274616"/>
            <a:ext cx="0" cy="71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6">
            <a:extLst>
              <a:ext uri="{FF2B5EF4-FFF2-40B4-BE49-F238E27FC236}">
                <a16:creationId xmlns:a16="http://schemas.microsoft.com/office/drawing/2014/main" id="{DABD7BBE-CF65-47C8-B9BB-279016DFE3D0}"/>
              </a:ext>
            </a:extLst>
          </p:cNvPr>
          <p:cNvSpPr txBox="1"/>
          <p:nvPr/>
        </p:nvSpPr>
        <p:spPr>
          <a:xfrm>
            <a:off x="7510916" y="2285728"/>
            <a:ext cx="18176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192.168.4.0/24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192.168.5.0/24</a:t>
            </a:r>
          </a:p>
        </p:txBody>
      </p:sp>
      <p:cxnSp>
        <p:nvCxnSpPr>
          <p:cNvPr id="12" name="Straight Connector 28">
            <a:extLst>
              <a:ext uri="{FF2B5EF4-FFF2-40B4-BE49-F238E27FC236}">
                <a16:creationId xmlns:a16="http://schemas.microsoft.com/office/drawing/2014/main" id="{E146CC23-3258-4F0E-A977-ACF5F624FC17}"/>
              </a:ext>
            </a:extLst>
          </p:cNvPr>
          <p:cNvCxnSpPr/>
          <p:nvPr/>
        </p:nvCxnSpPr>
        <p:spPr>
          <a:xfrm flipV="1">
            <a:off x="4743903" y="4106591"/>
            <a:ext cx="2132013" cy="3667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6DA6F458-457E-46B8-8A48-55D8A1DDC3E3}"/>
              </a:ext>
            </a:extLst>
          </p:cNvPr>
          <p:cNvCxnSpPr/>
          <p:nvPr/>
        </p:nvCxnSpPr>
        <p:spPr>
          <a:xfrm>
            <a:off x="4728028" y="4563791"/>
            <a:ext cx="2106613" cy="9255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F9C936CD-A8C2-4DD0-BBA7-D44248E552A6}"/>
              </a:ext>
            </a:extLst>
          </p:cNvPr>
          <p:cNvCxnSpPr/>
          <p:nvPr/>
        </p:nvCxnSpPr>
        <p:spPr>
          <a:xfrm flipV="1">
            <a:off x="4728028" y="2615928"/>
            <a:ext cx="2063750" cy="18557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7">
            <a:extLst>
              <a:ext uri="{FF2B5EF4-FFF2-40B4-BE49-F238E27FC236}">
                <a16:creationId xmlns:a16="http://schemas.microsoft.com/office/drawing/2014/main" id="{8D618E5C-90EA-4408-8546-CD3C43EBABA0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 flipV="1">
            <a:off x="2916691" y="4481241"/>
            <a:ext cx="1416050" cy="79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>
            <a:extLst>
              <a:ext uri="{FF2B5EF4-FFF2-40B4-BE49-F238E27FC236}">
                <a16:creationId xmlns:a16="http://schemas.microsoft.com/office/drawing/2014/main" id="{F7D45141-8C59-4D95-B991-110F889F2839}"/>
              </a:ext>
            </a:extLst>
          </p:cNvPr>
          <p:cNvSpPr txBox="1"/>
          <p:nvPr/>
        </p:nvSpPr>
        <p:spPr>
          <a:xfrm>
            <a:off x="2226128" y="3571603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R1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96750D55-7C2B-4AD1-ABF4-61653EC74679}"/>
              </a:ext>
            </a:extLst>
          </p:cNvPr>
          <p:cNvSpPr txBox="1"/>
          <p:nvPr/>
        </p:nvSpPr>
        <p:spPr>
          <a:xfrm>
            <a:off x="4458153" y="3571603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R2</a:t>
            </a:r>
            <a:endParaRPr lang="en-US" sz="2000" b="1" dirty="0">
              <a:latin typeface="+mn-lt"/>
              <a:cs typeface="Arial" charset="0"/>
            </a:endParaRPr>
          </a:p>
        </p:txBody>
      </p:sp>
      <p:pic>
        <p:nvPicPr>
          <p:cNvPr id="18" name="Picture 309" descr="图片236">
            <a:extLst>
              <a:ext uri="{FF2B5EF4-FFF2-40B4-BE49-F238E27FC236}">
                <a16:creationId xmlns:a16="http://schemas.microsoft.com/office/drawing/2014/main" id="{902DAB33-10C7-4044-A2D0-E64F03FB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28" y="4031978"/>
            <a:ext cx="804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09" descr="图片236">
            <a:extLst>
              <a:ext uri="{FF2B5EF4-FFF2-40B4-BE49-F238E27FC236}">
                <a16:creationId xmlns:a16="http://schemas.microsoft.com/office/drawing/2014/main" id="{4B120B25-761D-4E98-9DA5-73CDD5217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41" y="4024041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72">
            <a:extLst>
              <a:ext uri="{FF2B5EF4-FFF2-40B4-BE49-F238E27FC236}">
                <a16:creationId xmlns:a16="http://schemas.microsoft.com/office/drawing/2014/main" id="{6CF2566B-5C96-4E45-BB4B-55CA142A47D0}"/>
              </a:ext>
            </a:extLst>
          </p:cNvPr>
          <p:cNvCxnSpPr/>
          <p:nvPr/>
        </p:nvCxnSpPr>
        <p:spPr>
          <a:xfrm>
            <a:off x="6875916" y="5608366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73">
            <a:extLst>
              <a:ext uri="{FF2B5EF4-FFF2-40B4-BE49-F238E27FC236}">
                <a16:creationId xmlns:a16="http://schemas.microsoft.com/office/drawing/2014/main" id="{D9F7D31B-8D55-4561-B3B4-31542B60BCF3}"/>
              </a:ext>
            </a:extLst>
          </p:cNvPr>
          <p:cNvCxnSpPr/>
          <p:nvPr/>
        </p:nvCxnSpPr>
        <p:spPr>
          <a:xfrm>
            <a:off x="7482341" y="5230541"/>
            <a:ext cx="0" cy="71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74">
            <a:extLst>
              <a:ext uri="{FF2B5EF4-FFF2-40B4-BE49-F238E27FC236}">
                <a16:creationId xmlns:a16="http://schemas.microsoft.com/office/drawing/2014/main" id="{18445E9C-0BFB-401D-8B61-BA59848C2190}"/>
              </a:ext>
            </a:extLst>
          </p:cNvPr>
          <p:cNvSpPr txBox="1"/>
          <p:nvPr/>
        </p:nvSpPr>
        <p:spPr>
          <a:xfrm>
            <a:off x="7510916" y="4954316"/>
            <a:ext cx="196056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192.168.8.0/24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192.168.9.0/24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192.168.10.0/24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192.168.11.0/24</a:t>
            </a:r>
          </a:p>
        </p:txBody>
      </p:sp>
      <p:pic>
        <p:nvPicPr>
          <p:cNvPr id="23" name="Picture 309" descr="图片236">
            <a:extLst>
              <a:ext uri="{FF2B5EF4-FFF2-40B4-BE49-F238E27FC236}">
                <a16:creationId xmlns:a16="http://schemas.microsoft.com/office/drawing/2014/main" id="{97E0CE43-D1E9-48B1-97BF-A47AC9949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16" y="2180953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09" descr="图片236">
            <a:extLst>
              <a:ext uri="{FF2B5EF4-FFF2-40B4-BE49-F238E27FC236}">
                <a16:creationId xmlns:a16="http://schemas.microsoft.com/office/drawing/2014/main" id="{8E101481-FDC4-4FBE-9162-B9DB63ED6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16" y="5133703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4">
            <a:extLst>
              <a:ext uri="{FF2B5EF4-FFF2-40B4-BE49-F238E27FC236}">
                <a16:creationId xmlns:a16="http://schemas.microsoft.com/office/drawing/2014/main" id="{8C68725E-C0EE-4D92-B5BF-2B08C0BC4641}"/>
              </a:ext>
            </a:extLst>
          </p:cNvPr>
          <p:cNvSpPr txBox="1"/>
          <p:nvPr/>
        </p:nvSpPr>
        <p:spPr>
          <a:xfrm>
            <a:off x="6598103" y="1771378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R3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80C764F1-63AC-404D-B8D4-85F0A0FDABEF}"/>
              </a:ext>
            </a:extLst>
          </p:cNvPr>
          <p:cNvSpPr txBox="1"/>
          <p:nvPr/>
        </p:nvSpPr>
        <p:spPr>
          <a:xfrm>
            <a:off x="6598103" y="4743178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R5</a:t>
            </a:r>
            <a:endParaRPr lang="en-US" sz="2000" b="1" dirty="0">
              <a:latin typeface="+mn-lt"/>
              <a:cs typeface="Arial" charset="0"/>
            </a:endParaRPr>
          </a:p>
        </p:txBody>
      </p:sp>
      <p:pic>
        <p:nvPicPr>
          <p:cNvPr id="27" name="Picture 309" descr="图片236">
            <a:extLst>
              <a:ext uri="{FF2B5EF4-FFF2-40B4-BE49-F238E27FC236}">
                <a16:creationId xmlns:a16="http://schemas.microsoft.com/office/drawing/2014/main" id="{5FE08447-FA07-4102-A9FD-300C3D4E0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16" y="3649391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69B5474-AC84-4B7D-AE4D-89747413D783}"/>
              </a:ext>
            </a:extLst>
          </p:cNvPr>
          <p:cNvSpPr txBox="1"/>
          <p:nvPr/>
        </p:nvSpPr>
        <p:spPr>
          <a:xfrm>
            <a:off x="6598103" y="3192191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R4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9784988F-71A6-4B01-AECF-09527F9CB3E6}"/>
              </a:ext>
            </a:extLst>
          </p:cNvPr>
          <p:cNvSpPr txBox="1"/>
          <p:nvPr/>
        </p:nvSpPr>
        <p:spPr>
          <a:xfrm>
            <a:off x="975178" y="1017316"/>
            <a:ext cx="2605088" cy="2123658"/>
          </a:xfrm>
          <a:prstGeom prst="rect">
            <a:avLst/>
          </a:prstGeom>
          <a:solidFill>
            <a:srgbClr val="E6E6E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192.168.4.0/24 -&gt; R2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192.168.5.0/24 -&gt; R2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192.168.6.0/24 -&gt; R2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192.168.7.0/24 -&gt; R2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192.168.8.0/24 -&gt; R2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192.168.9.0/24 -&gt; R2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192.168.10.0/24 -&gt; R2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192.168.11.0/24 -&gt; R5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CE8FCAAA-F151-4A66-876F-D5F483808A9B}"/>
              </a:ext>
            </a:extLst>
          </p:cNvPr>
          <p:cNvSpPr/>
          <p:nvPr/>
        </p:nvSpPr>
        <p:spPr>
          <a:xfrm>
            <a:off x="975178" y="1017316"/>
            <a:ext cx="2605088" cy="400843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31" name="Rectangle 43">
            <a:extLst>
              <a:ext uri="{FF2B5EF4-FFF2-40B4-BE49-F238E27FC236}">
                <a16:creationId xmlns:a16="http://schemas.microsoft.com/office/drawing/2014/main" id="{EFD60F35-4A9C-48ED-8E34-6A1A002238B4}"/>
              </a:ext>
            </a:extLst>
          </p:cNvPr>
          <p:cNvSpPr/>
          <p:nvPr/>
        </p:nvSpPr>
        <p:spPr>
          <a:xfrm>
            <a:off x="3854903" y="1015728"/>
            <a:ext cx="2606675" cy="400843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9444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CIDR Što i kako možemo </a:t>
            </a:r>
            <a:r>
              <a:rPr lang="hr-HR" altLang="en-US" sz="3200" dirty="0" err="1">
                <a:solidFill>
                  <a:srgbClr val="262626"/>
                </a:solidFill>
              </a:rPr>
              <a:t>sumarizirati</a:t>
            </a:r>
            <a:endParaRPr lang="hr-HR" sz="32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EA4B1D7C-9692-471A-A3DC-8377D3FDA730}"/>
              </a:ext>
            </a:extLst>
          </p:cNvPr>
          <p:cNvSpPr/>
          <p:nvPr/>
        </p:nvSpPr>
        <p:spPr>
          <a:xfrm>
            <a:off x="0" y="1214309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Dvije slijedne /24 možemo spojiti u /23 ako je riječ o parnoj i slijednoj neparnoj: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192.168.4.0/24 + 192.168.5.0/24 = </a:t>
            </a:r>
            <a:r>
              <a:rPr lang="hr-HR" altLang="en-US" sz="2000" b="1" dirty="0">
                <a:solidFill>
                  <a:srgbClr val="262626"/>
                </a:solidFill>
              </a:rPr>
              <a:t>192.168.4.0/23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192.168.6.0/24 + 192.168.7.0/24 = </a:t>
            </a:r>
            <a:r>
              <a:rPr lang="hr-HR" altLang="en-US" sz="2000" b="1" dirty="0">
                <a:solidFill>
                  <a:srgbClr val="262626"/>
                </a:solidFill>
              </a:rPr>
              <a:t>192.168.6.0/23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b="1" dirty="0">
                <a:solidFill>
                  <a:srgbClr val="262626"/>
                </a:solidFill>
              </a:rPr>
              <a:t>Ako je prva neparna a slijedeća parna </a:t>
            </a:r>
            <a:r>
              <a:rPr lang="hr-HR" altLang="en-US" sz="2000" b="1" dirty="0" err="1">
                <a:solidFill>
                  <a:srgbClr val="262626"/>
                </a:solidFill>
              </a:rPr>
              <a:t>sumarizacija</a:t>
            </a:r>
            <a:r>
              <a:rPr lang="hr-HR" altLang="en-US" sz="2000" b="1" dirty="0">
                <a:solidFill>
                  <a:srgbClr val="262626"/>
                </a:solidFill>
              </a:rPr>
              <a:t> nije moguća (opet treba gledati binarno).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b="1" dirty="0">
                <a:solidFill>
                  <a:srgbClr val="262626"/>
                </a:solidFill>
              </a:rPr>
              <a:t>Također, 4 slijedne /24 se spoje u /22 – opet ako je prva višekratnik broja 4 – u dva koraka to je: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192.168.8.0/24 + 192.168.9.0/24 = </a:t>
            </a:r>
            <a:r>
              <a:rPr lang="hr-HR" altLang="en-US" sz="2000" b="1" dirty="0">
                <a:solidFill>
                  <a:srgbClr val="262626"/>
                </a:solidFill>
              </a:rPr>
              <a:t>192.168.8.0/23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192.168.10.0/24 + 192.168.11.0/24 = </a:t>
            </a:r>
            <a:r>
              <a:rPr lang="hr-HR" altLang="en-US" sz="2000" b="1" dirty="0">
                <a:solidFill>
                  <a:srgbClr val="262626"/>
                </a:solidFill>
              </a:rPr>
              <a:t>192.168.10.0/23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Pa nakon toga spojimo dvije /23 u jednu /22: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192.168.8.0/23 + 192.168.10.0/23 = </a:t>
            </a:r>
            <a:r>
              <a:rPr lang="hr-HR" altLang="en-US" sz="2000" b="1" dirty="0">
                <a:solidFill>
                  <a:srgbClr val="262626"/>
                </a:solidFill>
              </a:rPr>
              <a:t>192.168.8.0/22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r-HR" altLang="en-US" sz="20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865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CIDR Nakon </a:t>
            </a:r>
            <a:r>
              <a:rPr lang="hr-HR" altLang="en-US" sz="3200" dirty="0" err="1">
                <a:solidFill>
                  <a:srgbClr val="262626"/>
                </a:solidFill>
              </a:rPr>
              <a:t>sumarizacije</a:t>
            </a:r>
            <a:r>
              <a:rPr lang="hr-HR" altLang="en-US" sz="3200" dirty="0">
                <a:solidFill>
                  <a:srgbClr val="262626"/>
                </a:solidFill>
              </a:rPr>
              <a:t> to je:</a:t>
            </a:r>
            <a:endParaRPr lang="hr-HR" sz="32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EA4B1D7C-9692-471A-A3DC-8377D3FDA730}"/>
              </a:ext>
            </a:extLst>
          </p:cNvPr>
          <p:cNvSpPr/>
          <p:nvPr/>
        </p:nvSpPr>
        <p:spPr>
          <a:xfrm>
            <a:off x="0" y="121430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Možemo </a:t>
            </a:r>
            <a:r>
              <a:rPr lang="hr-HR" altLang="en-US" sz="2000" dirty="0" err="1">
                <a:solidFill>
                  <a:srgbClr val="262626"/>
                </a:solidFill>
              </a:rPr>
              <a:t>sumarizirati</a:t>
            </a:r>
            <a:r>
              <a:rPr lang="hr-HR" altLang="en-US" sz="2000" dirty="0">
                <a:solidFill>
                  <a:srgbClr val="262626"/>
                </a:solidFill>
              </a:rPr>
              <a:t> SAMO ono što ide na istu stranu (dakle, što ima isti </a:t>
            </a:r>
            <a:r>
              <a:rPr lang="hr-HR" altLang="en-US" sz="2000" dirty="0" err="1">
                <a:solidFill>
                  <a:srgbClr val="262626"/>
                </a:solidFill>
              </a:rPr>
              <a:t>next</a:t>
            </a:r>
            <a:r>
              <a:rPr lang="hr-HR" altLang="en-US" sz="2000" dirty="0">
                <a:solidFill>
                  <a:srgbClr val="262626"/>
                </a:solidFill>
              </a:rPr>
              <a:t>-hop), a ne bilo što, tako da tu treba paziti:</a:t>
            </a:r>
            <a:endParaRPr lang="en-US" altLang="en-US" sz="2000" dirty="0">
              <a:solidFill>
                <a:srgbClr val="262626"/>
              </a:solidFill>
            </a:endParaRPr>
          </a:p>
        </p:txBody>
      </p:sp>
      <p:sp>
        <p:nvSpPr>
          <p:cNvPr id="4" name="TextBox 37">
            <a:extLst>
              <a:ext uri="{FF2B5EF4-FFF2-40B4-BE49-F238E27FC236}">
                <a16:creationId xmlns:a16="http://schemas.microsoft.com/office/drawing/2014/main" id="{FCA21FF4-14EE-4279-9E14-8C28C43B0C21}"/>
              </a:ext>
            </a:extLst>
          </p:cNvPr>
          <p:cNvSpPr txBox="1"/>
          <p:nvPr/>
        </p:nvSpPr>
        <p:spPr>
          <a:xfrm>
            <a:off x="3912644" y="2449332"/>
            <a:ext cx="2606675" cy="861774"/>
          </a:xfrm>
          <a:prstGeom prst="rect">
            <a:avLst/>
          </a:prstGeom>
          <a:solidFill>
            <a:srgbClr val="E6E6E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192.168.4.0/23 -&gt; R3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192.168.6.0/23 -&gt; R4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192.168.8.0/22 -&gt; R5</a:t>
            </a:r>
          </a:p>
        </p:txBody>
      </p:sp>
      <p:cxnSp>
        <p:nvCxnSpPr>
          <p:cNvPr id="5" name="Straight Connector 31">
            <a:extLst>
              <a:ext uri="{FF2B5EF4-FFF2-40B4-BE49-F238E27FC236}">
                <a16:creationId xmlns:a16="http://schemas.microsoft.com/office/drawing/2014/main" id="{9A6EBF92-835C-4A38-A6AA-562FABC7D56C}"/>
              </a:ext>
            </a:extLst>
          </p:cNvPr>
          <p:cNvCxnSpPr/>
          <p:nvPr/>
        </p:nvCxnSpPr>
        <p:spPr>
          <a:xfrm>
            <a:off x="6954294" y="4095569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2">
            <a:extLst>
              <a:ext uri="{FF2B5EF4-FFF2-40B4-BE49-F238E27FC236}">
                <a16:creationId xmlns:a16="http://schemas.microsoft.com/office/drawing/2014/main" id="{48F231D3-AD0A-43BF-838A-EB4B59B0EB51}"/>
              </a:ext>
            </a:extLst>
          </p:cNvPr>
          <p:cNvCxnSpPr/>
          <p:nvPr/>
        </p:nvCxnSpPr>
        <p:spPr>
          <a:xfrm>
            <a:off x="7560719" y="3717744"/>
            <a:ext cx="0" cy="719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3">
            <a:extLst>
              <a:ext uri="{FF2B5EF4-FFF2-40B4-BE49-F238E27FC236}">
                <a16:creationId xmlns:a16="http://schemas.microsoft.com/office/drawing/2014/main" id="{A959F288-02B0-4E49-A6A3-3A98B4EFF373}"/>
              </a:ext>
            </a:extLst>
          </p:cNvPr>
          <p:cNvSpPr txBox="1"/>
          <p:nvPr/>
        </p:nvSpPr>
        <p:spPr>
          <a:xfrm>
            <a:off x="7589294" y="3730444"/>
            <a:ext cx="18176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192.168.6.0/24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192.168.7.0/24</a:t>
            </a:r>
          </a:p>
        </p:txBody>
      </p:sp>
      <p:cxnSp>
        <p:nvCxnSpPr>
          <p:cNvPr id="8" name="Straight Connector 34">
            <a:extLst>
              <a:ext uri="{FF2B5EF4-FFF2-40B4-BE49-F238E27FC236}">
                <a16:creationId xmlns:a16="http://schemas.microsoft.com/office/drawing/2014/main" id="{1BD92C30-9FE7-40F4-9AF0-C0494E4F18EA}"/>
              </a:ext>
            </a:extLst>
          </p:cNvPr>
          <p:cNvCxnSpPr/>
          <p:nvPr/>
        </p:nvCxnSpPr>
        <p:spPr>
          <a:xfrm>
            <a:off x="6954294" y="2617607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5">
            <a:extLst>
              <a:ext uri="{FF2B5EF4-FFF2-40B4-BE49-F238E27FC236}">
                <a16:creationId xmlns:a16="http://schemas.microsoft.com/office/drawing/2014/main" id="{7631FFD4-0449-4C7C-81CE-FF552BEB09F4}"/>
              </a:ext>
            </a:extLst>
          </p:cNvPr>
          <p:cNvCxnSpPr/>
          <p:nvPr/>
        </p:nvCxnSpPr>
        <p:spPr>
          <a:xfrm>
            <a:off x="7560719" y="2239782"/>
            <a:ext cx="0" cy="71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50A73D86-DBA0-4ABD-8E08-D65EFC4D18DA}"/>
              </a:ext>
            </a:extLst>
          </p:cNvPr>
          <p:cNvSpPr txBox="1"/>
          <p:nvPr/>
        </p:nvSpPr>
        <p:spPr>
          <a:xfrm>
            <a:off x="7589294" y="2250894"/>
            <a:ext cx="18176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192.168.4.0/24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192.168.5.0/24</a:t>
            </a:r>
          </a:p>
        </p:txBody>
      </p:sp>
      <p:cxnSp>
        <p:nvCxnSpPr>
          <p:cNvPr id="11" name="Straight Connector 28">
            <a:extLst>
              <a:ext uri="{FF2B5EF4-FFF2-40B4-BE49-F238E27FC236}">
                <a16:creationId xmlns:a16="http://schemas.microsoft.com/office/drawing/2014/main" id="{94DA8FDD-0B48-4FAA-B1E4-196DB59B4077}"/>
              </a:ext>
            </a:extLst>
          </p:cNvPr>
          <p:cNvCxnSpPr/>
          <p:nvPr/>
        </p:nvCxnSpPr>
        <p:spPr>
          <a:xfrm flipV="1">
            <a:off x="4822281" y="4071757"/>
            <a:ext cx="2132013" cy="3667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E1746BA6-BE39-4DD7-8788-EAD4A6DB5C54}"/>
              </a:ext>
            </a:extLst>
          </p:cNvPr>
          <p:cNvCxnSpPr/>
          <p:nvPr/>
        </p:nvCxnSpPr>
        <p:spPr>
          <a:xfrm>
            <a:off x="4806406" y="4528957"/>
            <a:ext cx="2106613" cy="9255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03D833A6-1A4E-4B85-BE58-C0C468913D1D}"/>
              </a:ext>
            </a:extLst>
          </p:cNvPr>
          <p:cNvCxnSpPr/>
          <p:nvPr/>
        </p:nvCxnSpPr>
        <p:spPr>
          <a:xfrm flipV="1">
            <a:off x="4806406" y="2581094"/>
            <a:ext cx="2063750" cy="18557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FB657938-45F0-4455-B44B-5BF78F5604CE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 flipV="1">
            <a:off x="2995069" y="4446407"/>
            <a:ext cx="1416050" cy="79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2">
            <a:extLst>
              <a:ext uri="{FF2B5EF4-FFF2-40B4-BE49-F238E27FC236}">
                <a16:creationId xmlns:a16="http://schemas.microsoft.com/office/drawing/2014/main" id="{8318ABD0-B08A-4602-A682-AEB67284CE98}"/>
              </a:ext>
            </a:extLst>
          </p:cNvPr>
          <p:cNvSpPr txBox="1"/>
          <p:nvPr/>
        </p:nvSpPr>
        <p:spPr>
          <a:xfrm>
            <a:off x="2304506" y="3536769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R1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17F4D5C3-7D32-4134-873A-3D95BF7B1884}"/>
              </a:ext>
            </a:extLst>
          </p:cNvPr>
          <p:cNvSpPr txBox="1"/>
          <p:nvPr/>
        </p:nvSpPr>
        <p:spPr>
          <a:xfrm>
            <a:off x="4536531" y="3536769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R2</a:t>
            </a:r>
            <a:endParaRPr lang="en-US" sz="2000" b="1" dirty="0">
              <a:latin typeface="+mn-lt"/>
              <a:cs typeface="Arial" charset="0"/>
            </a:endParaRPr>
          </a:p>
        </p:txBody>
      </p:sp>
      <p:pic>
        <p:nvPicPr>
          <p:cNvPr id="17" name="Picture 309" descr="图片236">
            <a:extLst>
              <a:ext uri="{FF2B5EF4-FFF2-40B4-BE49-F238E27FC236}">
                <a16:creationId xmlns:a16="http://schemas.microsoft.com/office/drawing/2014/main" id="{E7B7EBF0-987F-4E10-BF3F-D4F72A7A8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06" y="3997144"/>
            <a:ext cx="804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09" descr="图片236">
            <a:extLst>
              <a:ext uri="{FF2B5EF4-FFF2-40B4-BE49-F238E27FC236}">
                <a16:creationId xmlns:a16="http://schemas.microsoft.com/office/drawing/2014/main" id="{5BC0E16D-D1A2-42C5-9B15-FC1049E39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19" y="3989207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72">
            <a:extLst>
              <a:ext uri="{FF2B5EF4-FFF2-40B4-BE49-F238E27FC236}">
                <a16:creationId xmlns:a16="http://schemas.microsoft.com/office/drawing/2014/main" id="{EF2A69A9-7ED7-46EF-BC8C-10220540504B}"/>
              </a:ext>
            </a:extLst>
          </p:cNvPr>
          <p:cNvCxnSpPr/>
          <p:nvPr/>
        </p:nvCxnSpPr>
        <p:spPr>
          <a:xfrm>
            <a:off x="6954294" y="5573532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73">
            <a:extLst>
              <a:ext uri="{FF2B5EF4-FFF2-40B4-BE49-F238E27FC236}">
                <a16:creationId xmlns:a16="http://schemas.microsoft.com/office/drawing/2014/main" id="{A49853EA-663A-445C-9196-E9C12E9DFC2D}"/>
              </a:ext>
            </a:extLst>
          </p:cNvPr>
          <p:cNvCxnSpPr/>
          <p:nvPr/>
        </p:nvCxnSpPr>
        <p:spPr>
          <a:xfrm>
            <a:off x="7560719" y="5195707"/>
            <a:ext cx="0" cy="71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74">
            <a:extLst>
              <a:ext uri="{FF2B5EF4-FFF2-40B4-BE49-F238E27FC236}">
                <a16:creationId xmlns:a16="http://schemas.microsoft.com/office/drawing/2014/main" id="{A97EFC95-1911-42DD-8CEE-32AD22B3880A}"/>
              </a:ext>
            </a:extLst>
          </p:cNvPr>
          <p:cNvSpPr txBox="1"/>
          <p:nvPr/>
        </p:nvSpPr>
        <p:spPr>
          <a:xfrm>
            <a:off x="7589294" y="4919482"/>
            <a:ext cx="196056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192.168.8.0/24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192.168.9.0/24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192.168.10.0/24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192.168.11.0/24</a:t>
            </a:r>
          </a:p>
        </p:txBody>
      </p:sp>
      <p:pic>
        <p:nvPicPr>
          <p:cNvPr id="22" name="Picture 309" descr="图片236">
            <a:extLst>
              <a:ext uri="{FF2B5EF4-FFF2-40B4-BE49-F238E27FC236}">
                <a16:creationId xmlns:a16="http://schemas.microsoft.com/office/drawing/2014/main" id="{EFE95471-2F98-4C0D-820B-86FFEEE38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94" y="2146119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09" descr="图片236">
            <a:extLst>
              <a:ext uri="{FF2B5EF4-FFF2-40B4-BE49-F238E27FC236}">
                <a16:creationId xmlns:a16="http://schemas.microsoft.com/office/drawing/2014/main" id="{F5529F11-1397-42F8-99D6-6346478C1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94" y="5098869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4720F7B6-F861-49D2-833E-35AADF85C2C4}"/>
              </a:ext>
            </a:extLst>
          </p:cNvPr>
          <p:cNvSpPr txBox="1"/>
          <p:nvPr/>
        </p:nvSpPr>
        <p:spPr>
          <a:xfrm>
            <a:off x="6676481" y="1736544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R3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A30AF5BD-8575-4968-BE1D-1DCB6EA24BDE}"/>
              </a:ext>
            </a:extLst>
          </p:cNvPr>
          <p:cNvSpPr txBox="1"/>
          <p:nvPr/>
        </p:nvSpPr>
        <p:spPr>
          <a:xfrm>
            <a:off x="6676481" y="4708344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R5</a:t>
            </a:r>
            <a:endParaRPr lang="en-US" sz="2000" b="1" dirty="0">
              <a:latin typeface="+mn-lt"/>
              <a:cs typeface="Arial" charset="0"/>
            </a:endParaRPr>
          </a:p>
        </p:txBody>
      </p:sp>
      <p:pic>
        <p:nvPicPr>
          <p:cNvPr id="26" name="Picture 309" descr="图片236">
            <a:extLst>
              <a:ext uri="{FF2B5EF4-FFF2-40B4-BE49-F238E27FC236}">
                <a16:creationId xmlns:a16="http://schemas.microsoft.com/office/drawing/2014/main" id="{82704E52-191C-421F-B544-35C5A4E6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94" y="3614557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7">
            <a:extLst>
              <a:ext uri="{FF2B5EF4-FFF2-40B4-BE49-F238E27FC236}">
                <a16:creationId xmlns:a16="http://schemas.microsoft.com/office/drawing/2014/main" id="{75757E81-AF92-4B32-A975-735FEB99019E}"/>
              </a:ext>
            </a:extLst>
          </p:cNvPr>
          <p:cNvSpPr txBox="1"/>
          <p:nvPr/>
        </p:nvSpPr>
        <p:spPr>
          <a:xfrm>
            <a:off x="6676481" y="3157357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R4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28" name="TextBox 38">
            <a:extLst>
              <a:ext uri="{FF2B5EF4-FFF2-40B4-BE49-F238E27FC236}">
                <a16:creationId xmlns:a16="http://schemas.microsoft.com/office/drawing/2014/main" id="{CA007AD6-9B3F-4833-A7B7-0029E383A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119" y="2449332"/>
            <a:ext cx="2605087" cy="861774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192.168.4.0/23 -&gt; R2</a:t>
            </a:r>
          </a:p>
          <a:p>
            <a:pPr eaLnBrk="1" hangingPunct="1"/>
            <a:r>
              <a:rPr lang="hr-HR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192.168.6.0/23 -&gt; R2</a:t>
            </a:r>
          </a:p>
          <a:p>
            <a:pPr eaLnBrk="1" hangingPunct="1"/>
            <a:r>
              <a:rPr lang="hr-HR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192.168.8.0/22 -&gt; R2</a:t>
            </a: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3F3FB686-4FD5-474D-B850-25E237645A6A}"/>
              </a:ext>
            </a:extLst>
          </p:cNvPr>
          <p:cNvSpPr/>
          <p:nvPr/>
        </p:nvSpPr>
        <p:spPr>
          <a:xfrm>
            <a:off x="1112294" y="2449332"/>
            <a:ext cx="2605087" cy="254158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30" name="Rectangle 30">
            <a:extLst>
              <a:ext uri="{FF2B5EF4-FFF2-40B4-BE49-F238E27FC236}">
                <a16:creationId xmlns:a16="http://schemas.microsoft.com/office/drawing/2014/main" id="{EF5D0C39-1238-4A1C-B354-EE14DB3FDA09}"/>
              </a:ext>
            </a:extLst>
          </p:cNvPr>
          <p:cNvSpPr/>
          <p:nvPr/>
        </p:nvSpPr>
        <p:spPr>
          <a:xfrm>
            <a:off x="3933281" y="2447744"/>
            <a:ext cx="2606675" cy="254158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76276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CIDR I još korak dalje:</a:t>
            </a:r>
            <a:endParaRPr lang="hr-HR" sz="32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EA4B1D7C-9692-471A-A3DC-8377D3FDA730}"/>
              </a:ext>
            </a:extLst>
          </p:cNvPr>
          <p:cNvSpPr/>
          <p:nvPr/>
        </p:nvSpPr>
        <p:spPr>
          <a:xfrm>
            <a:off x="0" y="1214309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Također 2x/23 je /22, no treba pripaziti da 192.168.4.0/22 i 192.168.8.0/22 NE možemo spojiti u /21.</a:t>
            </a:r>
            <a:endParaRPr lang="en-US" altLang="en-US" sz="2000" dirty="0">
              <a:solidFill>
                <a:srgbClr val="262626"/>
              </a:solidFill>
            </a:endParaRPr>
          </a:p>
        </p:txBody>
      </p:sp>
      <p:sp>
        <p:nvSpPr>
          <p:cNvPr id="31" name="TextBox 37">
            <a:extLst>
              <a:ext uri="{FF2B5EF4-FFF2-40B4-BE49-F238E27FC236}">
                <a16:creationId xmlns:a16="http://schemas.microsoft.com/office/drawing/2014/main" id="{5088278C-4EBE-4710-84C5-21C0A46695CD}"/>
              </a:ext>
            </a:extLst>
          </p:cNvPr>
          <p:cNvSpPr txBox="1"/>
          <p:nvPr/>
        </p:nvSpPr>
        <p:spPr>
          <a:xfrm>
            <a:off x="3616552" y="2567226"/>
            <a:ext cx="2606675" cy="861774"/>
          </a:xfrm>
          <a:prstGeom prst="rect">
            <a:avLst/>
          </a:prstGeom>
          <a:solidFill>
            <a:srgbClr val="E6E6E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192.168.4.0/23 -&gt; R3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192.168.6.0/23 -&gt; R4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192.168.8.0/22 -&gt; R5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C2F44A-8D4E-4A31-AAD5-8BAD5B212984}"/>
              </a:ext>
            </a:extLst>
          </p:cNvPr>
          <p:cNvCxnSpPr/>
          <p:nvPr/>
        </p:nvCxnSpPr>
        <p:spPr>
          <a:xfrm>
            <a:off x="6658202" y="4213463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3590CDA-E2B6-4475-8F3E-0A9E3D902AC6}"/>
              </a:ext>
            </a:extLst>
          </p:cNvPr>
          <p:cNvCxnSpPr/>
          <p:nvPr/>
        </p:nvCxnSpPr>
        <p:spPr>
          <a:xfrm>
            <a:off x="7264627" y="3835638"/>
            <a:ext cx="0" cy="719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CF5F1D8-82E8-4CF1-9F12-ED9448C0C965}"/>
              </a:ext>
            </a:extLst>
          </p:cNvPr>
          <p:cNvSpPr txBox="1"/>
          <p:nvPr/>
        </p:nvSpPr>
        <p:spPr>
          <a:xfrm>
            <a:off x="7293202" y="3848338"/>
            <a:ext cx="18176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192.168.6.0/24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192.168.7.0/24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C587235-681A-46A9-9220-F848B1DB79C6}"/>
              </a:ext>
            </a:extLst>
          </p:cNvPr>
          <p:cNvCxnSpPr/>
          <p:nvPr/>
        </p:nvCxnSpPr>
        <p:spPr>
          <a:xfrm>
            <a:off x="6658202" y="2735501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3B6ECC8-E1DF-4E68-96F9-1E4FF89F5BAA}"/>
              </a:ext>
            </a:extLst>
          </p:cNvPr>
          <p:cNvCxnSpPr/>
          <p:nvPr/>
        </p:nvCxnSpPr>
        <p:spPr>
          <a:xfrm>
            <a:off x="7264627" y="2357676"/>
            <a:ext cx="0" cy="71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F7A9889-C6C4-41B7-A238-219D639BD037}"/>
              </a:ext>
            </a:extLst>
          </p:cNvPr>
          <p:cNvSpPr txBox="1"/>
          <p:nvPr/>
        </p:nvSpPr>
        <p:spPr>
          <a:xfrm>
            <a:off x="7293202" y="2368788"/>
            <a:ext cx="18176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192.168.4.0/24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192.168.5.0/24</a:t>
            </a:r>
          </a:p>
        </p:txBody>
      </p:sp>
      <p:cxnSp>
        <p:nvCxnSpPr>
          <p:cNvPr id="38" name="Straight Connector 28">
            <a:extLst>
              <a:ext uri="{FF2B5EF4-FFF2-40B4-BE49-F238E27FC236}">
                <a16:creationId xmlns:a16="http://schemas.microsoft.com/office/drawing/2014/main" id="{43226643-0C13-4AF2-83C9-E9654B1F9EDD}"/>
              </a:ext>
            </a:extLst>
          </p:cNvPr>
          <p:cNvCxnSpPr/>
          <p:nvPr/>
        </p:nvCxnSpPr>
        <p:spPr>
          <a:xfrm flipV="1">
            <a:off x="4526189" y="4189651"/>
            <a:ext cx="2132013" cy="3667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0">
            <a:extLst>
              <a:ext uri="{FF2B5EF4-FFF2-40B4-BE49-F238E27FC236}">
                <a16:creationId xmlns:a16="http://schemas.microsoft.com/office/drawing/2014/main" id="{C7881D16-1708-4424-B5C6-4DC7BDD2E4B6}"/>
              </a:ext>
            </a:extLst>
          </p:cNvPr>
          <p:cNvCxnSpPr/>
          <p:nvPr/>
        </p:nvCxnSpPr>
        <p:spPr>
          <a:xfrm>
            <a:off x="4510314" y="4646851"/>
            <a:ext cx="2106613" cy="9255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8">
            <a:extLst>
              <a:ext uri="{FF2B5EF4-FFF2-40B4-BE49-F238E27FC236}">
                <a16:creationId xmlns:a16="http://schemas.microsoft.com/office/drawing/2014/main" id="{2CD72F84-4097-4BA2-B9F9-EA02B65983C8}"/>
              </a:ext>
            </a:extLst>
          </p:cNvPr>
          <p:cNvCxnSpPr/>
          <p:nvPr/>
        </p:nvCxnSpPr>
        <p:spPr>
          <a:xfrm flipV="1">
            <a:off x="4510314" y="2698988"/>
            <a:ext cx="2063750" cy="18557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7">
            <a:extLst>
              <a:ext uri="{FF2B5EF4-FFF2-40B4-BE49-F238E27FC236}">
                <a16:creationId xmlns:a16="http://schemas.microsoft.com/office/drawing/2014/main" id="{A456EA10-4BC9-45CB-926D-239DD647DCD6}"/>
              </a:ext>
            </a:extLst>
          </p:cNvPr>
          <p:cNvCxnSpPr>
            <a:stCxn id="44" idx="3"/>
            <a:endCxn id="45" idx="1"/>
          </p:cNvCxnSpPr>
          <p:nvPr/>
        </p:nvCxnSpPr>
        <p:spPr>
          <a:xfrm flipV="1">
            <a:off x="2698977" y="4564301"/>
            <a:ext cx="1416050" cy="79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2">
            <a:extLst>
              <a:ext uri="{FF2B5EF4-FFF2-40B4-BE49-F238E27FC236}">
                <a16:creationId xmlns:a16="http://schemas.microsoft.com/office/drawing/2014/main" id="{249FB3EC-6BA7-48B0-ACDA-85CE96896EB2}"/>
              </a:ext>
            </a:extLst>
          </p:cNvPr>
          <p:cNvSpPr txBox="1"/>
          <p:nvPr/>
        </p:nvSpPr>
        <p:spPr>
          <a:xfrm>
            <a:off x="2008414" y="3654663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R1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43" name="TextBox 13">
            <a:extLst>
              <a:ext uri="{FF2B5EF4-FFF2-40B4-BE49-F238E27FC236}">
                <a16:creationId xmlns:a16="http://schemas.microsoft.com/office/drawing/2014/main" id="{00E3EEDB-8E97-4DAD-8DEE-526459F450F3}"/>
              </a:ext>
            </a:extLst>
          </p:cNvPr>
          <p:cNvSpPr txBox="1"/>
          <p:nvPr/>
        </p:nvSpPr>
        <p:spPr>
          <a:xfrm>
            <a:off x="4240439" y="3654663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R2</a:t>
            </a:r>
            <a:endParaRPr lang="en-US" sz="2000" b="1" dirty="0">
              <a:latin typeface="+mn-lt"/>
              <a:cs typeface="Arial" charset="0"/>
            </a:endParaRPr>
          </a:p>
        </p:txBody>
      </p:sp>
      <p:pic>
        <p:nvPicPr>
          <p:cNvPr id="44" name="Picture 309" descr="图片236">
            <a:extLst>
              <a:ext uri="{FF2B5EF4-FFF2-40B4-BE49-F238E27FC236}">
                <a16:creationId xmlns:a16="http://schemas.microsoft.com/office/drawing/2014/main" id="{5FCB0FF3-A1C5-489D-A2BC-1BF8891D0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14" y="4115038"/>
            <a:ext cx="804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09" descr="图片236">
            <a:extLst>
              <a:ext uri="{FF2B5EF4-FFF2-40B4-BE49-F238E27FC236}">
                <a16:creationId xmlns:a16="http://schemas.microsoft.com/office/drawing/2014/main" id="{D98DF4CB-5DB3-489A-815D-5C586193A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027" y="4107101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Connector 72">
            <a:extLst>
              <a:ext uri="{FF2B5EF4-FFF2-40B4-BE49-F238E27FC236}">
                <a16:creationId xmlns:a16="http://schemas.microsoft.com/office/drawing/2014/main" id="{A89FAB35-DD62-4E34-8FAE-55D5615DBA57}"/>
              </a:ext>
            </a:extLst>
          </p:cNvPr>
          <p:cNvCxnSpPr/>
          <p:nvPr/>
        </p:nvCxnSpPr>
        <p:spPr>
          <a:xfrm>
            <a:off x="6658202" y="5691426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73">
            <a:extLst>
              <a:ext uri="{FF2B5EF4-FFF2-40B4-BE49-F238E27FC236}">
                <a16:creationId xmlns:a16="http://schemas.microsoft.com/office/drawing/2014/main" id="{C59A397C-F46B-4207-A2DC-138CDDF19D56}"/>
              </a:ext>
            </a:extLst>
          </p:cNvPr>
          <p:cNvCxnSpPr/>
          <p:nvPr/>
        </p:nvCxnSpPr>
        <p:spPr>
          <a:xfrm>
            <a:off x="7264627" y="5313601"/>
            <a:ext cx="0" cy="71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74">
            <a:extLst>
              <a:ext uri="{FF2B5EF4-FFF2-40B4-BE49-F238E27FC236}">
                <a16:creationId xmlns:a16="http://schemas.microsoft.com/office/drawing/2014/main" id="{99DAF014-9AB3-4E87-9939-8C667CA71F25}"/>
              </a:ext>
            </a:extLst>
          </p:cNvPr>
          <p:cNvSpPr txBox="1"/>
          <p:nvPr/>
        </p:nvSpPr>
        <p:spPr>
          <a:xfrm>
            <a:off x="7293202" y="5037376"/>
            <a:ext cx="196056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192.168.8.0/24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192.168.9.0/24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192.168.10.0/24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192.168.11.0/24</a:t>
            </a:r>
          </a:p>
        </p:txBody>
      </p:sp>
      <p:pic>
        <p:nvPicPr>
          <p:cNvPr id="49" name="Picture 309" descr="图片236">
            <a:extLst>
              <a:ext uri="{FF2B5EF4-FFF2-40B4-BE49-F238E27FC236}">
                <a16:creationId xmlns:a16="http://schemas.microsoft.com/office/drawing/2014/main" id="{4FB9DF5A-506B-497F-A755-EDC8DEDA0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02" y="2264013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09" descr="图片236">
            <a:extLst>
              <a:ext uri="{FF2B5EF4-FFF2-40B4-BE49-F238E27FC236}">
                <a16:creationId xmlns:a16="http://schemas.microsoft.com/office/drawing/2014/main" id="{38D1AC72-4E1E-4DBA-AF93-FA1EACDB1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02" y="5216763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14">
            <a:extLst>
              <a:ext uri="{FF2B5EF4-FFF2-40B4-BE49-F238E27FC236}">
                <a16:creationId xmlns:a16="http://schemas.microsoft.com/office/drawing/2014/main" id="{9B56093B-5A4C-439F-B7E2-92CC36E0469B}"/>
              </a:ext>
            </a:extLst>
          </p:cNvPr>
          <p:cNvSpPr txBox="1"/>
          <p:nvPr/>
        </p:nvSpPr>
        <p:spPr>
          <a:xfrm>
            <a:off x="6380389" y="1854438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R3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63834482-80DB-4D46-8670-B8E80E8359E0}"/>
              </a:ext>
            </a:extLst>
          </p:cNvPr>
          <p:cNvSpPr txBox="1"/>
          <p:nvPr/>
        </p:nvSpPr>
        <p:spPr>
          <a:xfrm>
            <a:off x="6380389" y="4826238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R5</a:t>
            </a:r>
            <a:endParaRPr lang="en-US" sz="2000" b="1" dirty="0">
              <a:latin typeface="+mn-lt"/>
              <a:cs typeface="Arial" charset="0"/>
            </a:endParaRPr>
          </a:p>
        </p:txBody>
      </p:sp>
      <p:pic>
        <p:nvPicPr>
          <p:cNvPr id="53" name="Picture 309" descr="图片236">
            <a:extLst>
              <a:ext uri="{FF2B5EF4-FFF2-40B4-BE49-F238E27FC236}">
                <a16:creationId xmlns:a16="http://schemas.microsoft.com/office/drawing/2014/main" id="{3005A4F8-2F19-483E-8C33-FBEFD8FC0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02" y="3732451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27">
            <a:extLst>
              <a:ext uri="{FF2B5EF4-FFF2-40B4-BE49-F238E27FC236}">
                <a16:creationId xmlns:a16="http://schemas.microsoft.com/office/drawing/2014/main" id="{F7F24500-7B4D-440F-B0C9-A5E2A56CA018}"/>
              </a:ext>
            </a:extLst>
          </p:cNvPr>
          <p:cNvSpPr txBox="1"/>
          <p:nvPr/>
        </p:nvSpPr>
        <p:spPr>
          <a:xfrm>
            <a:off x="6380389" y="3275251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R4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55" name="TextBox 38">
            <a:extLst>
              <a:ext uri="{FF2B5EF4-FFF2-40B4-BE49-F238E27FC236}">
                <a16:creationId xmlns:a16="http://schemas.microsoft.com/office/drawing/2014/main" id="{4E48BF80-DB08-49EC-AE68-219E9DE7C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27" y="2567226"/>
            <a:ext cx="2605087" cy="58477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192.168.4.0/22 -&gt; R2</a:t>
            </a:r>
          </a:p>
          <a:p>
            <a:pPr eaLnBrk="1" hangingPunct="1"/>
            <a:r>
              <a:rPr lang="hr-HR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192.168.8.0/22 -&gt; R2</a:t>
            </a:r>
          </a:p>
        </p:txBody>
      </p:sp>
      <p:sp>
        <p:nvSpPr>
          <p:cNvPr id="56" name="Rectangle 29">
            <a:extLst>
              <a:ext uri="{FF2B5EF4-FFF2-40B4-BE49-F238E27FC236}">
                <a16:creationId xmlns:a16="http://schemas.microsoft.com/office/drawing/2014/main" id="{C36B77DB-A0DD-4104-92EB-A7BEB2E8001A}"/>
              </a:ext>
            </a:extLst>
          </p:cNvPr>
          <p:cNvSpPr/>
          <p:nvPr/>
        </p:nvSpPr>
        <p:spPr>
          <a:xfrm>
            <a:off x="816202" y="2567226"/>
            <a:ext cx="2605087" cy="254158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57" name="Rectangle 30">
            <a:extLst>
              <a:ext uri="{FF2B5EF4-FFF2-40B4-BE49-F238E27FC236}">
                <a16:creationId xmlns:a16="http://schemas.microsoft.com/office/drawing/2014/main" id="{D870F33D-485B-4EF1-BF87-CE22FF2C78F0}"/>
              </a:ext>
            </a:extLst>
          </p:cNvPr>
          <p:cNvSpPr/>
          <p:nvPr/>
        </p:nvSpPr>
        <p:spPr>
          <a:xfrm>
            <a:off x="3637189" y="2565638"/>
            <a:ext cx="2606675" cy="254158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421478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CIDR Kako to sve izgleda binarno:</a:t>
            </a:r>
            <a:endParaRPr lang="hr-HR" sz="3200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B5489E05-7441-4BD2-B8FA-AE64414ADA53}"/>
              </a:ext>
            </a:extLst>
          </p:cNvPr>
          <p:cNvSpPr txBox="1">
            <a:spLocks/>
          </p:cNvSpPr>
          <p:nvPr/>
        </p:nvSpPr>
        <p:spPr bwMode="auto">
          <a:xfrm>
            <a:off x="413930" y="987924"/>
            <a:ext cx="11003007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en-US" sz="2000" dirty="0">
                <a:solidFill>
                  <a:srgbClr val="262626"/>
                </a:solidFill>
              </a:rPr>
              <a:t>192.168.4.0/24</a:t>
            </a:r>
            <a:r>
              <a:rPr lang="hr-HR" altLang="en-US" sz="2000" dirty="0">
                <a:solidFill>
                  <a:schemeClr val="bg1"/>
                </a:solidFill>
              </a:rPr>
              <a:t>0</a:t>
            </a:r>
            <a:r>
              <a:rPr lang="hr-HR" altLang="en-US" sz="2000" dirty="0">
                <a:solidFill>
                  <a:srgbClr val="262626"/>
                </a:solidFill>
              </a:rPr>
              <a:t> = </a:t>
            </a:r>
            <a:r>
              <a:rPr lang="hr-HR" altLang="en-US" sz="2000" dirty="0">
                <a:solidFill>
                  <a:srgbClr val="00B050"/>
                </a:solidFill>
              </a:rPr>
              <a:t>11000000.10101000.000001</a:t>
            </a:r>
            <a:r>
              <a:rPr lang="hr-HR" altLang="en-US" sz="2000" dirty="0">
                <a:solidFill>
                  <a:srgbClr val="FF0000"/>
                </a:solidFill>
              </a:rPr>
              <a:t>00</a:t>
            </a:r>
            <a:r>
              <a:rPr lang="hr-HR" altLang="en-US" sz="2000" dirty="0">
                <a:solidFill>
                  <a:srgbClr val="00B050"/>
                </a:solidFill>
              </a:rPr>
              <a:t>.</a:t>
            </a:r>
            <a:r>
              <a:rPr lang="hr-HR" altLang="en-US" sz="2000" dirty="0">
                <a:solidFill>
                  <a:schemeClr val="tx1"/>
                </a:solidFill>
              </a:rPr>
              <a:t>00000000</a:t>
            </a:r>
          </a:p>
          <a:p>
            <a:r>
              <a:rPr lang="hr-HR" altLang="en-US" sz="2000" dirty="0">
                <a:solidFill>
                  <a:srgbClr val="262626"/>
                </a:solidFill>
              </a:rPr>
              <a:t>192.168.5.0/24</a:t>
            </a:r>
            <a:r>
              <a:rPr lang="hr-HR" altLang="en-US" sz="2000" dirty="0">
                <a:solidFill>
                  <a:schemeClr val="bg1"/>
                </a:solidFill>
              </a:rPr>
              <a:t>0</a:t>
            </a:r>
            <a:r>
              <a:rPr lang="hr-HR" altLang="en-US" sz="2000" dirty="0">
                <a:solidFill>
                  <a:srgbClr val="262626"/>
                </a:solidFill>
              </a:rPr>
              <a:t> =</a:t>
            </a:r>
            <a:r>
              <a:rPr lang="hr-HR" altLang="en-US" sz="2000" dirty="0">
                <a:solidFill>
                  <a:srgbClr val="00B050"/>
                </a:solidFill>
              </a:rPr>
              <a:t> 11000000.10101000.000001</a:t>
            </a:r>
            <a:r>
              <a:rPr lang="hr-HR" altLang="en-US" sz="2000" dirty="0">
                <a:solidFill>
                  <a:srgbClr val="FF0000"/>
                </a:solidFill>
              </a:rPr>
              <a:t>01</a:t>
            </a:r>
            <a:r>
              <a:rPr lang="hr-HR" altLang="en-US" sz="2000" dirty="0">
                <a:solidFill>
                  <a:srgbClr val="00B050"/>
                </a:solidFill>
              </a:rPr>
              <a:t>.</a:t>
            </a:r>
            <a:r>
              <a:rPr lang="hr-HR" altLang="en-US" sz="2000" dirty="0">
                <a:solidFill>
                  <a:schemeClr val="tx1"/>
                </a:solidFill>
              </a:rPr>
              <a:t>00000000</a:t>
            </a:r>
          </a:p>
          <a:p>
            <a:r>
              <a:rPr lang="hr-HR" altLang="en-US" sz="2000" dirty="0">
                <a:solidFill>
                  <a:srgbClr val="262626"/>
                </a:solidFill>
              </a:rPr>
              <a:t>192.168.6.0/24</a:t>
            </a:r>
            <a:r>
              <a:rPr lang="hr-HR" altLang="en-US" sz="2000" dirty="0">
                <a:solidFill>
                  <a:schemeClr val="bg1"/>
                </a:solidFill>
              </a:rPr>
              <a:t>0</a:t>
            </a:r>
            <a:r>
              <a:rPr lang="hr-HR" altLang="en-US" sz="2000" dirty="0">
                <a:solidFill>
                  <a:srgbClr val="262626"/>
                </a:solidFill>
              </a:rPr>
              <a:t> =</a:t>
            </a:r>
            <a:r>
              <a:rPr lang="hr-HR" altLang="en-US" sz="2000" dirty="0">
                <a:solidFill>
                  <a:srgbClr val="00B050"/>
                </a:solidFill>
              </a:rPr>
              <a:t> 11000000.10101000.000001</a:t>
            </a:r>
            <a:r>
              <a:rPr lang="hr-HR" altLang="en-US" sz="2000" dirty="0">
                <a:solidFill>
                  <a:srgbClr val="FF0000"/>
                </a:solidFill>
              </a:rPr>
              <a:t>10</a:t>
            </a:r>
            <a:r>
              <a:rPr lang="hr-HR" altLang="en-US" sz="2000" dirty="0">
                <a:solidFill>
                  <a:srgbClr val="00B050"/>
                </a:solidFill>
              </a:rPr>
              <a:t>.</a:t>
            </a:r>
            <a:r>
              <a:rPr lang="hr-HR" altLang="en-US" sz="2000" dirty="0">
                <a:solidFill>
                  <a:schemeClr val="tx1"/>
                </a:solidFill>
              </a:rPr>
              <a:t>00000000</a:t>
            </a:r>
          </a:p>
          <a:p>
            <a:r>
              <a:rPr lang="hr-HR" altLang="en-US" sz="2000" u="sng" dirty="0">
                <a:solidFill>
                  <a:srgbClr val="262626"/>
                </a:solidFill>
              </a:rPr>
              <a:t>192.168.7.0/24</a:t>
            </a:r>
            <a:r>
              <a:rPr lang="hr-HR" altLang="en-US" sz="2000" u="sng" dirty="0">
                <a:solidFill>
                  <a:schemeClr val="bg1"/>
                </a:solidFill>
              </a:rPr>
              <a:t>0</a:t>
            </a:r>
            <a:r>
              <a:rPr lang="hr-HR" altLang="en-US" sz="2000" u="sng" dirty="0">
                <a:solidFill>
                  <a:srgbClr val="262626"/>
                </a:solidFill>
              </a:rPr>
              <a:t> =</a:t>
            </a:r>
            <a:r>
              <a:rPr lang="hr-HR" altLang="en-US" sz="2000" u="sng" dirty="0">
                <a:solidFill>
                  <a:srgbClr val="00B050"/>
                </a:solidFill>
              </a:rPr>
              <a:t> 11000000.10101000.000001</a:t>
            </a:r>
            <a:r>
              <a:rPr lang="hr-HR" altLang="en-US" sz="2000" u="sng" dirty="0">
                <a:solidFill>
                  <a:srgbClr val="FF0000"/>
                </a:solidFill>
              </a:rPr>
              <a:t>11</a:t>
            </a:r>
            <a:r>
              <a:rPr lang="hr-HR" altLang="en-US" sz="2000" u="sng" dirty="0">
                <a:solidFill>
                  <a:srgbClr val="00B050"/>
                </a:solidFill>
              </a:rPr>
              <a:t>.</a:t>
            </a:r>
            <a:r>
              <a:rPr lang="hr-HR" altLang="en-US" sz="2000" u="sng" dirty="0">
                <a:solidFill>
                  <a:schemeClr val="tx1"/>
                </a:solidFill>
              </a:rPr>
              <a:t>00000000</a:t>
            </a:r>
          </a:p>
          <a:p>
            <a:r>
              <a:rPr lang="hr-HR" altLang="en-US" sz="2000" dirty="0">
                <a:solidFill>
                  <a:schemeClr val="tx1"/>
                </a:solidFill>
              </a:rPr>
              <a:t>192.168.4.0/22</a:t>
            </a:r>
          </a:p>
          <a:p>
            <a:endParaRPr lang="hr-HR" altLang="en-US" sz="2000" dirty="0">
              <a:solidFill>
                <a:schemeClr val="tx1"/>
              </a:solidFill>
            </a:endParaRPr>
          </a:p>
          <a:p>
            <a:r>
              <a:rPr lang="hr-HR" altLang="en-US" sz="2000" dirty="0">
                <a:solidFill>
                  <a:srgbClr val="262626"/>
                </a:solidFill>
              </a:rPr>
              <a:t>192.168.8.0/24</a:t>
            </a:r>
            <a:r>
              <a:rPr lang="hr-HR" altLang="en-US" sz="2000" dirty="0">
                <a:solidFill>
                  <a:schemeClr val="bg1"/>
                </a:solidFill>
              </a:rPr>
              <a:t>0</a:t>
            </a:r>
            <a:r>
              <a:rPr lang="hr-HR" altLang="en-US" sz="2000" dirty="0">
                <a:solidFill>
                  <a:srgbClr val="262626"/>
                </a:solidFill>
              </a:rPr>
              <a:t> =</a:t>
            </a:r>
            <a:r>
              <a:rPr lang="hr-HR" altLang="en-US" sz="2000" dirty="0">
                <a:solidFill>
                  <a:srgbClr val="00B050"/>
                </a:solidFill>
              </a:rPr>
              <a:t> 11000000.10101000.000010</a:t>
            </a:r>
            <a:r>
              <a:rPr lang="hr-HR" altLang="en-US" sz="2000" dirty="0">
                <a:solidFill>
                  <a:srgbClr val="FF0000"/>
                </a:solidFill>
              </a:rPr>
              <a:t>00</a:t>
            </a:r>
            <a:r>
              <a:rPr lang="hr-HR" altLang="en-US" sz="2000" dirty="0">
                <a:solidFill>
                  <a:srgbClr val="00B050"/>
                </a:solidFill>
              </a:rPr>
              <a:t>.</a:t>
            </a:r>
            <a:r>
              <a:rPr lang="hr-HR" altLang="en-US" sz="2000" dirty="0">
                <a:solidFill>
                  <a:schemeClr val="tx1"/>
                </a:solidFill>
              </a:rPr>
              <a:t>00000000</a:t>
            </a:r>
          </a:p>
          <a:p>
            <a:r>
              <a:rPr lang="hr-HR" altLang="en-US" sz="2000" dirty="0">
                <a:solidFill>
                  <a:srgbClr val="262626"/>
                </a:solidFill>
              </a:rPr>
              <a:t>192.168.9.0/24</a:t>
            </a:r>
            <a:r>
              <a:rPr lang="hr-HR" altLang="en-US" sz="2000" dirty="0">
                <a:solidFill>
                  <a:schemeClr val="bg1"/>
                </a:solidFill>
              </a:rPr>
              <a:t>0</a:t>
            </a:r>
            <a:r>
              <a:rPr lang="hr-HR" altLang="en-US" sz="2000" dirty="0">
                <a:solidFill>
                  <a:srgbClr val="262626"/>
                </a:solidFill>
              </a:rPr>
              <a:t> =</a:t>
            </a:r>
            <a:r>
              <a:rPr lang="hr-HR" altLang="en-US" sz="2000" dirty="0">
                <a:solidFill>
                  <a:srgbClr val="00B050"/>
                </a:solidFill>
              </a:rPr>
              <a:t> 11000000.10101000.000010</a:t>
            </a:r>
            <a:r>
              <a:rPr lang="hr-HR" altLang="en-US" sz="2000" dirty="0">
                <a:solidFill>
                  <a:srgbClr val="FF0000"/>
                </a:solidFill>
              </a:rPr>
              <a:t>01</a:t>
            </a:r>
            <a:r>
              <a:rPr lang="hr-HR" altLang="en-US" sz="2000" dirty="0">
                <a:solidFill>
                  <a:srgbClr val="00B050"/>
                </a:solidFill>
              </a:rPr>
              <a:t>.</a:t>
            </a:r>
            <a:r>
              <a:rPr lang="hr-HR" altLang="en-US" sz="2000" dirty="0">
                <a:solidFill>
                  <a:schemeClr val="tx1"/>
                </a:solidFill>
              </a:rPr>
              <a:t>00000000</a:t>
            </a:r>
          </a:p>
          <a:p>
            <a:r>
              <a:rPr lang="hr-HR" altLang="en-US" sz="2000" dirty="0">
                <a:solidFill>
                  <a:srgbClr val="262626"/>
                </a:solidFill>
              </a:rPr>
              <a:t>192.168.10.0/24 =</a:t>
            </a:r>
            <a:r>
              <a:rPr lang="hr-HR" altLang="en-US" sz="2000" dirty="0">
                <a:solidFill>
                  <a:srgbClr val="00B050"/>
                </a:solidFill>
              </a:rPr>
              <a:t> 11000000.10101000.000010</a:t>
            </a:r>
            <a:r>
              <a:rPr lang="hr-HR" altLang="en-US" sz="2000" dirty="0">
                <a:solidFill>
                  <a:srgbClr val="FF0000"/>
                </a:solidFill>
              </a:rPr>
              <a:t>10</a:t>
            </a:r>
            <a:r>
              <a:rPr lang="hr-HR" altLang="en-US" sz="2000" dirty="0">
                <a:solidFill>
                  <a:srgbClr val="00B050"/>
                </a:solidFill>
              </a:rPr>
              <a:t>.</a:t>
            </a:r>
            <a:r>
              <a:rPr lang="hr-HR" altLang="en-US" sz="2000" dirty="0">
                <a:solidFill>
                  <a:schemeClr val="tx1"/>
                </a:solidFill>
              </a:rPr>
              <a:t>00000000</a:t>
            </a:r>
          </a:p>
          <a:p>
            <a:r>
              <a:rPr lang="hr-HR" altLang="en-US" sz="2000" u="sng" dirty="0">
                <a:solidFill>
                  <a:srgbClr val="262626"/>
                </a:solidFill>
              </a:rPr>
              <a:t>192.168.11.0/24 =</a:t>
            </a:r>
            <a:r>
              <a:rPr lang="hr-HR" altLang="en-US" sz="2000" u="sng" dirty="0">
                <a:solidFill>
                  <a:srgbClr val="00B050"/>
                </a:solidFill>
              </a:rPr>
              <a:t> 11000000.10101000.000010</a:t>
            </a:r>
            <a:r>
              <a:rPr lang="hr-HR" altLang="en-US" sz="2000" u="sng" dirty="0">
                <a:solidFill>
                  <a:srgbClr val="FF0000"/>
                </a:solidFill>
              </a:rPr>
              <a:t>11</a:t>
            </a:r>
            <a:r>
              <a:rPr lang="hr-HR" altLang="en-US" sz="2000" u="sng" dirty="0">
                <a:solidFill>
                  <a:srgbClr val="00B050"/>
                </a:solidFill>
              </a:rPr>
              <a:t>.</a:t>
            </a:r>
            <a:r>
              <a:rPr lang="hr-HR" altLang="en-US" sz="2000" u="sng" dirty="0">
                <a:solidFill>
                  <a:schemeClr val="tx1"/>
                </a:solidFill>
              </a:rPr>
              <a:t>00000000</a:t>
            </a:r>
          </a:p>
          <a:p>
            <a:r>
              <a:rPr lang="hr-HR" altLang="en-US" sz="2000" dirty="0">
                <a:solidFill>
                  <a:schemeClr val="tx1"/>
                </a:solidFill>
              </a:rPr>
              <a:t>192.168.8.0/22</a:t>
            </a:r>
          </a:p>
          <a:p>
            <a:endParaRPr lang="hr-HR" altLang="en-US" sz="2000" dirty="0">
              <a:solidFill>
                <a:schemeClr val="tx1"/>
              </a:solidFill>
            </a:endParaRP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Kako se razlikuju na 21. bitu nije ih moguće spojiti u /21 – takve mreže bi bile 192.168.0.0/21 i 192.168.8.0/21</a:t>
            </a:r>
          </a:p>
          <a:p>
            <a:endParaRPr lang="hr-H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455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CIDR Malo veći primjer (na /16)</a:t>
            </a:r>
            <a:endParaRPr lang="hr-HR" sz="32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4759FB1C-5C0A-4FBD-AB4B-D05FAD30BDC3}"/>
              </a:ext>
            </a:extLst>
          </p:cNvPr>
          <p:cNvSpPr/>
          <p:nvPr/>
        </p:nvSpPr>
        <p:spPr>
          <a:xfrm>
            <a:off x="322217" y="1092037"/>
            <a:ext cx="108160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Možemo više mreža većeg prefiksa prikazati u tablici kao jednu mrežu manjeg prefiksa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Proces se zove </a:t>
            </a:r>
            <a:r>
              <a:rPr lang="hr-HR" altLang="en-US" sz="2000" dirty="0" err="1">
                <a:solidFill>
                  <a:srgbClr val="262626"/>
                </a:solidFill>
              </a:rPr>
              <a:t>route</a:t>
            </a:r>
            <a:r>
              <a:rPr lang="hr-HR" altLang="en-US" sz="2000" dirty="0">
                <a:solidFill>
                  <a:srgbClr val="262626"/>
                </a:solidFill>
              </a:rPr>
              <a:t> </a:t>
            </a:r>
            <a:r>
              <a:rPr lang="hr-HR" altLang="en-US" sz="2000" dirty="0" err="1">
                <a:solidFill>
                  <a:srgbClr val="262626"/>
                </a:solidFill>
              </a:rPr>
              <a:t>aggregation</a:t>
            </a:r>
            <a:r>
              <a:rPr lang="hr-HR" altLang="en-US" sz="2000" dirty="0">
                <a:solidFill>
                  <a:srgbClr val="262626"/>
                </a:solidFill>
              </a:rPr>
              <a:t> (agregiranje ruta), </a:t>
            </a:r>
            <a:r>
              <a:rPr lang="hr-HR" altLang="en-US" sz="2000" dirty="0" err="1">
                <a:solidFill>
                  <a:srgbClr val="262626"/>
                </a:solidFill>
              </a:rPr>
              <a:t>supernetting</a:t>
            </a:r>
            <a:r>
              <a:rPr lang="hr-HR" altLang="en-US" sz="2000" dirty="0">
                <a:solidFill>
                  <a:srgbClr val="262626"/>
                </a:solidFill>
              </a:rPr>
              <a:t> (</a:t>
            </a:r>
            <a:r>
              <a:rPr lang="hr-HR" altLang="en-US" sz="2000" dirty="0" err="1">
                <a:solidFill>
                  <a:srgbClr val="262626"/>
                </a:solidFill>
              </a:rPr>
              <a:t>supernet</a:t>
            </a:r>
            <a:r>
              <a:rPr lang="hr-HR" altLang="en-US" sz="2000" dirty="0">
                <a:solidFill>
                  <a:srgbClr val="262626"/>
                </a:solidFill>
              </a:rPr>
              <a:t> putanje), </a:t>
            </a:r>
            <a:r>
              <a:rPr lang="hr-HR" altLang="en-US" sz="2000" dirty="0" err="1">
                <a:solidFill>
                  <a:srgbClr val="262626"/>
                </a:solidFill>
              </a:rPr>
              <a:t>summarizacija</a:t>
            </a:r>
            <a:endParaRPr lang="hr-HR" altLang="en-US" sz="2000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172.24.0.0/13 sadrži u sebi: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172.24.0.0/16, 172.25.0.0/16, 172.26.0.0/16, 172.27.0.0/16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172.28.0.0/16, 172.29.0.0/16, 172.30.0.0/16, 172.31.0.0/16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Kao i kod VLSM-a treba paziti što su ispravne a što neispravne mreže manjeg prefiksa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Opet ćemo to grafički pokazati</a:t>
            </a:r>
          </a:p>
        </p:txBody>
      </p:sp>
    </p:spTree>
    <p:extLst>
      <p:ext uri="{BB962C8B-B14F-4D97-AF65-F5344CB8AC3E}">
        <p14:creationId xmlns:p14="http://schemas.microsoft.com/office/powerpoint/2010/main" val="202965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4000" dirty="0"/>
              <a:t>BITOVI-pretvaranje binarno u decimalno</a:t>
            </a:r>
            <a:endParaRPr lang="hr-HR" sz="4000" dirty="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2A17AFE-0FA1-46A9-9CEB-7AD77F198C59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-8932"/>
            <a:ext cx="1295400" cy="1295400"/>
            <a:chOff x="428596" y="142852"/>
            <a:chExt cx="1295392" cy="1295392"/>
          </a:xfrm>
        </p:grpSpPr>
        <p:pic>
          <p:nvPicPr>
            <p:cNvPr id="8" name="Picture 9" descr="octagon-512.png">
              <a:extLst>
                <a:ext uri="{FF2B5EF4-FFF2-40B4-BE49-F238E27FC236}">
                  <a16:creationId xmlns:a16="http://schemas.microsoft.com/office/drawing/2014/main" id="{3CE96A8A-0DBB-4F26-8E82-EB9E9CB9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B4F9D9F0-E9BF-4CE8-BDA0-F6F36600D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 dirty="0"/>
                <a:t>4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427ECE7-000B-4CD3-8FFC-D4DED6809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8130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/>
                <a:t>okteta</a:t>
              </a:r>
            </a:p>
          </p:txBody>
        </p:sp>
      </p:grpSp>
      <p:sp>
        <p:nvSpPr>
          <p:cNvPr id="22" name="TextBox 10">
            <a:extLst>
              <a:ext uri="{FF2B5EF4-FFF2-40B4-BE49-F238E27FC236}">
                <a16:creationId xmlns:a16="http://schemas.microsoft.com/office/drawing/2014/main" id="{84CFD8D4-8F8C-4C5C-909C-CE92E78CF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63" y="1658937"/>
            <a:ext cx="83677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endParaRPr lang="hr-HR" sz="320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r-HR" sz="3200">
                <a:solidFill>
                  <a:srgbClr val="0000FF"/>
                </a:solidFill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hr-HR" sz="3200">
                <a:solidFill>
                  <a:srgbClr val="0000FF"/>
                </a:solidFill>
              </a:rPr>
              <a:t>   I	  I	0	0	0	 I	 I	0     =</a:t>
            </a:r>
            <a:r>
              <a:rPr lang="hr-HR" sz="3200" b="1">
                <a:solidFill>
                  <a:srgbClr val="0000FF"/>
                </a:solidFill>
              </a:rPr>
              <a:t>198</a:t>
            </a:r>
          </a:p>
          <a:p>
            <a:pPr>
              <a:buFont typeface="Wingdings" pitchFamily="2" charset="2"/>
              <a:buNone/>
            </a:pPr>
            <a:r>
              <a:rPr lang="hr-HR" sz="3200">
                <a:solidFill>
                  <a:srgbClr val="00CC00"/>
                </a:solidFill>
              </a:rPr>
              <a:t>   0	  0	 I	0	 I	0	0	 I     =</a:t>
            </a:r>
            <a:r>
              <a:rPr lang="hr-HR" sz="3200" b="1">
                <a:solidFill>
                  <a:srgbClr val="00CC00"/>
                </a:solidFill>
              </a:rPr>
              <a:t>41</a:t>
            </a:r>
            <a:endParaRPr lang="hr-HR" sz="3200" b="1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r-HR" sz="3200">
                <a:solidFill>
                  <a:srgbClr val="FF0066"/>
                </a:solidFill>
              </a:rPr>
              <a:t>   I	  0	 I	 I	0	0	0	0     =</a:t>
            </a:r>
            <a:r>
              <a:rPr lang="hr-HR" sz="3200" b="1">
                <a:solidFill>
                  <a:srgbClr val="FF0066"/>
                </a:solidFill>
              </a:rPr>
              <a:t>176</a:t>
            </a:r>
            <a:endParaRPr lang="hr-HR" sz="3200" b="1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r-HR" sz="3200"/>
              <a:t>   0	  0	0	0	0	 I	0	 I     =</a:t>
            </a:r>
            <a:r>
              <a:rPr lang="hr-HR" sz="3200" b="1"/>
              <a:t>5</a:t>
            </a:r>
          </a:p>
          <a:p>
            <a:endParaRPr lang="hr-HR" sz="3200"/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D1D3FE55-9D73-4B8F-BD37-3C08E279FB7F}"/>
              </a:ext>
            </a:extLst>
          </p:cNvPr>
          <p:cNvSpPr txBox="1"/>
          <p:nvPr/>
        </p:nvSpPr>
        <p:spPr>
          <a:xfrm>
            <a:off x="437088" y="1801812"/>
            <a:ext cx="67992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chemeClr val="accent6">
                    <a:lumMod val="75000"/>
                  </a:schemeClr>
                </a:solidFill>
              </a:rPr>
              <a:t>128	64   32    16     8      4      2      1</a:t>
            </a: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5D755E62-9EBF-4F07-92A5-D5FA94F62E7C}"/>
              </a:ext>
            </a:extLst>
          </p:cNvPr>
          <p:cNvSpPr txBox="1"/>
          <p:nvPr/>
        </p:nvSpPr>
        <p:spPr>
          <a:xfrm>
            <a:off x="437088" y="4945062"/>
            <a:ext cx="20050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 dirty="0">
                <a:solidFill>
                  <a:srgbClr val="0000FF"/>
                </a:solidFill>
              </a:rPr>
              <a:t>198</a:t>
            </a:r>
            <a:r>
              <a:rPr lang="hr-HR" b="1" dirty="0"/>
              <a:t>=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128+64+4+2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1B58C439-978F-4BD0-B6A0-13CC61C3AAE8}"/>
              </a:ext>
            </a:extLst>
          </p:cNvPr>
          <p:cNvSpPr txBox="1"/>
          <p:nvPr/>
        </p:nvSpPr>
        <p:spPr>
          <a:xfrm>
            <a:off x="2365900" y="4945062"/>
            <a:ext cx="13573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 dirty="0">
                <a:solidFill>
                  <a:srgbClr val="00CC00"/>
                </a:solidFill>
              </a:rPr>
              <a:t>41</a:t>
            </a:r>
            <a:r>
              <a:rPr lang="hr-HR" b="1" dirty="0"/>
              <a:t>=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32+8+1</a:t>
            </a: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54A8CB44-741E-4E2D-869C-B6437CC2AD9B}"/>
              </a:ext>
            </a:extLst>
          </p:cNvPr>
          <p:cNvSpPr txBox="1"/>
          <p:nvPr/>
        </p:nvSpPr>
        <p:spPr>
          <a:xfrm>
            <a:off x="3723213" y="4945062"/>
            <a:ext cx="18716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 dirty="0">
                <a:solidFill>
                  <a:srgbClr val="FF0066"/>
                </a:solidFill>
              </a:rPr>
              <a:t>176</a:t>
            </a:r>
            <a:r>
              <a:rPr lang="hr-HR" b="1" dirty="0"/>
              <a:t>=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128+32+16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12F424D1-2C06-4346-9EA3-7A6D52AD5D99}"/>
              </a:ext>
            </a:extLst>
          </p:cNvPr>
          <p:cNvSpPr txBox="1"/>
          <p:nvPr/>
        </p:nvSpPr>
        <p:spPr>
          <a:xfrm>
            <a:off x="5580588" y="4932362"/>
            <a:ext cx="838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 dirty="0"/>
              <a:t>5=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4+1</a:t>
            </a:r>
          </a:p>
        </p:txBody>
      </p: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BE7F8FBE-D485-42FD-AA54-9D9DD6C12CB5}"/>
              </a:ext>
            </a:extLst>
          </p:cNvPr>
          <p:cNvCxnSpPr/>
          <p:nvPr/>
        </p:nvCxnSpPr>
        <p:spPr>
          <a:xfrm>
            <a:off x="1340528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>
            <a:extLst>
              <a:ext uri="{FF2B5EF4-FFF2-40B4-BE49-F238E27FC236}">
                <a16:creationId xmlns:a16="http://schemas.microsoft.com/office/drawing/2014/main" id="{79639FB9-A363-407B-932B-307E7AACA612}"/>
              </a:ext>
            </a:extLst>
          </p:cNvPr>
          <p:cNvCxnSpPr/>
          <p:nvPr/>
        </p:nvCxnSpPr>
        <p:spPr>
          <a:xfrm>
            <a:off x="2096610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>
            <a:extLst>
              <a:ext uri="{FF2B5EF4-FFF2-40B4-BE49-F238E27FC236}">
                <a16:creationId xmlns:a16="http://schemas.microsoft.com/office/drawing/2014/main" id="{AC8801D4-2D75-4FCC-8073-9EEB35EB9447}"/>
              </a:ext>
            </a:extLst>
          </p:cNvPr>
          <p:cNvCxnSpPr/>
          <p:nvPr/>
        </p:nvCxnSpPr>
        <p:spPr>
          <a:xfrm>
            <a:off x="2948866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29">
            <a:extLst>
              <a:ext uri="{FF2B5EF4-FFF2-40B4-BE49-F238E27FC236}">
                <a16:creationId xmlns:a16="http://schemas.microsoft.com/office/drawing/2014/main" id="{AD81A3E2-CA75-489E-AA43-ECBC6976B546}"/>
              </a:ext>
            </a:extLst>
          </p:cNvPr>
          <p:cNvCxnSpPr/>
          <p:nvPr/>
        </p:nvCxnSpPr>
        <p:spPr>
          <a:xfrm>
            <a:off x="3792245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>
            <a:extLst>
              <a:ext uri="{FF2B5EF4-FFF2-40B4-BE49-F238E27FC236}">
                <a16:creationId xmlns:a16="http://schemas.microsoft.com/office/drawing/2014/main" id="{8F2B1D7F-B462-4B98-8C3F-F6CAF91B275E}"/>
              </a:ext>
            </a:extLst>
          </p:cNvPr>
          <p:cNvCxnSpPr/>
          <p:nvPr/>
        </p:nvCxnSpPr>
        <p:spPr>
          <a:xfrm>
            <a:off x="4708125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>
            <a:extLst>
              <a:ext uri="{FF2B5EF4-FFF2-40B4-BE49-F238E27FC236}">
                <a16:creationId xmlns:a16="http://schemas.microsoft.com/office/drawing/2014/main" id="{EC19A328-DD1D-461E-8A7C-515D581F4A71}"/>
              </a:ext>
            </a:extLst>
          </p:cNvPr>
          <p:cNvCxnSpPr/>
          <p:nvPr/>
        </p:nvCxnSpPr>
        <p:spPr>
          <a:xfrm>
            <a:off x="5594875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32">
            <a:extLst>
              <a:ext uri="{FF2B5EF4-FFF2-40B4-BE49-F238E27FC236}">
                <a16:creationId xmlns:a16="http://schemas.microsoft.com/office/drawing/2014/main" id="{0EC6C635-F6A1-4F53-8E64-4DDA6969948F}"/>
              </a:ext>
            </a:extLst>
          </p:cNvPr>
          <p:cNvCxnSpPr/>
          <p:nvPr/>
        </p:nvCxnSpPr>
        <p:spPr>
          <a:xfrm>
            <a:off x="6608409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5470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CIDR Kako se ovo računa</a:t>
            </a:r>
            <a:endParaRPr lang="hr-HR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6F4E5F-5FD6-48CF-B820-F6139192FA43}"/>
              </a:ext>
            </a:extLst>
          </p:cNvPr>
          <p:cNvSpPr txBox="1">
            <a:spLocks/>
          </p:cNvSpPr>
          <p:nvPr/>
        </p:nvSpPr>
        <p:spPr bwMode="auto">
          <a:xfrm>
            <a:off x="178798" y="1048884"/>
            <a:ext cx="11595191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cap="none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Slično VLSM-u samo u suprotnom smjeru (prema gore, sažimanjem više mreža, umjesto prema dolje razdvajanjem mreža)</a:t>
            </a:r>
          </a:p>
          <a:p>
            <a:pPr>
              <a:buFont typeface="Wingdings 2" panose="05020102010507070707" pitchFamily="18" charset="2"/>
              <a:buNone/>
            </a:pPr>
            <a:endParaRPr lang="hr-HR" altLang="en-US" sz="2400">
              <a:solidFill>
                <a:srgbClr val="262626"/>
              </a:solidFill>
            </a:endParaRPr>
          </a:p>
          <a:p>
            <a:r>
              <a:rPr lang="hr-HR" altLang="en-US" sz="1800">
                <a:solidFill>
                  <a:srgbClr val="262626"/>
                </a:solidFill>
              </a:rPr>
              <a:t>172.24.0.0/16 = </a:t>
            </a:r>
            <a:r>
              <a:rPr lang="hr-HR" altLang="en-US" sz="1800">
                <a:solidFill>
                  <a:srgbClr val="00B050"/>
                </a:solidFill>
              </a:rPr>
              <a:t>10101100.000110</a:t>
            </a:r>
            <a:r>
              <a:rPr lang="hr-HR" altLang="en-US" sz="1800">
                <a:solidFill>
                  <a:srgbClr val="FF0000"/>
                </a:solidFill>
              </a:rPr>
              <a:t>00</a:t>
            </a:r>
            <a:r>
              <a:rPr lang="hr-HR" altLang="en-US" sz="1800">
                <a:solidFill>
                  <a:srgbClr val="262626"/>
                </a:solidFill>
              </a:rPr>
              <a:t>.00000000.00000000</a:t>
            </a:r>
          </a:p>
          <a:p>
            <a:r>
              <a:rPr lang="hr-HR" altLang="en-US" sz="1800">
                <a:solidFill>
                  <a:srgbClr val="262626"/>
                </a:solidFill>
              </a:rPr>
              <a:t>172.25.0.0/16 = </a:t>
            </a:r>
            <a:r>
              <a:rPr lang="hr-HR" altLang="en-US" sz="1800">
                <a:solidFill>
                  <a:srgbClr val="00B050"/>
                </a:solidFill>
              </a:rPr>
              <a:t>10101100.000110</a:t>
            </a:r>
            <a:r>
              <a:rPr lang="hr-HR" altLang="en-US" sz="1800">
                <a:solidFill>
                  <a:srgbClr val="FF0000"/>
                </a:solidFill>
              </a:rPr>
              <a:t>01</a:t>
            </a:r>
            <a:r>
              <a:rPr lang="hr-HR" altLang="en-US" sz="1800">
                <a:solidFill>
                  <a:srgbClr val="262626"/>
                </a:solidFill>
              </a:rPr>
              <a:t>.00000000.00000000</a:t>
            </a:r>
          </a:p>
          <a:p>
            <a:r>
              <a:rPr lang="hr-HR" altLang="en-US" sz="1800">
                <a:solidFill>
                  <a:srgbClr val="262626"/>
                </a:solidFill>
              </a:rPr>
              <a:t>172.26.0.0/16 = </a:t>
            </a:r>
            <a:r>
              <a:rPr lang="hr-HR" altLang="en-US" sz="1800">
                <a:solidFill>
                  <a:srgbClr val="00B050"/>
                </a:solidFill>
              </a:rPr>
              <a:t>10101100.000110</a:t>
            </a:r>
            <a:r>
              <a:rPr lang="hr-HR" altLang="en-US" sz="1800">
                <a:solidFill>
                  <a:srgbClr val="FF0000"/>
                </a:solidFill>
              </a:rPr>
              <a:t>10</a:t>
            </a:r>
            <a:r>
              <a:rPr lang="hr-HR" altLang="en-US" sz="1800">
                <a:solidFill>
                  <a:srgbClr val="262626"/>
                </a:solidFill>
              </a:rPr>
              <a:t>.00000000.00000000</a:t>
            </a:r>
          </a:p>
          <a:p>
            <a:r>
              <a:rPr lang="hr-HR" altLang="en-US" sz="1800" u="sng">
                <a:solidFill>
                  <a:srgbClr val="262626"/>
                </a:solidFill>
              </a:rPr>
              <a:t>172.27.0.0/16 = </a:t>
            </a:r>
            <a:r>
              <a:rPr lang="hr-HR" altLang="en-US" sz="1800" u="sng">
                <a:solidFill>
                  <a:srgbClr val="00B050"/>
                </a:solidFill>
              </a:rPr>
              <a:t>10101100.000110</a:t>
            </a:r>
            <a:r>
              <a:rPr lang="hr-HR" altLang="en-US" sz="1800" u="sng">
                <a:solidFill>
                  <a:srgbClr val="FF0000"/>
                </a:solidFill>
              </a:rPr>
              <a:t>11</a:t>
            </a:r>
            <a:r>
              <a:rPr lang="hr-HR" altLang="en-US" sz="1800" u="sng">
                <a:solidFill>
                  <a:srgbClr val="262626"/>
                </a:solidFill>
              </a:rPr>
              <a:t>.00000000.00000000</a:t>
            </a:r>
            <a:endParaRPr lang="hr-HR" altLang="en-US" sz="2400">
              <a:solidFill>
                <a:srgbClr val="262626"/>
              </a:solidFill>
            </a:endParaRP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cap="none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172.24.0.0/14  sadrži sve ove mreže i to je njihov supernet</a:t>
            </a:r>
            <a:endParaRPr lang="hr-HR" altLang="en-US" sz="2400" cap="none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FC9081-5DEF-4D71-A4E7-09EC61CF384F}"/>
              </a:ext>
            </a:extLst>
          </p:cNvPr>
          <p:cNvSpPr/>
          <p:nvPr/>
        </p:nvSpPr>
        <p:spPr>
          <a:xfrm>
            <a:off x="3713220" y="2235126"/>
            <a:ext cx="278276" cy="16700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F262E65-00F7-4C62-B609-B74EE77E0D35}"/>
              </a:ext>
            </a:extLst>
          </p:cNvPr>
          <p:cNvSpPr/>
          <p:nvPr/>
        </p:nvSpPr>
        <p:spPr>
          <a:xfrm>
            <a:off x="178798" y="4608787"/>
            <a:ext cx="11525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FF0000"/>
                </a:solidFill>
              </a:rPr>
              <a:t>Kada mreže koje želimo </a:t>
            </a:r>
            <a:r>
              <a:rPr lang="hr-HR" dirty="0" err="1">
                <a:solidFill>
                  <a:srgbClr val="FF0000"/>
                </a:solidFill>
              </a:rPr>
              <a:t>sumerizirati</a:t>
            </a:r>
            <a:r>
              <a:rPr lang="hr-HR" dirty="0">
                <a:solidFill>
                  <a:srgbClr val="FF0000"/>
                </a:solidFill>
              </a:rPr>
              <a:t> raspišemo binarno </a:t>
            </a:r>
            <a:r>
              <a:rPr lang="hr-HR" dirty="0" err="1">
                <a:solidFill>
                  <a:srgbClr val="FF0000"/>
                </a:solidFill>
              </a:rPr>
              <a:t>subnet</a:t>
            </a:r>
            <a:r>
              <a:rPr lang="hr-HR" dirty="0">
                <a:solidFill>
                  <a:srgbClr val="FF0000"/>
                </a:solidFill>
              </a:rPr>
              <a:t> maska koju će imati </a:t>
            </a:r>
            <a:r>
              <a:rPr lang="hr-HR" dirty="0" err="1">
                <a:solidFill>
                  <a:srgbClr val="FF0000"/>
                </a:solidFill>
              </a:rPr>
              <a:t>sumerizirana</a:t>
            </a:r>
            <a:r>
              <a:rPr lang="hr-HR" dirty="0">
                <a:solidFill>
                  <a:srgbClr val="FF0000"/>
                </a:solidFill>
              </a:rPr>
              <a:t> mreža odgovara broju bitova koji su zajednički svim mrežama koje želimo </a:t>
            </a:r>
            <a:r>
              <a:rPr lang="hr-HR" dirty="0" err="1">
                <a:solidFill>
                  <a:srgbClr val="FF0000"/>
                </a:solidFill>
              </a:rPr>
              <a:t>sumerizirati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179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/>
              <a:t>CIDR Ali opet treba paziti:</a:t>
            </a:r>
            <a:endParaRPr lang="hr-HR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6F4E5F-5FD6-48CF-B820-F6139192FA43}"/>
              </a:ext>
            </a:extLst>
          </p:cNvPr>
          <p:cNvSpPr txBox="1">
            <a:spLocks/>
          </p:cNvSpPr>
          <p:nvPr/>
        </p:nvSpPr>
        <p:spPr bwMode="auto">
          <a:xfrm>
            <a:off x="243840" y="1031467"/>
            <a:ext cx="11595191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Ista stvar kao i kod VLSM-a, paziti gdje što pripada. Ovo dolje </a:t>
            </a:r>
            <a:r>
              <a:rPr lang="hr-HR" altLang="en-US" sz="2400" cap="none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NIJE 172.26.0.0/14</a:t>
            </a:r>
            <a:r>
              <a:rPr lang="hr-HR" altLang="en-US" sz="24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>
              <a:buFont typeface="Wingdings 2" panose="05020102010507070707" pitchFamily="18" charset="2"/>
              <a:buNone/>
            </a:pPr>
            <a:endParaRPr lang="hr-HR" altLang="en-US" sz="2400" dirty="0">
              <a:solidFill>
                <a:srgbClr val="262626"/>
              </a:solidFill>
            </a:endParaRPr>
          </a:p>
          <a:p>
            <a:r>
              <a:rPr lang="hr-HR" altLang="en-US" sz="1800" dirty="0">
                <a:solidFill>
                  <a:srgbClr val="262626"/>
                </a:solidFill>
              </a:rPr>
              <a:t>172.26.0.0/16 = </a:t>
            </a:r>
            <a:r>
              <a:rPr lang="hr-HR" altLang="en-US" sz="1800" dirty="0">
                <a:solidFill>
                  <a:srgbClr val="00B050"/>
                </a:solidFill>
              </a:rPr>
              <a:t>10101100.00011</a:t>
            </a:r>
            <a:r>
              <a:rPr lang="hr-HR" altLang="en-US" sz="1800" dirty="0">
                <a:solidFill>
                  <a:srgbClr val="002060"/>
                </a:solidFill>
              </a:rPr>
              <a:t>01</a:t>
            </a:r>
            <a:r>
              <a:rPr lang="hr-HR" altLang="en-US" sz="1800" dirty="0">
                <a:solidFill>
                  <a:srgbClr val="FF0000"/>
                </a:solidFill>
              </a:rPr>
              <a:t>0</a:t>
            </a:r>
            <a:r>
              <a:rPr lang="hr-HR" altLang="en-US" sz="1800" dirty="0">
                <a:solidFill>
                  <a:srgbClr val="262626"/>
                </a:solidFill>
              </a:rPr>
              <a:t>.00000000.00000000</a:t>
            </a:r>
          </a:p>
          <a:p>
            <a:r>
              <a:rPr lang="hr-HR" altLang="en-US" sz="1800" dirty="0">
                <a:solidFill>
                  <a:srgbClr val="262626"/>
                </a:solidFill>
              </a:rPr>
              <a:t>172.27.0.0/16 = </a:t>
            </a:r>
            <a:r>
              <a:rPr lang="hr-HR" altLang="en-US" sz="1800" dirty="0">
                <a:solidFill>
                  <a:srgbClr val="00B050"/>
                </a:solidFill>
              </a:rPr>
              <a:t>10101100.00011</a:t>
            </a:r>
            <a:r>
              <a:rPr lang="hr-HR" altLang="en-US" sz="1800" dirty="0">
                <a:solidFill>
                  <a:srgbClr val="002060"/>
                </a:solidFill>
              </a:rPr>
              <a:t>01</a:t>
            </a:r>
            <a:r>
              <a:rPr lang="hr-HR" altLang="en-US" sz="1800" dirty="0">
                <a:solidFill>
                  <a:srgbClr val="FF0000"/>
                </a:solidFill>
              </a:rPr>
              <a:t>1</a:t>
            </a:r>
            <a:r>
              <a:rPr lang="hr-HR" altLang="en-US" sz="1800" dirty="0">
                <a:solidFill>
                  <a:srgbClr val="262626"/>
                </a:solidFill>
              </a:rPr>
              <a:t>.00000000.00000000</a:t>
            </a:r>
          </a:p>
          <a:p>
            <a:r>
              <a:rPr lang="hr-HR" altLang="en-US" sz="1800" dirty="0">
                <a:solidFill>
                  <a:srgbClr val="262626"/>
                </a:solidFill>
              </a:rPr>
              <a:t>172.28.0.0/16 = </a:t>
            </a:r>
            <a:r>
              <a:rPr lang="hr-HR" altLang="en-US" sz="1800" dirty="0">
                <a:solidFill>
                  <a:srgbClr val="00B050"/>
                </a:solidFill>
              </a:rPr>
              <a:t>10101100.00011</a:t>
            </a:r>
            <a:r>
              <a:rPr lang="hr-HR" altLang="en-US" sz="1800" dirty="0">
                <a:solidFill>
                  <a:srgbClr val="002060"/>
                </a:solidFill>
              </a:rPr>
              <a:t>10</a:t>
            </a:r>
            <a:r>
              <a:rPr lang="hr-HR" altLang="en-US" sz="1800" dirty="0">
                <a:solidFill>
                  <a:srgbClr val="FF0000"/>
                </a:solidFill>
              </a:rPr>
              <a:t>0</a:t>
            </a:r>
            <a:r>
              <a:rPr lang="hr-HR" altLang="en-US" sz="1800" dirty="0">
                <a:solidFill>
                  <a:srgbClr val="262626"/>
                </a:solidFill>
              </a:rPr>
              <a:t>.00000000.00000000</a:t>
            </a:r>
          </a:p>
          <a:p>
            <a:r>
              <a:rPr lang="hr-HR" altLang="en-US" sz="1800" dirty="0">
                <a:solidFill>
                  <a:srgbClr val="262626"/>
                </a:solidFill>
              </a:rPr>
              <a:t>172.29.0.0/16 = </a:t>
            </a:r>
            <a:r>
              <a:rPr lang="hr-HR" altLang="en-US" sz="1800" dirty="0">
                <a:solidFill>
                  <a:srgbClr val="00B050"/>
                </a:solidFill>
              </a:rPr>
              <a:t>10101100.00011</a:t>
            </a:r>
            <a:r>
              <a:rPr lang="hr-HR" altLang="en-US" sz="1800" dirty="0">
                <a:solidFill>
                  <a:srgbClr val="002060"/>
                </a:solidFill>
              </a:rPr>
              <a:t>10</a:t>
            </a:r>
            <a:r>
              <a:rPr lang="hr-HR" altLang="en-US" sz="1800" dirty="0">
                <a:solidFill>
                  <a:srgbClr val="FF0000"/>
                </a:solidFill>
              </a:rPr>
              <a:t>1</a:t>
            </a:r>
            <a:r>
              <a:rPr lang="hr-HR" altLang="en-US" sz="1800" dirty="0">
                <a:solidFill>
                  <a:srgbClr val="262626"/>
                </a:solidFill>
              </a:rPr>
              <a:t>.00000000.00000000</a:t>
            </a:r>
            <a:endParaRPr lang="hr-HR" altLang="en-US" sz="2400" dirty="0">
              <a:solidFill>
                <a:srgbClr val="262626"/>
              </a:solidFill>
            </a:endParaRP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Već je ovo: 172.26.0.0/15 i 172.28.0.0/15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Ili 172.24.0.0/13 (od 172.24.0.0 – 172.31.255.255) ako se ove ostale ne koriste)</a:t>
            </a:r>
          </a:p>
        </p:txBody>
      </p:sp>
    </p:spTree>
    <p:extLst>
      <p:ext uri="{BB962C8B-B14F-4D97-AF65-F5344CB8AC3E}">
        <p14:creationId xmlns:p14="http://schemas.microsoft.com/office/powerpoint/2010/main" val="2175551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/>
              <a:t>CIDR Gdje se najviše koristi</a:t>
            </a:r>
            <a:endParaRPr lang="hr-HR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6F4E5F-5FD6-48CF-B820-F6139192FA43}"/>
              </a:ext>
            </a:extLst>
          </p:cNvPr>
          <p:cNvSpPr txBox="1">
            <a:spLocks/>
          </p:cNvSpPr>
          <p:nvPr/>
        </p:nvSpPr>
        <p:spPr bwMode="auto">
          <a:xfrm>
            <a:off x="243840" y="1031467"/>
            <a:ext cx="11595191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 internetu postoji veliki broj putanja (više stotina tisuća) i zbog toga je efikasno raditi </a:t>
            </a:r>
            <a:r>
              <a:rPr lang="hr-HR" altLang="en-US" sz="2000" cap="none" dirty="0" err="1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sumerizaciju</a:t>
            </a: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tako da uređaji imaju manje zapisa i troše manje resursa za prosljeđivanje prometa na internetu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Iako ISP dijeli manje blokove adrese svojim korisnicima (/26 i manje) – iz „daljine” se cijeli taj ISP vidi kao jedna </a:t>
            </a:r>
            <a:r>
              <a:rPr lang="hr-HR" altLang="en-US" sz="2000" cap="none" dirty="0" err="1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summary</a:t>
            </a: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ruta (/18, /17 pa i veće)</a:t>
            </a:r>
          </a:p>
          <a:p>
            <a:pPr marL="742932" lvl="1" indent="-285744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hr-HR" altLang="en-US" dirty="0">
                <a:solidFill>
                  <a:srgbClr val="262626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Iza jedne /18 mreže skriva se desetak tisuća korisnika DSL-a ili još više korisnika mobilnih podataka (</a:t>
            </a:r>
            <a:r>
              <a:rPr lang="hr-HR" altLang="en-US" dirty="0" err="1">
                <a:solidFill>
                  <a:srgbClr val="262626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sumarizacija</a:t>
            </a:r>
            <a:r>
              <a:rPr lang="hr-HR" altLang="en-US" dirty="0">
                <a:solidFill>
                  <a:srgbClr val="262626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 plus NAT-</a:t>
            </a:r>
            <a:r>
              <a:rPr lang="hr-HR" altLang="en-US" dirty="0" err="1">
                <a:solidFill>
                  <a:srgbClr val="262626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iranje</a:t>
            </a:r>
            <a:r>
              <a:rPr lang="hr-HR" altLang="en-US" dirty="0">
                <a:solidFill>
                  <a:srgbClr val="262626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Dakako, postoji problem s tzv. PI (</a:t>
            </a:r>
            <a:r>
              <a:rPr lang="hr-HR" altLang="en-US" sz="2000" cap="none" dirty="0" err="1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Provider-Independent</a:t>
            </a: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) adresama koje prilično pokvare </a:t>
            </a:r>
            <a:r>
              <a:rPr lang="hr-HR" altLang="en-US" sz="2000" cap="none" dirty="0" err="1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sumarizaciju</a:t>
            </a: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no i dalje ovaj </a:t>
            </a:r>
            <a:r>
              <a:rPr lang="hr-HR" altLang="en-US" sz="2000" cap="none" dirty="0" err="1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borj</a:t>
            </a: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od stotine tisuća putanja je zapravo malen broj – na Internetu ne smije biti mreža manja od /24.</a:t>
            </a:r>
          </a:p>
        </p:txBody>
      </p:sp>
    </p:spTree>
    <p:extLst>
      <p:ext uri="{BB962C8B-B14F-4D97-AF65-F5344CB8AC3E}">
        <p14:creationId xmlns:p14="http://schemas.microsoft.com/office/powerpoint/2010/main" val="30742825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234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4000" dirty="0"/>
              <a:t>BITOVI-pretvaranje decimalno u binarno</a:t>
            </a:r>
            <a:endParaRPr lang="hr-HR" sz="4000" dirty="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2A17AFE-0FA1-46A9-9CEB-7AD77F198C59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-8932"/>
            <a:ext cx="1295400" cy="1295400"/>
            <a:chOff x="428596" y="142852"/>
            <a:chExt cx="1295392" cy="1295392"/>
          </a:xfrm>
        </p:grpSpPr>
        <p:pic>
          <p:nvPicPr>
            <p:cNvPr id="8" name="Picture 9" descr="octagon-512.png">
              <a:extLst>
                <a:ext uri="{FF2B5EF4-FFF2-40B4-BE49-F238E27FC236}">
                  <a16:creationId xmlns:a16="http://schemas.microsoft.com/office/drawing/2014/main" id="{3CE96A8A-0DBB-4F26-8E82-EB9E9CB9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B4F9D9F0-E9BF-4CE8-BDA0-F6F36600D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 dirty="0"/>
                <a:t>4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427ECE7-000B-4CD3-8FFC-D4DED6809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8130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/>
                <a:t>okteta</a:t>
              </a:r>
            </a:p>
          </p:txBody>
        </p:sp>
      </p:grp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B529054-3747-484B-B18D-9D67990490BF}"/>
              </a:ext>
            </a:extLst>
          </p:cNvPr>
          <p:cNvSpPr txBox="1">
            <a:spLocks/>
          </p:cNvSpPr>
          <p:nvPr/>
        </p:nvSpPr>
        <p:spPr>
          <a:xfrm>
            <a:off x="951576" y="1368662"/>
            <a:ext cx="8640763" cy="4103687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r-HR" sz="320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lang="hr-HR" sz="3200">
                <a:latin typeface="Arial" charset="0"/>
                <a:cs typeface="Arial" charset="0"/>
              </a:rPr>
              <a:t>   </a:t>
            </a:r>
            <a:endParaRPr lang="hr-HR" sz="3200">
              <a:solidFill>
                <a:srgbClr val="00B050"/>
              </a:solidFill>
            </a:endParaRPr>
          </a:p>
          <a:p>
            <a:pPr>
              <a:buFont typeface="Wingdings" pitchFamily="2" charset="2"/>
              <a:buNone/>
            </a:pPr>
            <a:endParaRPr lang="hr-HR" sz="32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7B58B128-6B51-4547-8EA7-C04239718935}"/>
              </a:ext>
            </a:extLst>
          </p:cNvPr>
          <p:cNvSpPr/>
          <p:nvPr/>
        </p:nvSpPr>
        <p:spPr>
          <a:xfrm>
            <a:off x="4094826" y="4797662"/>
            <a:ext cx="571500" cy="3571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68240F-26F3-4BCE-BF6C-D098C1D28D6E}"/>
              </a:ext>
            </a:extLst>
          </p:cNvPr>
          <p:cNvSpPr/>
          <p:nvPr/>
        </p:nvSpPr>
        <p:spPr>
          <a:xfrm>
            <a:off x="4094826" y="3511787"/>
            <a:ext cx="571500" cy="3571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920C8ADA-79E3-4199-9D77-4CB61B02DEE8}"/>
              </a:ext>
            </a:extLst>
          </p:cNvPr>
          <p:cNvSpPr/>
          <p:nvPr/>
        </p:nvSpPr>
        <p:spPr>
          <a:xfrm>
            <a:off x="4309139" y="3083162"/>
            <a:ext cx="571500" cy="3571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C79146BC-8072-48BA-B854-6786C6D8B7B4}"/>
              </a:ext>
            </a:extLst>
          </p:cNvPr>
          <p:cNvSpPr/>
          <p:nvPr/>
        </p:nvSpPr>
        <p:spPr>
          <a:xfrm>
            <a:off x="4309139" y="2654537"/>
            <a:ext cx="571500" cy="3571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431C3712-4D31-4776-85A0-8FEDFFC7C7D9}"/>
              </a:ext>
            </a:extLst>
          </p:cNvPr>
          <p:cNvSpPr txBox="1"/>
          <p:nvPr/>
        </p:nvSpPr>
        <p:spPr>
          <a:xfrm>
            <a:off x="3309014" y="1725849"/>
            <a:ext cx="2954337" cy="3540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800" dirty="0">
                <a:solidFill>
                  <a:srgbClr val="000099"/>
                </a:solidFill>
              </a:rPr>
              <a:t>198</a:t>
            </a:r>
            <a:r>
              <a:rPr lang="hr-HR" sz="2800" dirty="0"/>
              <a:t>-</a:t>
            </a:r>
            <a:r>
              <a:rPr lang="hr-HR" sz="2800" dirty="0">
                <a:solidFill>
                  <a:schemeClr val="accent6">
                    <a:lumMod val="75000"/>
                  </a:schemeClr>
                </a:solidFill>
              </a:rPr>
              <a:t>128</a:t>
            </a:r>
            <a:r>
              <a:rPr lang="hr-HR" sz="2800" dirty="0"/>
              <a:t>=</a:t>
            </a:r>
            <a:r>
              <a:rPr lang="hr-HR" sz="2800" dirty="0">
                <a:solidFill>
                  <a:srgbClr val="000099"/>
                </a:solidFill>
              </a:rPr>
              <a:t>70	</a:t>
            </a:r>
            <a:endParaRPr lang="hr-HR" sz="2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hr-HR" sz="2800" dirty="0">
                <a:solidFill>
                  <a:srgbClr val="000099"/>
                </a:solidFill>
              </a:rPr>
              <a:t>70</a:t>
            </a:r>
            <a:r>
              <a:rPr lang="hr-HR" sz="2800" dirty="0"/>
              <a:t>-</a:t>
            </a:r>
            <a:r>
              <a:rPr lang="hr-HR" sz="2800" dirty="0">
                <a:solidFill>
                  <a:schemeClr val="accent6">
                    <a:lumMod val="75000"/>
                  </a:schemeClr>
                </a:solidFill>
              </a:rPr>
              <a:t>64</a:t>
            </a:r>
            <a:r>
              <a:rPr lang="hr-HR" sz="2800" dirty="0"/>
              <a:t>=</a:t>
            </a:r>
            <a:r>
              <a:rPr lang="hr-HR" sz="2800" dirty="0">
                <a:solidFill>
                  <a:srgbClr val="000099"/>
                </a:solidFill>
              </a:rPr>
              <a:t>6		</a:t>
            </a:r>
            <a:endParaRPr lang="hr-HR" sz="2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hr-HR" sz="2800" dirty="0">
                <a:solidFill>
                  <a:srgbClr val="000099"/>
                </a:solidFill>
              </a:rPr>
              <a:t>6</a:t>
            </a:r>
            <a:r>
              <a:rPr lang="hr-HR" sz="2800" dirty="0"/>
              <a:t>-</a:t>
            </a:r>
            <a:r>
              <a:rPr lang="hr-HR" sz="2800" dirty="0">
                <a:solidFill>
                  <a:schemeClr val="accent6">
                    <a:lumMod val="75000"/>
                  </a:schemeClr>
                </a:solidFill>
              </a:rPr>
              <a:t>32</a:t>
            </a:r>
            <a:r>
              <a:rPr lang="hr-HR" sz="2800" dirty="0"/>
              <a:t>=</a:t>
            </a:r>
            <a:r>
              <a:rPr lang="hr-HR" sz="2800" dirty="0">
                <a:solidFill>
                  <a:srgbClr val="FFFF00"/>
                </a:solidFill>
              </a:rPr>
              <a:t>-26		</a:t>
            </a:r>
            <a:endParaRPr lang="hr-HR" sz="2800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hr-HR" sz="2800" dirty="0">
                <a:solidFill>
                  <a:srgbClr val="000099"/>
                </a:solidFill>
              </a:rPr>
              <a:t>6</a:t>
            </a:r>
            <a:r>
              <a:rPr lang="hr-HR" sz="2800" dirty="0"/>
              <a:t>-</a:t>
            </a:r>
            <a:r>
              <a:rPr lang="hr-HR" sz="2800" dirty="0">
                <a:solidFill>
                  <a:schemeClr val="accent6">
                    <a:lumMod val="75000"/>
                  </a:schemeClr>
                </a:solidFill>
              </a:rPr>
              <a:t>16</a:t>
            </a:r>
            <a:r>
              <a:rPr lang="hr-HR" sz="2800" dirty="0"/>
              <a:t>=</a:t>
            </a:r>
            <a:r>
              <a:rPr lang="hr-HR" sz="2800" dirty="0">
                <a:solidFill>
                  <a:srgbClr val="FFFF00"/>
                </a:solidFill>
              </a:rPr>
              <a:t>-10		</a:t>
            </a:r>
            <a:endParaRPr lang="hr-HR" sz="2800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hr-HR" sz="2800" dirty="0">
                <a:solidFill>
                  <a:srgbClr val="000099"/>
                </a:solidFill>
              </a:rPr>
              <a:t>6</a:t>
            </a:r>
            <a:r>
              <a:rPr lang="hr-HR" sz="2800" dirty="0"/>
              <a:t>-</a:t>
            </a:r>
            <a:r>
              <a:rPr lang="hr-HR" sz="2800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hr-HR" sz="2800" dirty="0"/>
              <a:t>=</a:t>
            </a:r>
            <a:r>
              <a:rPr lang="hr-HR" sz="2800" dirty="0">
                <a:solidFill>
                  <a:srgbClr val="FFFF00"/>
                </a:solidFill>
              </a:rPr>
              <a:t>-2		</a:t>
            </a:r>
            <a:endParaRPr lang="hr-HR" sz="2800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hr-HR" sz="2800" dirty="0">
                <a:solidFill>
                  <a:srgbClr val="000099"/>
                </a:solidFill>
              </a:rPr>
              <a:t>6</a:t>
            </a:r>
            <a:r>
              <a:rPr lang="hr-HR" sz="2800" dirty="0"/>
              <a:t>-</a:t>
            </a:r>
            <a:r>
              <a:rPr lang="hr-HR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hr-HR" sz="2800" dirty="0"/>
              <a:t>=2		</a:t>
            </a:r>
            <a:endParaRPr lang="hr-HR" sz="2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hr-HR" sz="2800" dirty="0">
                <a:solidFill>
                  <a:srgbClr val="000099"/>
                </a:solidFill>
              </a:rPr>
              <a:t>2</a:t>
            </a:r>
            <a:r>
              <a:rPr lang="hr-HR" sz="2800" dirty="0"/>
              <a:t>-</a:t>
            </a:r>
            <a:r>
              <a:rPr lang="hr-HR" sz="28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hr-HR" sz="2800" dirty="0"/>
              <a:t>=0		</a:t>
            </a:r>
            <a:endParaRPr lang="hr-HR" sz="2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hr-HR" sz="2800" dirty="0">
                <a:solidFill>
                  <a:srgbClr val="000099"/>
                </a:solidFill>
              </a:rPr>
              <a:t>0</a:t>
            </a:r>
            <a:r>
              <a:rPr lang="hr-HR" sz="2800" dirty="0"/>
              <a:t>-</a:t>
            </a:r>
            <a:r>
              <a:rPr lang="hr-HR" sz="28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hr-HR" sz="2800" dirty="0"/>
              <a:t>=</a:t>
            </a:r>
            <a:r>
              <a:rPr lang="hr-HR" sz="2800" dirty="0">
                <a:solidFill>
                  <a:srgbClr val="FFFF00"/>
                </a:solidFill>
              </a:rPr>
              <a:t>-1		</a:t>
            </a:r>
            <a:endParaRPr lang="hr-HR" sz="2800" b="1" dirty="0">
              <a:solidFill>
                <a:srgbClr val="00B050"/>
              </a:solidFill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FF97C505-8668-4F2A-A260-1A6C6A1A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764" y="1297224"/>
            <a:ext cx="104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>
                <a:solidFill>
                  <a:srgbClr val="000099"/>
                </a:solidFill>
              </a:rPr>
              <a:t>198</a:t>
            </a: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0C0CD610-A820-4793-A5B1-91907F57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576" y="4940537"/>
            <a:ext cx="20716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>
                <a:solidFill>
                  <a:srgbClr val="FF0000"/>
                </a:solidFill>
              </a:rPr>
              <a:t>II</a:t>
            </a:r>
            <a:r>
              <a:rPr lang="hr-HR" sz="3200">
                <a:solidFill>
                  <a:srgbClr val="00B050"/>
                </a:solidFill>
              </a:rPr>
              <a:t>000</a:t>
            </a:r>
            <a:r>
              <a:rPr lang="hr-HR" sz="3200">
                <a:solidFill>
                  <a:srgbClr val="FF0000"/>
                </a:solidFill>
              </a:rPr>
              <a:t>II</a:t>
            </a:r>
            <a:r>
              <a:rPr lang="hr-HR" sz="3200">
                <a:solidFill>
                  <a:srgbClr val="00B050"/>
                </a:solidFill>
              </a:rPr>
              <a:t>0</a:t>
            </a:r>
          </a:p>
          <a:p>
            <a:endParaRPr lang="hr-HR"/>
          </a:p>
          <a:p>
            <a:endParaRPr lang="hr-HR"/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99C41821-397D-4915-99BA-D8478F6B5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835" y="2538649"/>
            <a:ext cx="19907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Rezultat &gt;= 0     </a:t>
            </a:r>
            <a:r>
              <a:rPr lang="hr-HR" sz="3200" b="1" dirty="0">
                <a:solidFill>
                  <a:srgbClr val="FF0000"/>
                </a:solidFill>
              </a:rPr>
              <a:t>I</a:t>
            </a:r>
          </a:p>
          <a:p>
            <a:r>
              <a:rPr lang="hr-HR" dirty="0"/>
              <a:t>Rezultat &lt; 0     </a:t>
            </a:r>
            <a:r>
              <a:rPr lang="hr-HR" sz="3200" b="1" dirty="0">
                <a:solidFill>
                  <a:srgbClr val="00B050"/>
                </a:solidFill>
              </a:rPr>
              <a:t>0</a:t>
            </a:r>
          </a:p>
          <a:p>
            <a:endParaRPr lang="hr-HR" sz="2400" b="1" dirty="0"/>
          </a:p>
        </p:txBody>
      </p:sp>
      <p:cxnSp>
        <p:nvCxnSpPr>
          <p:cNvPr id="31" name="Straight Arrow Connector 29">
            <a:extLst>
              <a:ext uri="{FF2B5EF4-FFF2-40B4-BE49-F238E27FC236}">
                <a16:creationId xmlns:a16="http://schemas.microsoft.com/office/drawing/2014/main" id="{ADE20F18-384A-453C-8DB3-4314F1645D18}"/>
              </a:ext>
            </a:extLst>
          </p:cNvPr>
          <p:cNvCxnSpPr>
            <a:stCxn id="28" idx="3"/>
          </p:cNvCxnSpPr>
          <p:nvPr/>
        </p:nvCxnSpPr>
        <p:spPr>
          <a:xfrm>
            <a:off x="2350164" y="1651237"/>
            <a:ext cx="887412" cy="2174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0">
            <a:extLst>
              <a:ext uri="{FF2B5EF4-FFF2-40B4-BE49-F238E27FC236}">
                <a16:creationId xmlns:a16="http://schemas.microsoft.com/office/drawing/2014/main" id="{CCA2AAD0-8646-4950-87E5-001910289051}"/>
              </a:ext>
            </a:extLst>
          </p:cNvPr>
          <p:cNvCxnSpPr/>
          <p:nvPr/>
        </p:nvCxnSpPr>
        <p:spPr>
          <a:xfrm rot="10800000" flipV="1">
            <a:off x="2523201" y="5011974"/>
            <a:ext cx="785813" cy="142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B7A766EC-A95B-4918-B092-81C91250348F}"/>
              </a:ext>
            </a:extLst>
          </p:cNvPr>
          <p:cNvSpPr txBox="1"/>
          <p:nvPr/>
        </p:nvSpPr>
        <p:spPr>
          <a:xfrm>
            <a:off x="4750146" y="924162"/>
            <a:ext cx="270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Moguće vrijednosti bitova!</a:t>
            </a:r>
          </a:p>
        </p:txBody>
      </p:sp>
      <p:cxnSp>
        <p:nvCxnSpPr>
          <p:cNvPr id="34" name="Ravni poveznik sa strelicom 33">
            <a:extLst>
              <a:ext uri="{FF2B5EF4-FFF2-40B4-BE49-F238E27FC236}">
                <a16:creationId xmlns:a16="http://schemas.microsoft.com/office/drawing/2014/main" id="{6F5A6780-7E89-467C-BCE0-4317029736DD}"/>
              </a:ext>
            </a:extLst>
          </p:cNvPr>
          <p:cNvCxnSpPr/>
          <p:nvPr/>
        </p:nvCxnSpPr>
        <p:spPr>
          <a:xfrm flipH="1">
            <a:off x="4309139" y="1297224"/>
            <a:ext cx="423590" cy="571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utnik 6">
            <a:extLst>
              <a:ext uri="{FF2B5EF4-FFF2-40B4-BE49-F238E27FC236}">
                <a16:creationId xmlns:a16="http://schemas.microsoft.com/office/drawing/2014/main" id="{086D75AA-CB79-4533-9CCB-0E742493CF2F}"/>
              </a:ext>
            </a:extLst>
          </p:cNvPr>
          <p:cNvSpPr/>
          <p:nvPr/>
        </p:nvSpPr>
        <p:spPr>
          <a:xfrm>
            <a:off x="5484068" y="1820583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369AF285-1D07-4AD2-992E-CCF2504D65B3}"/>
              </a:ext>
            </a:extLst>
          </p:cNvPr>
          <p:cNvSpPr/>
          <p:nvPr/>
        </p:nvSpPr>
        <p:spPr>
          <a:xfrm>
            <a:off x="5484068" y="2261353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54E8F905-0EDA-44C7-A54F-8C7794A32561}"/>
              </a:ext>
            </a:extLst>
          </p:cNvPr>
          <p:cNvSpPr/>
          <p:nvPr/>
        </p:nvSpPr>
        <p:spPr>
          <a:xfrm>
            <a:off x="5453321" y="26423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B050"/>
                </a:solidFill>
              </a:rPr>
              <a:t>0</a:t>
            </a:r>
            <a:endParaRPr lang="hr-HR" dirty="0"/>
          </a:p>
        </p:txBody>
      </p:sp>
      <p:sp>
        <p:nvSpPr>
          <p:cNvPr id="36" name="Pravokutnik 35">
            <a:extLst>
              <a:ext uri="{FF2B5EF4-FFF2-40B4-BE49-F238E27FC236}">
                <a16:creationId xmlns:a16="http://schemas.microsoft.com/office/drawing/2014/main" id="{FE7C0A9B-048A-478A-A170-424A4B99E8D3}"/>
              </a:ext>
            </a:extLst>
          </p:cNvPr>
          <p:cNvSpPr/>
          <p:nvPr/>
        </p:nvSpPr>
        <p:spPr>
          <a:xfrm>
            <a:off x="5455196" y="30363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B050"/>
                </a:solidFill>
              </a:rPr>
              <a:t>0</a:t>
            </a:r>
            <a:endParaRPr lang="hr-HR" dirty="0"/>
          </a:p>
        </p:txBody>
      </p:sp>
      <p:sp>
        <p:nvSpPr>
          <p:cNvPr id="37" name="Pravokutnik 36">
            <a:extLst>
              <a:ext uri="{FF2B5EF4-FFF2-40B4-BE49-F238E27FC236}">
                <a16:creationId xmlns:a16="http://schemas.microsoft.com/office/drawing/2014/main" id="{9593A73C-4861-4973-8D0C-A974CB90DA6B}"/>
              </a:ext>
            </a:extLst>
          </p:cNvPr>
          <p:cNvSpPr/>
          <p:nvPr/>
        </p:nvSpPr>
        <p:spPr>
          <a:xfrm>
            <a:off x="5453321" y="346436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B050"/>
                </a:solidFill>
              </a:rPr>
              <a:t>0</a:t>
            </a:r>
            <a:endParaRPr lang="hr-HR" dirty="0"/>
          </a:p>
        </p:txBody>
      </p:sp>
      <p:sp>
        <p:nvSpPr>
          <p:cNvPr id="38" name="Pravokutnik 37">
            <a:extLst>
              <a:ext uri="{FF2B5EF4-FFF2-40B4-BE49-F238E27FC236}">
                <a16:creationId xmlns:a16="http://schemas.microsoft.com/office/drawing/2014/main" id="{735ECF46-A893-4274-B2D7-FEAD3DCFFE4F}"/>
              </a:ext>
            </a:extLst>
          </p:cNvPr>
          <p:cNvSpPr/>
          <p:nvPr/>
        </p:nvSpPr>
        <p:spPr>
          <a:xfrm>
            <a:off x="5476082" y="389926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8890E5A6-4CEB-4ED2-9BD6-F65FBD5B53FB}"/>
              </a:ext>
            </a:extLst>
          </p:cNvPr>
          <p:cNvSpPr/>
          <p:nvPr/>
        </p:nvSpPr>
        <p:spPr>
          <a:xfrm>
            <a:off x="5476082" y="434003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8D295C1F-65F8-4518-8F0C-211603DF53CA}"/>
              </a:ext>
            </a:extLst>
          </p:cNvPr>
          <p:cNvSpPr/>
          <p:nvPr/>
        </p:nvSpPr>
        <p:spPr>
          <a:xfrm>
            <a:off x="5455196" y="4797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B050"/>
                </a:solidFill>
              </a:rPr>
              <a:t>0</a:t>
            </a:r>
            <a:endParaRPr lang="hr-HR" dirty="0"/>
          </a:p>
        </p:txBody>
      </p:sp>
      <p:cxnSp>
        <p:nvCxnSpPr>
          <p:cNvPr id="42" name="Ravni poveznik 41">
            <a:extLst>
              <a:ext uri="{FF2B5EF4-FFF2-40B4-BE49-F238E27FC236}">
                <a16:creationId xmlns:a16="http://schemas.microsoft.com/office/drawing/2014/main" id="{C76F1307-3789-41D0-A9D1-985F562B6A76}"/>
              </a:ext>
            </a:extLst>
          </p:cNvPr>
          <p:cNvCxnSpPr/>
          <p:nvPr/>
        </p:nvCxnSpPr>
        <p:spPr>
          <a:xfrm>
            <a:off x="3023264" y="2189915"/>
            <a:ext cx="29555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ni poveznik 42">
            <a:extLst>
              <a:ext uri="{FF2B5EF4-FFF2-40B4-BE49-F238E27FC236}">
                <a16:creationId xmlns:a16="http://schemas.microsoft.com/office/drawing/2014/main" id="{EF7C6ADC-25EC-4280-985C-095F2DFBEC11}"/>
              </a:ext>
            </a:extLst>
          </p:cNvPr>
          <p:cNvCxnSpPr/>
          <p:nvPr/>
        </p:nvCxnSpPr>
        <p:spPr>
          <a:xfrm>
            <a:off x="3012198" y="2630685"/>
            <a:ext cx="29555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ni poveznik 43">
            <a:extLst>
              <a:ext uri="{FF2B5EF4-FFF2-40B4-BE49-F238E27FC236}">
                <a16:creationId xmlns:a16="http://schemas.microsoft.com/office/drawing/2014/main" id="{42994C5B-EE55-4B76-B7B5-DEF5260B28EE}"/>
              </a:ext>
            </a:extLst>
          </p:cNvPr>
          <p:cNvCxnSpPr/>
          <p:nvPr/>
        </p:nvCxnSpPr>
        <p:spPr>
          <a:xfrm>
            <a:off x="3034330" y="3023591"/>
            <a:ext cx="29555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ni poveznik 44">
            <a:extLst>
              <a:ext uri="{FF2B5EF4-FFF2-40B4-BE49-F238E27FC236}">
                <a16:creationId xmlns:a16="http://schemas.microsoft.com/office/drawing/2014/main" id="{FF03B820-22F1-48E1-A33B-9F171A744F73}"/>
              </a:ext>
            </a:extLst>
          </p:cNvPr>
          <p:cNvCxnSpPr/>
          <p:nvPr/>
        </p:nvCxnSpPr>
        <p:spPr>
          <a:xfrm>
            <a:off x="3023264" y="3464361"/>
            <a:ext cx="29555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ni poveznik 45">
            <a:extLst>
              <a:ext uri="{FF2B5EF4-FFF2-40B4-BE49-F238E27FC236}">
                <a16:creationId xmlns:a16="http://schemas.microsoft.com/office/drawing/2014/main" id="{88C924D3-CFD0-4DF0-96EC-A344683116F7}"/>
              </a:ext>
            </a:extLst>
          </p:cNvPr>
          <p:cNvCxnSpPr/>
          <p:nvPr/>
        </p:nvCxnSpPr>
        <p:spPr>
          <a:xfrm>
            <a:off x="3084720" y="3899267"/>
            <a:ext cx="29555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ni poveznik 46">
            <a:extLst>
              <a:ext uri="{FF2B5EF4-FFF2-40B4-BE49-F238E27FC236}">
                <a16:creationId xmlns:a16="http://schemas.microsoft.com/office/drawing/2014/main" id="{EDFCFE71-1ECA-4FEF-9B6C-2DC514C98D79}"/>
              </a:ext>
            </a:extLst>
          </p:cNvPr>
          <p:cNvCxnSpPr/>
          <p:nvPr/>
        </p:nvCxnSpPr>
        <p:spPr>
          <a:xfrm>
            <a:off x="3073654" y="4340037"/>
            <a:ext cx="29555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47">
            <a:extLst>
              <a:ext uri="{FF2B5EF4-FFF2-40B4-BE49-F238E27FC236}">
                <a16:creationId xmlns:a16="http://schemas.microsoft.com/office/drawing/2014/main" id="{7F064DBE-B3F1-4410-9D59-221AB9DEEC36}"/>
              </a:ext>
            </a:extLst>
          </p:cNvPr>
          <p:cNvCxnSpPr/>
          <p:nvPr/>
        </p:nvCxnSpPr>
        <p:spPr>
          <a:xfrm>
            <a:off x="3084720" y="4737096"/>
            <a:ext cx="29555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18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sz="4000" dirty="0"/>
              <a:t>Binarno u decimalno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F7B611BD-5099-4DF3-9392-9A29DB52B61D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145421"/>
            <a:ext cx="1295400" cy="1295400"/>
            <a:chOff x="428596" y="142852"/>
            <a:chExt cx="1295392" cy="1295392"/>
          </a:xfrm>
        </p:grpSpPr>
        <p:pic>
          <p:nvPicPr>
            <p:cNvPr id="7" name="Picture 9" descr="octagon-512.png">
              <a:extLst>
                <a:ext uri="{FF2B5EF4-FFF2-40B4-BE49-F238E27FC236}">
                  <a16:creationId xmlns:a16="http://schemas.microsoft.com/office/drawing/2014/main" id="{64CCF6B9-6B29-449A-BE4C-9AC204217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B19C7177-9C48-45E5-A3C1-5DF1947B6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/>
                <a:t>4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64FFCA60-7204-4BA6-85F6-764DBB8FF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8130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dirty="0"/>
                <a:t>okteta</a:t>
              </a:r>
            </a:p>
          </p:txBody>
        </p:sp>
      </p:grpSp>
      <p:pic>
        <p:nvPicPr>
          <p:cNvPr id="13" name="Picture 5" descr="binary game.png">
            <a:extLst>
              <a:ext uri="{FF2B5EF4-FFF2-40B4-BE49-F238E27FC236}">
                <a16:creationId xmlns:a16="http://schemas.microsoft.com/office/drawing/2014/main" id="{2CAC3F80-256C-4557-B335-BDD9056B32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4195" y="788367"/>
            <a:ext cx="48688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avokutnik 13">
            <a:extLst>
              <a:ext uri="{FF2B5EF4-FFF2-40B4-BE49-F238E27FC236}">
                <a16:creationId xmlns:a16="http://schemas.microsoft.com/office/drawing/2014/main" id="{ACE1DB0F-CE6B-41B7-A02D-896ED19C0EC7}"/>
              </a:ext>
            </a:extLst>
          </p:cNvPr>
          <p:cNvSpPr/>
          <p:nvPr/>
        </p:nvSpPr>
        <p:spPr>
          <a:xfrm>
            <a:off x="1136961" y="5103674"/>
            <a:ext cx="78502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4"/>
              </a:rPr>
              <a:t>https://learningnetwork.cisco.com/docs/DOC-1803</a:t>
            </a:r>
            <a:endParaRPr lang="hr-HR" dirty="0"/>
          </a:p>
          <a:p>
            <a:r>
              <a:rPr lang="hr-HR" dirty="0">
                <a:hlinkClick r:id="rId5"/>
              </a:rPr>
              <a:t>https://studio.code.org/projects/applab/iukLbcDnzqgoxuu810unLw</a:t>
            </a:r>
            <a:endParaRPr lang="hr-HR" dirty="0"/>
          </a:p>
          <a:p>
            <a:r>
              <a:rPr lang="hr-HR" dirty="0">
                <a:hlinkClick r:id="rId6"/>
              </a:rPr>
              <a:t>http://2048game.com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381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335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4000" dirty="0"/>
              <a:t>IP adresiranje i Osnove IP adresiranja</a:t>
            </a:r>
            <a:endParaRPr lang="hr-HR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E32835D-8F9D-444F-A4C0-F90077C997AE}"/>
              </a:ext>
            </a:extLst>
          </p:cNvPr>
          <p:cNvSpPr txBox="1">
            <a:spLocks/>
          </p:cNvSpPr>
          <p:nvPr/>
        </p:nvSpPr>
        <p:spPr>
          <a:xfrm>
            <a:off x="243840" y="1132115"/>
            <a:ext cx="11546670" cy="258644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cap="none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IP adresa je 32-bitni broj (4 okteta) </a:t>
            </a:r>
            <a:r>
              <a:rPr lang="hr-HR" altLang="en-US" sz="24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– znači broj od 0 do 4.294.967.296 (oko 4 milijarde adresa)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cap="none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Radi jednostavnosti prikazujemo je kao 4 dekadska broja (za svaki oktet po jedan) razdvojena točkama radi „lakšeg” pamćenja i tumačenja: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b="1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Primjeri IP adresa: 0.0.0.0, 88.80.13.160, 213.251.145.96, 255.255.255.255, 127.0.0.1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hr-HR" altLang="en-US" sz="2400" cap="none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2A17AFE-0FA1-46A9-9CEB-7AD77F198C59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-8932"/>
            <a:ext cx="1295400" cy="1295400"/>
            <a:chOff x="428596" y="142852"/>
            <a:chExt cx="1295392" cy="1295392"/>
          </a:xfrm>
        </p:grpSpPr>
        <p:pic>
          <p:nvPicPr>
            <p:cNvPr id="8" name="Picture 9" descr="octagon-512.png">
              <a:extLst>
                <a:ext uri="{FF2B5EF4-FFF2-40B4-BE49-F238E27FC236}">
                  <a16:creationId xmlns:a16="http://schemas.microsoft.com/office/drawing/2014/main" id="{3CE96A8A-0DBB-4F26-8E82-EB9E9CB9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B4F9D9F0-E9BF-4CE8-BDA0-F6F36600D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 dirty="0"/>
                <a:t>4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427ECE7-000B-4CD3-8FFC-D4DED6809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8130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/>
                <a:t>okteta</a:t>
              </a:r>
            </a:p>
          </p:txBody>
        </p: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E596D19C-55E9-4B87-AEFF-71CBA686F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73" y="3627256"/>
            <a:ext cx="706776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3200">
                <a:hlinkClick r:id="rId3"/>
              </a:rPr>
              <a:t>www.index.hr</a:t>
            </a:r>
            <a:r>
              <a:rPr lang="hr-HR" sz="3200"/>
              <a:t>	       </a:t>
            </a:r>
            <a:r>
              <a:rPr lang="hr-HR" sz="3200">
                <a:solidFill>
                  <a:srgbClr val="FF0000"/>
                </a:solidFill>
              </a:rPr>
              <a:t>198.41.176.5</a:t>
            </a:r>
          </a:p>
          <a:p>
            <a:pPr>
              <a:buFont typeface="Wingdings" pitchFamily="2" charset="2"/>
              <a:buChar char="Ø"/>
            </a:pPr>
            <a:r>
              <a:rPr lang="hr-HR" sz="3200">
                <a:hlinkClick r:id="rId4"/>
              </a:rPr>
              <a:t>www.racunarstvo.hr</a:t>
            </a:r>
            <a:r>
              <a:rPr lang="hr-HR" sz="3200"/>
              <a:t> </a:t>
            </a:r>
            <a:r>
              <a:rPr lang="hr-HR" sz="3200">
                <a:solidFill>
                  <a:srgbClr val="FF0000"/>
                </a:solidFill>
              </a:rPr>
              <a:t>178.79.149.215</a:t>
            </a:r>
          </a:p>
          <a:p>
            <a:pPr>
              <a:buFont typeface="Wingdings" pitchFamily="2" charset="2"/>
              <a:buChar char="Ø"/>
            </a:pPr>
            <a:r>
              <a:rPr lang="hr-HR" sz="3200">
                <a:hlinkClick r:id="rId5"/>
              </a:rPr>
              <a:t>www.imenik.hr</a:t>
            </a:r>
            <a:r>
              <a:rPr lang="hr-HR" sz="3200"/>
              <a:t>   	</a:t>
            </a:r>
            <a:r>
              <a:rPr lang="hr-HR" sz="3200">
                <a:solidFill>
                  <a:srgbClr val="FF0000"/>
                </a:solidFill>
              </a:rPr>
              <a:t>193.200.203.100</a:t>
            </a:r>
          </a:p>
          <a:p>
            <a:pPr>
              <a:buFont typeface="Wingdings" pitchFamily="2" charset="2"/>
              <a:buChar char="Ø"/>
            </a:pPr>
            <a:endParaRPr lang="hr-HR" sz="1600"/>
          </a:p>
        </p:txBody>
      </p:sp>
    </p:spTree>
    <p:extLst>
      <p:ext uri="{BB962C8B-B14F-4D97-AF65-F5344CB8AC3E}">
        <p14:creationId xmlns:p14="http://schemas.microsoft.com/office/powerpoint/2010/main" val="452609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3365</Words>
  <Application>Microsoft Office PowerPoint</Application>
  <PresentationFormat>Widescreen</PresentationFormat>
  <Paragraphs>488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Calibri</vt:lpstr>
      <vt:lpstr>Segoe UI</vt:lpstr>
      <vt:lpstr>Stolzl Bold</vt:lpstr>
      <vt:lpstr>ARS Maquette Pro</vt:lpstr>
      <vt:lpstr>Wingdings</vt:lpstr>
      <vt:lpstr>Wingdings 2</vt:lpstr>
      <vt:lpstr>Calibri Light</vt:lpstr>
      <vt:lpstr>Segoe UI Semibold</vt:lpstr>
      <vt:lpstr>Office Theme</vt:lpstr>
      <vt:lpstr>OSI model  </vt:lpstr>
      <vt:lpstr>Funkcionalna mala mreža</vt:lpstr>
      <vt:lpstr>IP adresa</vt:lpstr>
      <vt:lpstr>BITOVI-pretvaranje binarno u decimalno</vt:lpstr>
      <vt:lpstr>BITOVI-pretvaranje binarno u decimalno</vt:lpstr>
      <vt:lpstr>BITOVI-pretvaranje decimalno u binarno</vt:lpstr>
      <vt:lpstr>Binarno u decimalno</vt:lpstr>
      <vt:lpstr>PowerPoint Presentation</vt:lpstr>
      <vt:lpstr>IP adresiranje i Osnove IP adresiranja</vt:lpstr>
      <vt:lpstr>Classful adresiranje Povijesna definicija klasa</vt:lpstr>
      <vt:lpstr>Classful adresiranje Kako to izgleda u tablici</vt:lpstr>
      <vt:lpstr>Adresiranje Koji su to važni parametri mreže</vt:lpstr>
      <vt:lpstr>Adresiranje Maleni primjer matematike</vt:lpstr>
      <vt:lpstr>Adresiranje Kako izgleda jedna /24 mreža</vt:lpstr>
      <vt:lpstr>PowerPoint Presentation</vt:lpstr>
      <vt:lpstr>Primjer subnetiranja</vt:lpstr>
      <vt:lpstr>Variable-Length Subnet Masking VLSM </vt:lpstr>
      <vt:lpstr>Variable-Length Subnet Masking VLSM –male mreže </vt:lpstr>
      <vt:lpstr>Variable-Length Subnet Masking VLSM-velike mreže </vt:lpstr>
      <vt:lpstr>Variable-Length Subnet Masking VLSM – Način prikaza</vt:lpstr>
      <vt:lpstr>Variable-Length Subnet Masking  Što ovo znači...</vt:lpstr>
      <vt:lpstr>Variable-Length Subnet Masking  Dvije /25 mreže:</vt:lpstr>
      <vt:lpstr>Variable-Length Subnet Masking  Dvije /25 mreže:</vt:lpstr>
      <vt:lpstr>Variable-Length Subnet Masking  Četiri /26 mreže</vt:lpstr>
      <vt:lpstr>Variable-Length Subnet Masking  Četiri /26 mreže:</vt:lpstr>
      <vt:lpstr>Variable-Length Subnet Masking   Ispravno: 1x/25 + 2x/26</vt:lpstr>
      <vt:lpstr>Variable-Length Subnet Masking   Neispravno: /26 + 1x/25 + 1x/26</vt:lpstr>
      <vt:lpstr>Variable-Length Subnet Masking  Zašto ovo prije nije moguće?</vt:lpstr>
      <vt:lpstr>Variable-Length Subnet Masking Dođemo do /27 mreža</vt:lpstr>
      <vt:lpstr>Variable-Length Subnet Masking  Jedna /24 se podijeli na 8x /27</vt:lpstr>
      <vt:lpstr>Variable-Length Subnet Masking  Ili malo kompleksnije...</vt:lpstr>
      <vt:lpstr>PowerPoint Presentation</vt:lpstr>
      <vt:lpstr>Kako adresirati mreže Što radimo bez VLSM-a</vt:lpstr>
      <vt:lpstr>Kako adresirati mreže Kako to izgleda s VLSM-om</vt:lpstr>
      <vt:lpstr>Kako adresirati mreže Kako to izgleda s VLSM-om</vt:lpstr>
      <vt:lpstr>Kako adresirati mrežu Jedan pratkični primjer</vt:lpstr>
      <vt:lpstr>Kako adresirati mrežu Krenuti od najveće mreže</vt:lpstr>
      <vt:lpstr>Kako adresirati mrežu ići prema sve manjim mrežama</vt:lpstr>
      <vt:lpstr>Kako adresirati mrežu ići prema sve manjim mrežama</vt:lpstr>
      <vt:lpstr>Kako adresirati mrežu-sažetak</vt:lpstr>
      <vt:lpstr>Kako adresirati mrežu-sažetak</vt:lpstr>
      <vt:lpstr>PowerPoint Presentation</vt:lpstr>
      <vt:lpstr>CIDR Originalno po classful-u</vt:lpstr>
      <vt:lpstr>CIDR-Primjer bez CIDR</vt:lpstr>
      <vt:lpstr>CIDR Što i kako možemo sumarizirati</vt:lpstr>
      <vt:lpstr>CIDR Nakon sumarizacije to je:</vt:lpstr>
      <vt:lpstr>CIDR I još korak dalje:</vt:lpstr>
      <vt:lpstr>CIDR Kako to sve izgleda binarno:</vt:lpstr>
      <vt:lpstr>CIDR Malo veći primjer (na /16)</vt:lpstr>
      <vt:lpstr>CIDR Kako se ovo računa</vt:lpstr>
      <vt:lpstr>CIDR Ali opet treba paziti:</vt:lpstr>
      <vt:lpstr>CIDR Gdje se najviše koristi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 model</dc:title>
  <dc:creator>Silvio Papić</dc:creator>
  <cp:lastModifiedBy>Silvio Papić</cp:lastModifiedBy>
  <cp:revision>131</cp:revision>
  <dcterms:created xsi:type="dcterms:W3CDTF">2018-10-09T19:16:34Z</dcterms:created>
  <dcterms:modified xsi:type="dcterms:W3CDTF">2024-11-29T06:41:22Z</dcterms:modified>
</cp:coreProperties>
</file>