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5" r:id="rId5"/>
  </p:sldMasterIdLst>
  <p:notesMasterIdLst>
    <p:notesMasterId r:id="rId34"/>
  </p:notesMasterIdLst>
  <p:handoutMasterIdLst>
    <p:handoutMasterId r:id="rId35"/>
  </p:handoutMasterIdLst>
  <p:sldIdLst>
    <p:sldId id="257" r:id="rId6"/>
    <p:sldId id="274" r:id="rId7"/>
    <p:sldId id="296" r:id="rId8"/>
    <p:sldId id="275" r:id="rId9"/>
    <p:sldId id="297" r:id="rId10"/>
    <p:sldId id="276" r:id="rId11"/>
    <p:sldId id="277" r:id="rId12"/>
    <p:sldId id="298" r:id="rId13"/>
    <p:sldId id="278" r:id="rId14"/>
    <p:sldId id="299" r:id="rId15"/>
    <p:sldId id="279" r:id="rId16"/>
    <p:sldId id="300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</p:sldIdLst>
  <p:sldSz cx="9144000" cy="6858000" type="screen4x3"/>
  <p:notesSz cx="6858000" cy="9144000"/>
  <p:custDataLst>
    <p:tags r:id="rId36"/>
  </p:custData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1EC87C-380D-472E-BB89-E284FBE82485}" v="785" dt="2022-09-27T16:51:09.1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3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8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 Golubić" userId="4b7da152-1437-436d-bd96-0b494f4b9ef2" providerId="ADAL" clId="{341EC87C-380D-472E-BB89-E284FBE82485}"/>
    <pc:docChg chg="undo custSel addSld modSld">
      <pc:chgData name="Iva Golubić" userId="4b7da152-1437-436d-bd96-0b494f4b9ef2" providerId="ADAL" clId="{341EC87C-380D-472E-BB89-E284FBE82485}" dt="2022-09-27T16:50:43.293" v="1107"/>
      <pc:docMkLst>
        <pc:docMk/>
      </pc:docMkLst>
      <pc:sldChg chg="addSp delSp modSp mod">
        <pc:chgData name="Iva Golubić" userId="4b7da152-1437-436d-bd96-0b494f4b9ef2" providerId="ADAL" clId="{341EC87C-380D-472E-BB89-E284FBE82485}" dt="2022-09-27T16:50:43.293" v="1107"/>
        <pc:sldMkLst>
          <pc:docMk/>
          <pc:sldMk cId="2811753107" sldId="274"/>
        </pc:sldMkLst>
        <pc:spChg chg="mod">
          <ac:chgData name="Iva Golubić" userId="4b7da152-1437-436d-bd96-0b494f4b9ef2" providerId="ADAL" clId="{341EC87C-380D-472E-BB89-E284FBE82485}" dt="2022-09-27T15:47:46.250" v="9" actId="20577"/>
          <ac:spMkLst>
            <pc:docMk/>
            <pc:sldMk cId="2811753107" sldId="274"/>
            <ac:spMk id="3" creationId="{00000000-0000-0000-0000-000000000000}"/>
          </ac:spMkLst>
        </pc:spChg>
        <pc:spChg chg="mod">
          <ac:chgData name="Iva Golubić" userId="4b7da152-1437-436d-bd96-0b494f4b9ef2" providerId="ADAL" clId="{341EC87C-380D-472E-BB89-E284FBE82485}" dt="2022-09-27T16:50:43.293" v="1107"/>
          <ac:spMkLst>
            <pc:docMk/>
            <pc:sldMk cId="2811753107" sldId="274"/>
            <ac:spMk id="4" creationId="{11D02BD9-1051-4F2F-AC62-E256957E6801}"/>
          </ac:spMkLst>
        </pc:spChg>
        <pc:graphicFrameChg chg="add del mod">
          <ac:chgData name="Iva Golubić" userId="4b7da152-1437-436d-bd96-0b494f4b9ef2" providerId="ADAL" clId="{341EC87C-380D-472E-BB89-E284FBE82485}" dt="2022-09-27T15:47:01.781" v="3" actId="478"/>
          <ac:graphicFrameMkLst>
            <pc:docMk/>
            <pc:sldMk cId="2811753107" sldId="274"/>
            <ac:graphicFrameMk id="2" creationId="{14EC17FF-DAAF-EC4B-ECE1-B1AE3FD7BE7F}"/>
          </ac:graphicFrameMkLst>
        </pc:graphicFrameChg>
        <pc:graphicFrameChg chg="add del mod">
          <ac:chgData name="Iva Golubić" userId="4b7da152-1437-436d-bd96-0b494f4b9ef2" providerId="ADAL" clId="{341EC87C-380D-472E-BB89-E284FBE82485}" dt="2022-09-27T15:47:01.150" v="2" actId="478"/>
          <ac:graphicFrameMkLst>
            <pc:docMk/>
            <pc:sldMk cId="2811753107" sldId="274"/>
            <ac:graphicFrameMk id="5" creationId="{5C5972F7-5857-D02F-CDCB-2C4D0D376AB6}"/>
          </ac:graphicFrameMkLst>
        </pc:graphicFrameChg>
      </pc:sldChg>
      <pc:sldChg chg="addSp delSp modSp mod">
        <pc:chgData name="Iva Golubić" userId="4b7da152-1437-436d-bd96-0b494f4b9ef2" providerId="ADAL" clId="{341EC87C-380D-472E-BB89-E284FBE82485}" dt="2022-09-27T16:18:44.021" v="449" actId="1076"/>
        <pc:sldMkLst>
          <pc:docMk/>
          <pc:sldMk cId="3575939940" sldId="278"/>
        </pc:sldMkLst>
        <pc:spChg chg="del">
          <ac:chgData name="Iva Golubić" userId="4b7da152-1437-436d-bd96-0b494f4b9ef2" providerId="ADAL" clId="{341EC87C-380D-472E-BB89-E284FBE82485}" dt="2022-09-27T16:18:38.271" v="447" actId="478"/>
          <ac:spMkLst>
            <pc:docMk/>
            <pc:sldMk cId="3575939940" sldId="278"/>
            <ac:spMk id="3" creationId="{00000000-0000-0000-0000-000000000000}"/>
          </ac:spMkLst>
        </pc:spChg>
        <pc:spChg chg="mod">
          <ac:chgData name="Iva Golubić" userId="4b7da152-1437-436d-bd96-0b494f4b9ef2" providerId="ADAL" clId="{341EC87C-380D-472E-BB89-E284FBE82485}" dt="2022-09-27T16:18:44.021" v="449" actId="1076"/>
          <ac:spMkLst>
            <pc:docMk/>
            <pc:sldMk cId="3575939940" sldId="278"/>
            <ac:spMk id="4" creationId="{6F66E726-9F85-4E3F-8BF8-531823D992F4}"/>
          </ac:spMkLst>
        </pc:spChg>
        <pc:spChg chg="add del mod">
          <ac:chgData name="Iva Golubić" userId="4b7da152-1437-436d-bd96-0b494f4b9ef2" providerId="ADAL" clId="{341EC87C-380D-472E-BB89-E284FBE82485}" dt="2022-09-27T16:18:40.169" v="448" actId="478"/>
          <ac:spMkLst>
            <pc:docMk/>
            <pc:sldMk cId="3575939940" sldId="278"/>
            <ac:spMk id="5" creationId="{92CA08B9-9B76-143F-AA76-4B86E2D09EF5}"/>
          </ac:spMkLst>
        </pc:spChg>
      </pc:sldChg>
      <pc:sldChg chg="addSp delSp modSp mod">
        <pc:chgData name="Iva Golubić" userId="4b7da152-1437-436d-bd96-0b494f4b9ef2" providerId="ADAL" clId="{341EC87C-380D-472E-BB89-E284FBE82485}" dt="2022-09-27T16:39:47.086" v="809" actId="1076"/>
        <pc:sldMkLst>
          <pc:docMk/>
          <pc:sldMk cId="2538585091" sldId="280"/>
        </pc:sldMkLst>
        <pc:spChg chg="del">
          <ac:chgData name="Iva Golubić" userId="4b7da152-1437-436d-bd96-0b494f4b9ef2" providerId="ADAL" clId="{341EC87C-380D-472E-BB89-E284FBE82485}" dt="2022-09-27T16:39:39.799" v="807" actId="478"/>
          <ac:spMkLst>
            <pc:docMk/>
            <pc:sldMk cId="2538585091" sldId="280"/>
            <ac:spMk id="3" creationId="{00000000-0000-0000-0000-000000000000}"/>
          </ac:spMkLst>
        </pc:spChg>
        <pc:spChg chg="mod">
          <ac:chgData name="Iva Golubić" userId="4b7da152-1437-436d-bd96-0b494f4b9ef2" providerId="ADAL" clId="{341EC87C-380D-472E-BB89-E284FBE82485}" dt="2022-09-27T16:39:47.086" v="809" actId="1076"/>
          <ac:spMkLst>
            <pc:docMk/>
            <pc:sldMk cId="2538585091" sldId="280"/>
            <ac:spMk id="4" creationId="{0EDF2778-75F6-4C85-BFB8-3249B394DB5B}"/>
          </ac:spMkLst>
        </pc:spChg>
        <pc:spChg chg="add del mod">
          <ac:chgData name="Iva Golubić" userId="4b7da152-1437-436d-bd96-0b494f4b9ef2" providerId="ADAL" clId="{341EC87C-380D-472E-BB89-E284FBE82485}" dt="2022-09-27T16:39:43.863" v="808" actId="478"/>
          <ac:spMkLst>
            <pc:docMk/>
            <pc:sldMk cId="2538585091" sldId="280"/>
            <ac:spMk id="5" creationId="{19DCE840-8B0F-0F8F-8315-20466B406649}"/>
          </ac:spMkLst>
        </pc:spChg>
      </pc:sldChg>
      <pc:sldChg chg="delSp modSp add mod">
        <pc:chgData name="Iva Golubić" userId="4b7da152-1437-436d-bd96-0b494f4b9ef2" providerId="ADAL" clId="{341EC87C-380D-472E-BB89-E284FBE82485}" dt="2022-09-27T15:47:25.983" v="8" actId="1076"/>
        <pc:sldMkLst>
          <pc:docMk/>
          <pc:sldMk cId="3338942824" sldId="296"/>
        </pc:sldMkLst>
        <pc:spChg chg="del mod">
          <ac:chgData name="Iva Golubić" userId="4b7da152-1437-436d-bd96-0b494f4b9ef2" providerId="ADAL" clId="{341EC87C-380D-472E-BB89-E284FBE82485}" dt="2022-09-27T15:47:19.078" v="7" actId="478"/>
          <ac:spMkLst>
            <pc:docMk/>
            <pc:sldMk cId="3338942824" sldId="296"/>
            <ac:spMk id="3" creationId="{00000000-0000-0000-0000-000000000000}"/>
          </ac:spMkLst>
        </pc:spChg>
        <pc:spChg chg="mod">
          <ac:chgData name="Iva Golubić" userId="4b7da152-1437-436d-bd96-0b494f4b9ef2" providerId="ADAL" clId="{341EC87C-380D-472E-BB89-E284FBE82485}" dt="2022-09-27T15:47:25.983" v="8" actId="1076"/>
          <ac:spMkLst>
            <pc:docMk/>
            <pc:sldMk cId="3338942824" sldId="296"/>
            <ac:spMk id="4" creationId="{11D02BD9-1051-4F2F-AC62-E256957E6801}"/>
          </ac:spMkLst>
        </pc:spChg>
      </pc:sldChg>
      <pc:sldChg chg="modSp add mod">
        <pc:chgData name="Iva Golubić" userId="4b7da152-1437-436d-bd96-0b494f4b9ef2" providerId="ADAL" clId="{341EC87C-380D-472E-BB89-E284FBE82485}" dt="2022-09-27T16:17:34.765" v="445" actId="20577"/>
        <pc:sldMkLst>
          <pc:docMk/>
          <pc:sldMk cId="1550524203" sldId="297"/>
        </pc:sldMkLst>
        <pc:spChg chg="mod">
          <ac:chgData name="Iva Golubić" userId="4b7da152-1437-436d-bd96-0b494f4b9ef2" providerId="ADAL" clId="{341EC87C-380D-472E-BB89-E284FBE82485}" dt="2022-09-27T16:17:34.765" v="445" actId="20577"/>
          <ac:spMkLst>
            <pc:docMk/>
            <pc:sldMk cId="1550524203" sldId="297"/>
            <ac:spMk id="3" creationId="{5057083A-4049-4238-7D04-E098F601BE75}"/>
          </ac:spMkLst>
        </pc:spChg>
        <pc:spChg chg="mod">
          <ac:chgData name="Iva Golubić" userId="4b7da152-1437-436d-bd96-0b494f4b9ef2" providerId="ADAL" clId="{341EC87C-380D-472E-BB89-E284FBE82485}" dt="2022-09-27T16:17:25.452" v="428" actId="1076"/>
          <ac:spMkLst>
            <pc:docMk/>
            <pc:sldMk cId="1550524203" sldId="297"/>
            <ac:spMk id="76" creationId="{7A1A4DC1-DC1A-64D9-0FDB-56F821E3B47A}"/>
          </ac:spMkLst>
        </pc:spChg>
      </pc:sldChg>
      <pc:sldChg chg="addSp delSp modSp add mod">
        <pc:chgData name="Iva Golubić" userId="4b7da152-1437-436d-bd96-0b494f4b9ef2" providerId="ADAL" clId="{341EC87C-380D-472E-BB89-E284FBE82485}" dt="2022-09-27T16:36:58.261" v="795" actId="113"/>
        <pc:sldMkLst>
          <pc:docMk/>
          <pc:sldMk cId="1915003668" sldId="298"/>
        </pc:sldMkLst>
        <pc:spChg chg="mod">
          <ac:chgData name="Iva Golubić" userId="4b7da152-1437-436d-bd96-0b494f4b9ef2" providerId="ADAL" clId="{341EC87C-380D-472E-BB89-E284FBE82485}" dt="2022-09-27T16:18:50.580" v="461" actId="20577"/>
          <ac:spMkLst>
            <pc:docMk/>
            <pc:sldMk cId="1915003668" sldId="298"/>
            <ac:spMk id="3" creationId="{00000000-0000-0000-0000-000000000000}"/>
          </ac:spMkLst>
        </pc:spChg>
        <pc:spChg chg="mod">
          <ac:chgData name="Iva Golubić" userId="4b7da152-1437-436d-bd96-0b494f4b9ef2" providerId="ADAL" clId="{341EC87C-380D-472E-BB89-E284FBE82485}" dt="2022-09-27T16:36:58.261" v="795" actId="113"/>
          <ac:spMkLst>
            <pc:docMk/>
            <pc:sldMk cId="1915003668" sldId="298"/>
            <ac:spMk id="4" creationId="{6F66E726-9F85-4E3F-8BF8-531823D992F4}"/>
          </ac:spMkLst>
        </pc:spChg>
        <pc:picChg chg="add mod">
          <ac:chgData name="Iva Golubić" userId="4b7da152-1437-436d-bd96-0b494f4b9ef2" providerId="ADAL" clId="{341EC87C-380D-472E-BB89-E284FBE82485}" dt="2022-09-27T16:21:40.722" v="522" actId="1076"/>
          <ac:picMkLst>
            <pc:docMk/>
            <pc:sldMk cId="1915003668" sldId="298"/>
            <ac:picMk id="5" creationId="{DE574900-CD22-BDA9-3B4F-8D6ED12F37FF}"/>
          </ac:picMkLst>
        </pc:picChg>
        <pc:picChg chg="add mod">
          <ac:chgData name="Iva Golubić" userId="4b7da152-1437-436d-bd96-0b494f4b9ef2" providerId="ADAL" clId="{341EC87C-380D-472E-BB89-E284FBE82485}" dt="2022-09-27T16:22:23.256" v="526" actId="1076"/>
          <ac:picMkLst>
            <pc:docMk/>
            <pc:sldMk cId="1915003668" sldId="298"/>
            <ac:picMk id="7" creationId="{ED85C6D5-C3EE-78FC-3B90-453FC74CCC2A}"/>
          </ac:picMkLst>
        </pc:picChg>
        <pc:picChg chg="del">
          <ac:chgData name="Iva Golubić" userId="4b7da152-1437-436d-bd96-0b494f4b9ef2" providerId="ADAL" clId="{341EC87C-380D-472E-BB89-E284FBE82485}" dt="2022-09-27T16:22:19.005" v="524" actId="478"/>
          <ac:picMkLst>
            <pc:docMk/>
            <pc:sldMk cId="1915003668" sldId="298"/>
            <ac:picMk id="10" creationId="{4B2447DE-A36E-E9D5-F4E0-567B29214BB2}"/>
          </ac:picMkLst>
        </pc:picChg>
        <pc:picChg chg="del mod">
          <ac:chgData name="Iva Golubić" userId="4b7da152-1437-436d-bd96-0b494f4b9ef2" providerId="ADAL" clId="{341EC87C-380D-472E-BB89-E284FBE82485}" dt="2022-09-27T16:21:37.243" v="521" actId="478"/>
          <ac:picMkLst>
            <pc:docMk/>
            <pc:sldMk cId="1915003668" sldId="298"/>
            <ac:picMk id="12" creationId="{0A2A946B-7EEF-C931-316D-F842B982253E}"/>
          </ac:picMkLst>
        </pc:picChg>
      </pc:sldChg>
      <pc:sldChg chg="addSp delSp modSp add mod">
        <pc:chgData name="Iva Golubić" userId="4b7da152-1437-436d-bd96-0b494f4b9ef2" providerId="ADAL" clId="{341EC87C-380D-472E-BB89-E284FBE82485}" dt="2022-09-27T16:37:27.593" v="805" actId="115"/>
        <pc:sldMkLst>
          <pc:docMk/>
          <pc:sldMk cId="1819647038" sldId="299"/>
        </pc:sldMkLst>
        <pc:spChg chg="mod">
          <ac:chgData name="Iva Golubić" userId="4b7da152-1437-436d-bd96-0b494f4b9ef2" providerId="ADAL" clId="{341EC87C-380D-472E-BB89-E284FBE82485}" dt="2022-09-27T16:28:52.514" v="612" actId="20577"/>
          <ac:spMkLst>
            <pc:docMk/>
            <pc:sldMk cId="1819647038" sldId="299"/>
            <ac:spMk id="2" creationId="{70417F86-E4FF-81CC-9B8B-85655571D328}"/>
          </ac:spMkLst>
        </pc:spChg>
        <pc:spChg chg="mod">
          <ac:chgData name="Iva Golubić" userId="4b7da152-1437-436d-bd96-0b494f4b9ef2" providerId="ADAL" clId="{341EC87C-380D-472E-BB89-E284FBE82485}" dt="2022-09-27T16:37:27.593" v="805" actId="115"/>
          <ac:spMkLst>
            <pc:docMk/>
            <pc:sldMk cId="1819647038" sldId="299"/>
            <ac:spMk id="4" creationId="{15C8F8B6-5EFA-411C-98C0-A1F9D0937141}"/>
          </ac:spMkLst>
        </pc:spChg>
        <pc:picChg chg="add mod">
          <ac:chgData name="Iva Golubić" userId="4b7da152-1437-436d-bd96-0b494f4b9ef2" providerId="ADAL" clId="{341EC87C-380D-472E-BB89-E284FBE82485}" dt="2022-09-27T16:33:03.442" v="662" actId="1076"/>
          <ac:picMkLst>
            <pc:docMk/>
            <pc:sldMk cId="1819647038" sldId="299"/>
            <ac:picMk id="5" creationId="{28BDE5A8-3BC3-2B61-8EAC-291A52A8B8FE}"/>
          </ac:picMkLst>
        </pc:picChg>
        <pc:picChg chg="add del">
          <ac:chgData name="Iva Golubić" userId="4b7da152-1437-436d-bd96-0b494f4b9ef2" providerId="ADAL" clId="{341EC87C-380D-472E-BB89-E284FBE82485}" dt="2022-09-27T16:32:34.357" v="660" actId="478"/>
          <ac:picMkLst>
            <pc:docMk/>
            <pc:sldMk cId="1819647038" sldId="299"/>
            <ac:picMk id="9" creationId="{1C3BE1B9-53B0-81BA-8E22-8782AC5EB63D}"/>
          </ac:picMkLst>
        </pc:picChg>
      </pc:sldChg>
      <pc:sldChg chg="modSp add mod">
        <pc:chgData name="Iva Golubić" userId="4b7da152-1437-436d-bd96-0b494f4b9ef2" providerId="ADAL" clId="{341EC87C-380D-472E-BB89-E284FBE82485}" dt="2022-09-27T16:47:17.305" v="1102" actId="113"/>
        <pc:sldMkLst>
          <pc:docMk/>
          <pc:sldMk cId="3674130124" sldId="300"/>
        </pc:sldMkLst>
        <pc:spChg chg="mod">
          <ac:chgData name="Iva Golubić" userId="4b7da152-1437-436d-bd96-0b494f4b9ef2" providerId="ADAL" clId="{341EC87C-380D-472E-BB89-E284FBE82485}" dt="2022-09-27T16:39:54.698" v="820" actId="20577"/>
          <ac:spMkLst>
            <pc:docMk/>
            <pc:sldMk cId="3674130124" sldId="300"/>
            <ac:spMk id="3" creationId="{00000000-0000-0000-0000-000000000000}"/>
          </ac:spMkLst>
        </pc:spChg>
        <pc:spChg chg="mod">
          <ac:chgData name="Iva Golubić" userId="4b7da152-1437-436d-bd96-0b494f4b9ef2" providerId="ADAL" clId="{341EC87C-380D-472E-BB89-E284FBE82485}" dt="2022-09-27T16:47:17.305" v="1102" actId="113"/>
          <ac:spMkLst>
            <pc:docMk/>
            <pc:sldMk cId="3674130124" sldId="300"/>
            <ac:spMk id="4" creationId="{0EDF2778-75F6-4C85-BFB8-3249B394DB5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AEB55-AA1C-416E-8F11-DD53AAFF714D}" type="datetimeFigureOut">
              <a:rPr lang="hr-HR" smtClean="0"/>
              <a:pPr/>
              <a:t>27.9.2022.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333DD-81B9-4367-B71A-D38756CC224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8698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1 103 3513,'0'0'11131,"12"-5"-10949,21-12-254,0 1 0,2 1 1,0 2-1,66-15 0,-85 21 141,-13 6-35,-8 7-688,3-3 360,-2 5-2783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1 269 2497,'0'0'8509,"30"-12"-8227,96-37-20,-40 20 1412,108-23 0,-5 1-337,71-22 161,-249 71-1016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14 529 6569,'0'0'5472,"-2"0"-5401,-10-2 3770,18-3-3089,10-4-949,178-66 394,147-53 2198,-13 13-453,-124 39-1419,-87 30-237,68-25 74,-175 70-224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0 200 6585,'0'0'7974,"16"-4"-7491,237-69 1367,-136 33-1290,195-40 0,-289 78-3370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0 576 5009,'0'0'10010,"3"0"-9531,24-2-303,0-2 1,-1 0-1,1-2 0,40-15 1,-10 3-160,264-89 145,-28 7 1080,-167 57-703,59-14 0,39-14-420,-150 45-37,163-51 170,-188 55-417,-16 7-4866,-25 12-335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1 157 1120,'0'0'6571,"24"-10"-6211,117-46 430,-112 45 166,58-13 0,-56 17 185,56-21 0,-78 24-968,1 1 1,0 1-1,16-3 1,6-1-108,-31 6 114,-10 1-63,-19 7-2838,-32 16 0,34-13 952,-1 0-351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1 157 4993,'0'0'5140,"32"-8"-4901,101-22 15,94-37 82,-161 51-882,93-19-2395,-151 35 1123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1 261 7538,'0'0'7511,"13"-5"-7273,9-4-186,231-86 1954,68 5-1331,-298 82-667,11 0 29,-33 8 754,4-1-1080,102-33-8405,-69 23 3526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0 609 2537,'0'0'5015,"7"-2"-3594,79-28 3468,-6 2-3976,132-58 105,-128 50-217,105-30 664,-90 33 370,9 0-1833,40-14 1123,25-15-975,-79 31-147,-60 21 15,38-16 1,127-42 37,-45 18-499,-168 50-3812,-3 0 3171,-15 8-3479,-2 0-2638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1 137 4601,'0'0'9858,"4"4"-8785,14 13-5149,-15-16 4292,0 0 0,0 0 0,0 0 0,0 0 0,0-1 1,0 1-1,0-1 0,0 0 0,0 0 0,1 0 0,-1-1 0,6 0 1,-8 1-89,53-9 261,58-18 1,-60 14-350,270-79 62,-279 71-847,-32 21-2016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1 544 4097,'0'0'9068,"19"-4"-8955,3-1-100,19-4 4,53-18-1,-3-8 100,113-37 351,-103 38 1405,-62 19-1831,43-10 0,8-3 333,-59 18 43,52-12 0,-35 12-152,-1-3 1,61-25-1,-5 2 38,44-19 129,-74 31-411,-53 19 177,-1-1-1,30-14 0,-35 14-189,0 0 0,1 1-1,16-3 1,-17 4-10,0 0 0,0-1 0,14-6 0,-26 9-38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1 158 5265,'0'0'4909,"4"0"-4530,20-2 7,-1-2-1,1-1 1,-1-1 0,0-1 0,43-18-1,7-3-361,17-1 392,119-23 0,-231 70-2943,7-6-1265,3 0-2420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1 197 7466,'0'0'6194,"18"-1"-5766,-9 1-348,20-2 262,-1 0 1,45-11-1,528-148 153,-582 157-493,25-10 595,-48 14-395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7 200 1664,'0'0'4873,"0"0"-4754,-1-1-1,1 1 0,0 0 0,-1 0 0,1 0 1,0-1-1,-1 1 0,1 0 0,0 0 0,-1-1 1,1 1-1,0 0 0,0 0 0,-1-1 0,1 1 1,0 0-1,0-1 0,0 1 0,-1 0 0,1-1 1,0 1-1,0-1 0,0 1 0,0 0 0,0-1 1,0 1-1,0-1 0,0 1 0,0 0 0,0-1 0,0 1 1,0-1-1,0 1 0,0-1 0,36-14 219,1 1-1,1 2 1,-1 1 0,58-7-1,63-19-564,129-40 138,-266 74 345,-12 3-594,-23 9-4470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1 506 3673,'0'0'7223,"1"-9"-4553,3-8-3324,20 7 1283,0 1 1,42-11-1,-20 8-560,22-9 155,371-101 2983,-317 95-3180,242-68 629,-286 69-613,162-60 662,-214 75-581,-5 1-113,1 2 0,1 0 0,31-6 0,-84 14-7226,7 0 860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1 470 4297,'0'0'6860,"6"-9"-5648,3 3-1126,1 0-1,1 1 1,-1 0-1,1 0 1,0 2-1,-1-1 1,18-2 0,-7 0-120,431-130 194,-307 95-11,71-23 997,-28 14-882,-152 40 6,42-6-1,-43 10-85,54-17 0,109-43-195,-195 65-346,3 0 771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0 182 2697,'0'0'5646,"0"3"-5446,0-2-27,0-1-1,0 1 1,0-1-1,0 1 1,0-1-1,0 1 1,1-1 0,-1 1-1,0-1 1,0 1-1,0-1 1,1 1-1,-1-1 1,0 1-1,1-1 1,-1 1 0,0-1-1,1 0 1,-1 1-1,1-1 1,-1 0-1,0 1 1,1-1-1,-1 0 1,1 1-1,-1-1 1,1 0 0,-1 0-1,2 1 1,21-1 1387,35-14-2295,-44 10 1183,88-24-471,141-45 240,-37 12 334,-165 44 1,-49 17 1112,2 2-6417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3 248 3753,'0'0'5073,"-3"0"-4958,190-78 3655,384-80-1862,-540 153-1629,0 0 205,-28 4-294,-16 2-103,10-1-358,0 1 1,0 0-1,0 0 0,0 0 0,1 0 0,-1 0 0,1 1 0,-1-1 0,1 1 0,-1-1 1,-3 4-1,-2 2-2911,-3 0-2060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1 346 3817,'0'0'8432,"23"-10"-8282,142-52-165,340-125-916,-297 109 1807,-178 70-436,-29 8-438,-1 0 0,0 0 0,0 0 0,1 0 0,-1 0 0,0 0 0,1 0-1,-1 0 1,0 0 0,0 0 0,1 0 0,-1 0 0,0 1 0,1-1-1,-1 0 1,0 0 0,0 0 0,1 0 0,-1 1 0,0-1 0,0 0 0,0 0-1,1 1 1,-1-1 0,0 0 0,0 0 0,0 1 0,0-1 0,0 0 0,0 0-1,1 1 1,-1-1 0,0 0 0,0 1 0,0-1 0,0 0 0,0 0 0,0 1-1,0-1 1,0 0 0,0 1 0,0-1 0,0 0 0,0 1 0,-1-1 0,1 0-1,0 0 1,0 1 0,0-1 0,0 0 0,0 0 0,-1 1 0,1-1-1,0 0 1,0 0 0,0 1 0,-1-1 0,1 0 0,0 0 0,0 0 0,0 0-1,-1 1 1,1-1 0,0 0 0,-1 0 0,1 0 0,0 0 2,-5 5-179,-1-1-1,0 0 1,1 0 0,-1 0 0,-11 4 0,-17 7-4853,19-9-1304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1 411 7770,'0'0'6750,"20"-12"-6718,-3 3-24,127-67 30,576-203-100,-702 273 75,10-3 14,43-10-1,-69 19 127,-8 3 678,-9 5-877,-27 13 521,17-4-4211,17-11-1662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1 381 8186,'0'0'6895,"22"-9"-6645,144-67 9,40-21-772,268-86 0,-459 177 518,-10 4 1,0 1-1,0-1 1,1 1 0,-1 0-1,10-1 1,-15 2 7,0 1-243,-1 1 0,1-1-1,-1 1 1,1-1 0,-1 1-1,0-1 1,0 1 0,0-1-1,0 0 1,0 1 0,0-1-1,0 0 1,0 0 0,0 0-1,-1 0 1,1 0 0,0 0-1,-1 0 1,1 0 0,-1-1-1,1 1 1,-4 0 0,2 1-467,-17 8-2468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7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0 454 8266,'0'0'2203,"40"-21"-1972,129-65-358,261-109 2468,-276 130-644,-122 51-1397,150-58 167,-170 71-1587,-10 10-2936,-2-4 2593,0 3-4355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0 218 3441,'0'0'7433,"16"-1"-5823,-1-1-1214,1-1 0,-1-1 0,-1 0 0,25-11-1,0 0-207,352-111 726,-355 116-762,-13 3-126,1 0 1,34-16 0,-57 23-113,-9 12-2592,1-7-1017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1 483 6545,'0'0'5971,"28"-17"-5396,91-55 150,-17 17 40,2 3 1,139-46-1,-138 57-720,42-20 185,47-18 983,-159 71-1136,-35 8-332,0 6-3695,0 2-992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2801,'0'0'1904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10 474 5753,'-10'19'5753,"14"-26"-2636,-1 3-3000,1 1 0,0 0 0,0 0 0,0 0 0,0 0-1,1 1 1,-1-1 0,1 1 0,0 0 0,6-2 0,8-3-21,184-85 243,49-23 182,232-122 1019,-464 235-7016,-13 2 541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13 505 1720,'0'0'10216,"-3"-1"-9816,2 1-387,1 0 0,-1 0-1,1 0 1,0 0 0,-1 0 0,1 0 0,-1-1 0,1 1 0,0 0-1,-1 0 1,1 0 0,0 0 0,-1-1 0,1 1 0,0 0-1,-1 0 1,1 0 0,0-1 0,0 1 0,-1 0 0,1-1-1,0 1 1,0 0 0,-1-1 0,1 1 0,0 0 0,0-1 0,0 1-1,0 0 1,-1-1 0,1 1 0,0-1 0,0 1 0,0-1-1,10-12 361,38-19 109,-23 17-380,43-28-1619,3 3 0,124-51 0,-5 3 1820,-154 67-158,38-28 0,21-13-2309,-82 54 1991,0 2-1,1 0 1,-1 0 0,1 1-1,21-4 1,-19 9-1885,-16 5-1848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1 466 1272,'0'0'7918,"24"-19"-6882,76-62-228,-70 57-445,2 3 0,0 0 0,52-23-1,-29 16-255,336-162-598,-357 178-1521,38-9 1,-55 17-858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0 321 9010,'0'0'2632,"196"-119"-3120,-135 92-600,1-3 424,-1 2 368,0 5 296,-3 3 0,0 0 192,-1 4-192,12 1-8,-11 3-1904,-16 2-2225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1 200 3321,'0'0'9855,"9"-2"-9573,69-18-32,102-43 0,-22 7-409,-92 33-520,40-12-2249,-105 35 2526,-9 2-6155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0 438 224,'8'6'11541,"-7"-5"-11254,-1 0 0,1-1 0,0 1-1,0-1 1,-1 1 0,1-1 0,0 1 0,0-1-1,0 0 1,-1 1 0,1-1 0,0 0 0,0 0-1,0 0 1,0 1 0,0-1 0,0 0 0,0 0-1,0 0 1,0 0 0,0-1 0,16 0-110,31-14 38,60-27 0,-60 22-74,65-18 0,-10 13-14,82-23 226,-36 13 262,-38 11-572,205-54 542,77-25-41,-378 99-329,-11 4-241,0-1 0,0 0 0,0 1 0,0-2 0,0 1 1,0 0-1,-1-1 0,1 0 0,4-3 0,-19 4-2732,-17 1-1944,-9 0-4880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1 432 3105,'0'0'8204,"10"2"-7332,1 1-686,0-1 0,1 0 0,-1-1 0,1 0 0,-1-1 0,1-1 0,-1 1 0,1-2 0,-1 0 0,15-4 0,95-38 983,159-52 523,-11 9-493,-110 36-613,181-34 0,-276 68-200,-44 10-391,0 2 0,0 0 0,0 1 0,39-1 0,-59 5-101,2-1-102,0 1 88,0-1 0,0 0 0,0 0 1,0 1-1,-1-1 0,1-1 0,0 1 0,-1 0 1,1 0-1,0 0 0,-1-1 0,2-2 1,5-5-4043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0 494 1536,'1'0'6127,"8"1"-4803,5-2-457,0 0 0,0-1 0,0-1-1,0 0 1,16-6 0,70-31-670,-46 17 343,456-146 2553,-475 158-2942,59-17-147,170-54 934,-13 5-172,-177 55-204,13-1-107,-85 23-222,-10 0-2309,-16 3 106,0 0 0,-31 10 1,32-7-539,-24 6-3733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1 385 6513,'0'0'7905,"2"0"-7848,306-118 615,26-8 59,-198 75-290,-68 24-80,126-31 0,-174 54-317,-20 4-115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1 498 2777,'0'0'8597,"12"1"-6951,0 0-1317,9 1 481,0-1 1,33-1 0,-30-5-445,-1-1 1,0 0-1,0-2 1,0-1 0,36-20-1,30-10 371,189-52-172,-131 46-436,146-41 752,28-8 545,-85 15-1342,-239 77-3026,-17 0 612,-24 0-3051,-2 2-2279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1 221 1456,'0'0'4707,"-1"1"-4415,1 0 1,0 0 0,0 0-1,0 0 1,0 0 0,0 0-1,0 0 1,0 0 0,1 0-1,-1 0 1,0 0 0,0 0 0,1 0-1,0 1 1,36-4 183,0-2-1,48-11 1,11-2-1,30-8 777,-10 1-411,-53 16-252,157-31 15,-28-22-294,-157 52-293,-15 5-152,0-1 1,-1-1-1,28-12 1,-71 19-6086,-74 34 760,48-13 4643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46 295 1856,'0'0'1862,"-7"1"-1758,-32 7 719,53-6-240,0-1 0,0-1-1,0-1 1,0 0 0,0-1 0,21-5 0,134-30-459,73-15 1823,59-2 932,-212 33-2859,115-41 0,-182 52-25,41-24 1,-18 9-1015,-53 27-4276,-52 27 1469,29-13 3141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8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33 289 2561,'0'0'1656,"-7"4"-603,-18 15 286,24-16 49,8-2-870,8-2-123,2-3-392,0-1 1,-1 0-1,18-9 0,17-6-264,239-70 977,157-56 2798,-400 133-3409,-37 11-458,-1-1 1,1 1-1,14-8 0,-38 10-9169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0 124 3065,'0'0'6968,"24"2"-6211,76 5-334,-90-7-365,0 0-1,0-1 1,-1 0-1,1 0 1,0-1-1,-1 0 1,1 0-1,-1-2 1,13-5-1,6-2 11,56-15-15,81-32-1912,-161 56 1524,11-5-571,-7 1-2511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76 3321,'0'0'8602,"164"-40"-8602,-125 26-369,-1 4-279,-7 5-480,-4 1-1705,0 4-1119,-8 0 2703,-4-2 961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1 884 3625,'0'0'7836,"22"-5"-7480,71-13-234,-79 15-26,-1-1 0,0 0 0,0-1 0,24-12 1,-5 2 671,158-71 2395,-141 63-3062,306-133 1619,-144 52-1425,58-36-95,23-20 474,-236 130-646,99-37 0,-98 44-52,-57 23-48,1 0 0,0-1-1,-1 1 1,1 0-1,-1 0 1,1 0 0,0 0-1,-1-1 1,1 1-1,-1 0 1,1 0-1,-1-1 1,1 1 0,-1-1-1,1 1 1,-1 0-1,1-1 1,-1 1-1,0-1 1,1 1 0,-1-1-1,0 1 1,1-1-1,-1 1 1,0-1 0,1 1-1,-1-1 1,0 0-1,0 1 1,0-1-1,0 1 1,0-1 0,0 0-1,1 1 1,-1-1-1,-1 1 1,1-1-1,0 0 1,0 1 0,0-1-1,0 0 1,-1-4-1710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8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10 853 3145,'0'0'961,"-1"0"-906,-4-1 141,5 1-138,-1 0-1,1 0 1,0 0 0,0 0-1,0 0 1,-1 0 0,1 0 0,0 0-1,0 0 1,0 0 0,0-1-1,0 1 1,-1 0 0,1 0-1,0 0 1,0 0 0,0 0 0,0 0-1,0-1 1,0 1 0,0 0-1,-1 0 1,1 0 0,0 0-1,0-1 1,0 1 0,0 0 0,0 0-1,0 0 1,0 0 0,0-1-1,0 1 1,0 0 0,0 0-1,0 0 1,0-1 0,0 1 0,0 0-1,0 0 1,0 0 0,0 0-1,0-1 1,0 1 0,1 0 0,-1 0-1,0 0 1,0 0 0,0 0-1,0-1 1,0 1 0,0 0-1,1 0 1,6-8 3026,-7 7-3269,101-59 501,240-98 3684,-212 102-2179,-65 30-1068,85-48 0,-124 60-709,33-12-1,23-12 36,-36 12-52,2 2 0,80-30 0,118-48 384,-67 25-139,-134 60-213,84-37 31,-127 53-200,-1 0 0,1 0-1,-1 1 1,1-1 0,-1 0-1,1 0 1,-1 0 0,0 0 0,0 1-1,1-1 1,-1 0 0,0 0 0,0 0-1,0 0 1,0 0 0,0 0 0,0 0-1,0 0 1,0 1 0,-1-2-1,-1-8-5648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0 180 2633,'0'0'9144,"14"-2"-7429,-12 2-1662,20-4 565,1 0-1,-1-1 1,22-8-1,250-113-611,-273 110-485,-18 7-2438,-12 9-3643,-5 5 3216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1 248 2777,'0'0'11310,"11"-3"-11115,34-13-24,0-2-1,-2-3 1,61-37 0,27-13-1045,-69 37 913,-13 7-4763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0 488 2537,'0'0'10014,"28"-8"-9706,88-24-75,105-51 2164,-79 26-1140,-17 15-1250,278-103 598,-364 129-537,-11 3 24,1 1-1,0 2 1,0 1 0,59-10 0,-70 16-65,1-1 0,-1 0 0,21-10 0,12-2-199,-47 16 182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0 661 3265,'0'0'7695,"18"-5"-7421,-9 3-230,31-10 666,54-22-1,8-16-20,50-22 229,72-29 186,81-31 780,-78 39-1487,-185 75-202,195-84 154,-222 96-336,-9 4-14,0 0 0,1-1 0,-1 0 0,0 0 1,0-1-1,6-5 0,-12 9-91,0 0 0,0-1 0,0 1 0,0 0 1,0-1-1,-1 1 0,1 0 0,0-1 0,0 1 0,0 0 0,0 0 1,-1-1-1,1 1 0,0 0 0,0 0 0,-1-1 0,1 1 0,0 0 0,-1 0 1,1 0-1,0-1 0,-1 1 0,1 0 0,0 0 0,-1 0 0,1 0 1,0 0-1,-1 0 0,1 0 0,0 0 0,-1 0 0,1 0 0,0 0 0,-1 0 1,1 0-1,0 0 0,-1 0 0,1 0 0,0 0 0,-1 0 0,-20-1-4470,21 1 3962,-20-1-8207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4 245 2497,'-3'2'10034,"13"-4"-9746,1 0 0,-1 0 0,0-2 1,1 1-1,-2-1 0,1 0 0,0-1 0,-1 0 1,11-9-1,16-6-44,199-108-104,-146 75-20,-88 52-282,-10 2-3756,-4 4-160,4-1-1873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1 505 1144,'0'0'10748,"16"-3"-8952,214-99-1362,-46 17-454,-20 8 92,-113 55-44,251-97 252,-262 103 143,54-29-1,-79 37-382,0 2-126,10-4 327,-25 9-483,1 1-1,-1 0 1,1-1 0,-1 1 0,1-1 0,-1 1 0,1-1 0,-1 1-1,0-1 1,1 1 0,-1-1 0,0 1 0,1-1 0,-1 1 0,0-1 0,0 1-1,0-1 1,0 0 0,1 1 0,-1-2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1 265 3569,'0'0'8558,"4"-2"-7882,68-30-619,-1-3 0,70-47 0,-92 53 340,-7 2-398,-25 15 163,-1 2 0,2 0 1,32-14-1,-44 22-403,-7 3-1036,-12 4-1687,-3 1-2244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8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0 814 3025,'0'0'7012,"23"-10"-6934,4-2-63,115-53 61,-9 2 1161,183-58 0,-222 81 112,-61 25-1060,43-14-1,100-40 1095,-140 54-1273,151-75 342,-180 86-446,46-21 234,30-17-105,30-19-128,-65 37 8,10-1 32,-42 19-14,0-1-1,0 0 1,-1-1 0,16-12 0,-17 12 31,-1-1-1,24-9 1,-13 6-39,-10 9 40,-14 4-149,0-1 0,0 0 1,0 0-1,1 0 1,-1 0-1,0 0 0,0 0 1,0 0-1,1 0 0,-1 0 1,0 0-1,0 0 1,0 0-1,1 0 0,-1 0 1,0 0-1,0 0 1,0-1-1,0 1 0,1 0 1,-1 0-1,0 0 1,0 0-1,0 0 0,0 0 1,1 0-1,-1-1 1,0 1-1,0 0 0,0 0 1,0 0-1,0 0 0,0-1 1,1 1-1,-1 0 1,0 0-1,0 0 0,0 0 1,0-1-1,0 1 1,0 0-1,0 0 0,0 0 1,0-1-1,0 1 1,0 0-1,0 0 0,0 0 1,0-1-1,0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1 734 2713,'0'0'6968,"22"-10"-6943,12-6 13,106-48 767,9 8 2247,73-30-2467,-91 30-444,95-46-24,-164 75-96,-41 19-17,-1-1 1,27-16-1,-37 19 203,1 1 0,1 0 1,13-4-1,20-9-189,170-87 844,-8-8-1430,-195 102 524,-28 9-7337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1 618 984,'0'0'8783,"4"-2"-7568,89-36 1074,39-17-2372,-4-3 537,40-20-357,158-80 703,-103 46-672,-52 31 767,-144 69-750,-21 10-172,0 0 1,0 0-1,-1-1 0,1 1 1,-1-2-1,8-4 1,-13 7-294,-2 1-947,-7 0-1569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0 535 3793,'0'0'7421,"16"-7"-7059,126-65 1046,205-105 382,-142 74-835,10 1 601,-70 29-1949,-144 73 139,-61 14-6020,39-3 1311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0 288 4017,'0'0'9238,"24"-12"-8986,75-41-91,69-28 69,-107 52 260,22-7 532,-38 17-810,55-32 1,-91 44-124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0 273 3849,'0'0'7899,"5"-2"-6896,220-106 2144,85-48-2802,-305 154-263,3-2-489,-10 5-634,-23 8-955,5-3-329,1 0-1798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0 629 4001,'0'0'12657,"18"-5"-12321,111-32 88,465-148 305,46-38 249,-501 173-799,22-9 184,18-8-195,-157 65-293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1 146 9114,'0'0'5809,"141"-67"-5801,-110 49 0,-4 0-8,-8 5-208,0 1-96,-7 4-256,-4 2-760,-5 2 159,1 4-767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89 3929,'0'0'10938,"157"-65"-11050,-142 57 16,1 0-112,-12 2-96,-4 4-1296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0 792 6489,'0'0'9084,"17"-2"-8656,139-30 819,507-193 90,-648 220-1315,492-169 775,-247 76-379,1 1 6,-138 50 50,15-5-36,-108 43-616,37-16 0,-30 6-5243,-28 13-2358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0 815 6161,'0'0'9736,"9"0"-8707,19-1-52,0 0 0,53-11 1,130-60-826,4-2-132,505-159 42,-638 206-47,93-35 29,129-42 248,-14 11 48,-159 42 90,-42 17 78,-42 15-320,52-13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2:44:33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1 900 7218,'0'0'8603,"8"-3"-8305,591-172 704,-89 31-865,-35-8 2152,-289 87-1750,92-37-390,-205 75-138,-47 19 56,-1-1-1,1-1 1,23-15-1,-32 16-22,1 1-1,-1 1 0,26-7 0,-21 7 121,39-18-1,-8 1 73,66-20-1,-92 34-654,49-15 1131,-27 18-6347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7B956-E64B-4D24-BD8F-6CB91535D9F2}" type="datetimeFigureOut">
              <a:rPr lang="hr-HR" smtClean="0"/>
              <a:t>27.9.2022.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CD509-6B42-4E5F-B3C8-6284B569D3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401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691" y="4348862"/>
            <a:ext cx="7488613" cy="1283370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0326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ider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1685926"/>
            <a:ext cx="8286220" cy="3152774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799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italic + sub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2907" y="1651002"/>
            <a:ext cx="832776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5763" y="3276599"/>
            <a:ext cx="8343370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ctr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8422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italic + subtitle WHIT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2907" y="1651002"/>
            <a:ext cx="832776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0051" y="3276599"/>
            <a:ext cx="8329082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7963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+ object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051" y="3090333"/>
            <a:ext cx="8379618" cy="2328334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0051" y="499533"/>
            <a:ext cx="8372474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565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3" orient="horz" pos="1457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+ objects WHIT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2907" y="1423854"/>
            <a:ext cx="8351042" cy="4649016"/>
          </a:xfrm>
          <a:prstGeom prst="rect">
            <a:avLst/>
          </a:prstGeom>
        </p:spPr>
        <p:txBody>
          <a:bodyPr>
            <a:normAutofit/>
          </a:bodyPr>
          <a:lstStyle>
            <a:lvl1pPr marL="342000" indent="-3420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</a:defRPr>
            </a:lvl1pPr>
            <a:lvl2pPr marL="342000" indent="-457200" algn="just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</a:t>
            </a:r>
            <a:r>
              <a:rPr lang="hr-HR" dirty="0" err="1"/>
              <a:t>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0051" y="499533"/>
            <a:ext cx="8327761" cy="72837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825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orient="horz" pos="1457">
          <p15:clr>
            <a:srgbClr val="FBAE40"/>
          </p15:clr>
        </p15:guide>
        <p15:guide id="3" orient="horz" pos="3838">
          <p15:clr>
            <a:srgbClr val="FBAE40"/>
          </p15:clr>
        </p15:guide>
        <p15:guide id="4" pos="674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s-Title, subtitle, t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2907" y="1972733"/>
            <a:ext cx="4085962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07194" y="3078334"/>
            <a:ext cx="4063207" cy="23488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03750" y="1964267"/>
            <a:ext cx="4147344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12217" y="3069866"/>
            <a:ext cx="4146020" cy="2365734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0051" y="584202"/>
            <a:ext cx="8365331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769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4" pos="6743">
          <p15:clr>
            <a:srgbClr val="FBAE40"/>
          </p15:clr>
        </p15:guide>
        <p15:guide id="5" orient="horz" pos="38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s- Title subtitle, txt WHIT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8734" y="1972733"/>
            <a:ext cx="4030134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1" y="3078334"/>
            <a:ext cx="4013200" cy="2966866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03750" y="1964267"/>
            <a:ext cx="4133851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12217" y="3069867"/>
            <a:ext cx="4125384" cy="2983801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84202"/>
            <a:ext cx="8280400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890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8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s- Subtitle, t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8734" y="905933"/>
            <a:ext cx="39624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8734" y="3225802"/>
            <a:ext cx="3970867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74409" y="914401"/>
            <a:ext cx="4046258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79952" y="3242734"/>
            <a:ext cx="4049182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76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937">
          <p15:clr>
            <a:srgbClr val="FBAE40"/>
          </p15:clr>
        </p15:guide>
        <p15:guide id="4" pos="6743">
          <p15:clr>
            <a:srgbClr val="FBAE40"/>
          </p15:clr>
        </p15:guide>
        <p15:guide id="5" orient="horz" pos="383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s- Subtitle, txt WHIT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8734" y="905933"/>
            <a:ext cx="39624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8734" y="3225802"/>
            <a:ext cx="3970867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74409" y="914401"/>
            <a:ext cx="4046258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79952" y="3242734"/>
            <a:ext cx="4049182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07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937">
          <p15:clr>
            <a:srgbClr val="FBAE40"/>
          </p15:clr>
        </p15:guide>
        <p15:guide id="3" pos="6743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S Maquette Pro" panose="02000603000000020004" pitchFamily="50" charset="-18"/>
              </a:defRPr>
            </a:lvl1pPr>
          </a:lstStyle>
          <a:p>
            <a:r>
              <a:rPr lang="en-US"/>
              <a:t>Click icon to add picture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77122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57">
          <p15:clr>
            <a:srgbClr val="FBAE40"/>
          </p15:clr>
        </p15:guide>
        <p15:guide id="2" orient="horz" pos="104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1149" y="1644316"/>
            <a:ext cx="6569243" cy="470835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61148" y="318754"/>
            <a:ext cx="6569243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"/>
            <a:ext cx="135605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892" y="276"/>
            <a:ext cx="164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45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s- Title, object, t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8734" y="3793068"/>
            <a:ext cx="4089400" cy="16256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26481" y="3793069"/>
            <a:ext cx="3996038" cy="1617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4709547" y="2087255"/>
            <a:ext cx="4019586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48734" y="2087255"/>
            <a:ext cx="4106334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8734" y="584201"/>
            <a:ext cx="8271934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975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341">
          <p15:clr>
            <a:srgbClr val="FBAE40"/>
          </p15:clr>
        </p15:guide>
        <p15:guide id="1" orient="horz" pos="822">
          <p15:clr>
            <a:srgbClr val="FBAE40"/>
          </p15:clr>
        </p15:guide>
        <p15:guide id="4" pos="6743">
          <p15:clr>
            <a:srgbClr val="FBAE40"/>
          </p15:clr>
        </p15:guide>
        <p15:guide id="5" orient="horz" pos="383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s- Title, object, txt WHIT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8734" y="3793068"/>
            <a:ext cx="4089400" cy="2252132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26481" y="3793069"/>
            <a:ext cx="3951852" cy="2252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4709547" y="2087255"/>
            <a:ext cx="4019586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48734" y="2087255"/>
            <a:ext cx="4106334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8734" y="584201"/>
            <a:ext cx="8271934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82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2341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691" y="4348862"/>
            <a:ext cx="7488613" cy="1283370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C2D22A-C03F-4520-B83A-518C16BCD4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0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1149" y="1644316"/>
            <a:ext cx="6569243" cy="470835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61148" y="318754"/>
            <a:ext cx="6569243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"/>
            <a:ext cx="135605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892" y="276"/>
            <a:ext cx="164108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971A8E-B48E-4739-8923-381156A5E5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"/>
            <a:ext cx="1356053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372BC2-C2B9-4639-800E-DF530EAEBB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892" y="276"/>
            <a:ext cx="164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26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61149" y="1644316"/>
            <a:ext cx="3043991" cy="470835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486400" y="1644316"/>
            <a:ext cx="3043991" cy="470835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2971" indent="-228594"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160" indent="-228594"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61148" y="318754"/>
            <a:ext cx="6569243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"/>
            <a:ext cx="1356053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892" y="276"/>
            <a:ext cx="164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8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61148" y="318754"/>
            <a:ext cx="6569243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"/>
            <a:ext cx="135605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892" y="276"/>
            <a:ext cx="164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1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590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ingle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7445" y="443833"/>
            <a:ext cx="6364023" cy="3690017"/>
          </a:xfrm>
          <a:prstGeom prst="rect">
            <a:avLst/>
          </a:prstGeom>
        </p:spPr>
        <p:txBody>
          <a:bodyPr lIns="0" anchor="t" anchorCtr="0"/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10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133" y="685800"/>
            <a:ext cx="8226955" cy="277706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015" y="3728898"/>
            <a:ext cx="8205785" cy="1638968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641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906" y="685800"/>
            <a:ext cx="8372475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0051" y="1581150"/>
            <a:ext cx="8365331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2500396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906" y="685800"/>
            <a:ext cx="8372475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0051" y="1581150"/>
            <a:ext cx="8365331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3929269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29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82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93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.xml"/><Relationship Id="rId117" Type="http://schemas.openxmlformats.org/officeDocument/2006/relationships/image" Target="../media/image169.png"/><Relationship Id="rId21" Type="http://schemas.openxmlformats.org/officeDocument/2006/relationships/image" Target="../media/image122.png"/><Relationship Id="rId42" Type="http://schemas.openxmlformats.org/officeDocument/2006/relationships/customXml" Target="../ink/ink20.xml"/><Relationship Id="rId47" Type="http://schemas.openxmlformats.org/officeDocument/2006/relationships/image" Target="../media/image135.png"/><Relationship Id="rId63" Type="http://schemas.openxmlformats.org/officeDocument/2006/relationships/image" Target="../media/image143.png"/><Relationship Id="rId68" Type="http://schemas.openxmlformats.org/officeDocument/2006/relationships/customXml" Target="../ink/ink33.xml"/><Relationship Id="rId84" Type="http://schemas.openxmlformats.org/officeDocument/2006/relationships/customXml" Target="../ink/ink41.xml"/><Relationship Id="rId89" Type="http://schemas.openxmlformats.org/officeDocument/2006/relationships/image" Target="../media/image155.png"/><Relationship Id="rId112" Type="http://schemas.openxmlformats.org/officeDocument/2006/relationships/customXml" Target="../ink/ink55.xml"/><Relationship Id="rId16" Type="http://schemas.openxmlformats.org/officeDocument/2006/relationships/customXml" Target="../ink/ink7.xml"/><Relationship Id="rId107" Type="http://schemas.openxmlformats.org/officeDocument/2006/relationships/image" Target="../media/image164.png"/><Relationship Id="rId11" Type="http://schemas.openxmlformats.org/officeDocument/2006/relationships/image" Target="../media/image117.png"/><Relationship Id="rId32" Type="http://schemas.openxmlformats.org/officeDocument/2006/relationships/customXml" Target="../ink/ink15.xml"/><Relationship Id="rId37" Type="http://schemas.openxmlformats.org/officeDocument/2006/relationships/image" Target="../media/image130.png"/><Relationship Id="rId53" Type="http://schemas.openxmlformats.org/officeDocument/2006/relationships/image" Target="../media/image138.png"/><Relationship Id="rId58" Type="http://schemas.openxmlformats.org/officeDocument/2006/relationships/customXml" Target="../ink/ink28.xml"/><Relationship Id="rId74" Type="http://schemas.openxmlformats.org/officeDocument/2006/relationships/customXml" Target="../ink/ink36.xml"/><Relationship Id="rId79" Type="http://schemas.openxmlformats.org/officeDocument/2006/relationships/image" Target="../media/image150.png"/><Relationship Id="rId102" Type="http://schemas.openxmlformats.org/officeDocument/2006/relationships/customXml" Target="../ink/ink50.xml"/><Relationship Id="rId123" Type="http://schemas.openxmlformats.org/officeDocument/2006/relationships/image" Target="../media/image172.png"/><Relationship Id="rId5" Type="http://schemas.openxmlformats.org/officeDocument/2006/relationships/image" Target="../media/image114.png"/><Relationship Id="rId90" Type="http://schemas.openxmlformats.org/officeDocument/2006/relationships/customXml" Target="../ink/ink44.xml"/><Relationship Id="rId95" Type="http://schemas.openxmlformats.org/officeDocument/2006/relationships/image" Target="../media/image158.png"/><Relationship Id="rId22" Type="http://schemas.openxmlformats.org/officeDocument/2006/relationships/customXml" Target="../ink/ink10.xml"/><Relationship Id="rId27" Type="http://schemas.openxmlformats.org/officeDocument/2006/relationships/image" Target="../media/image125.png"/><Relationship Id="rId43" Type="http://schemas.openxmlformats.org/officeDocument/2006/relationships/image" Target="../media/image133.png"/><Relationship Id="rId48" Type="http://schemas.openxmlformats.org/officeDocument/2006/relationships/customXml" Target="../ink/ink23.xml"/><Relationship Id="rId64" Type="http://schemas.openxmlformats.org/officeDocument/2006/relationships/customXml" Target="../ink/ink31.xml"/><Relationship Id="rId69" Type="http://schemas.openxmlformats.org/officeDocument/2006/relationships/image" Target="../media/image145.png"/><Relationship Id="rId113" Type="http://schemas.openxmlformats.org/officeDocument/2006/relationships/image" Target="../media/image167.png"/><Relationship Id="rId118" Type="http://schemas.openxmlformats.org/officeDocument/2006/relationships/customXml" Target="../ink/ink58.xml"/><Relationship Id="rId80" Type="http://schemas.openxmlformats.org/officeDocument/2006/relationships/customXml" Target="../ink/ink39.xml"/><Relationship Id="rId85" Type="http://schemas.openxmlformats.org/officeDocument/2006/relationships/image" Target="../media/image153.png"/><Relationship Id="rId12" Type="http://schemas.openxmlformats.org/officeDocument/2006/relationships/customXml" Target="../ink/ink5.xml"/><Relationship Id="rId17" Type="http://schemas.openxmlformats.org/officeDocument/2006/relationships/image" Target="../media/image120.png"/><Relationship Id="rId33" Type="http://schemas.openxmlformats.org/officeDocument/2006/relationships/image" Target="../media/image128.png"/><Relationship Id="rId38" Type="http://schemas.openxmlformats.org/officeDocument/2006/relationships/customXml" Target="../ink/ink18.xml"/><Relationship Id="rId59" Type="http://schemas.openxmlformats.org/officeDocument/2006/relationships/image" Target="../media/image141.png"/><Relationship Id="rId103" Type="http://schemas.openxmlformats.org/officeDocument/2006/relationships/image" Target="../media/image162.png"/><Relationship Id="rId108" Type="http://schemas.openxmlformats.org/officeDocument/2006/relationships/customXml" Target="../ink/ink53.xml"/><Relationship Id="rId124" Type="http://schemas.openxmlformats.org/officeDocument/2006/relationships/customXml" Target="../ink/ink61.xml"/><Relationship Id="rId54" Type="http://schemas.openxmlformats.org/officeDocument/2006/relationships/customXml" Target="../ink/ink26.xml"/><Relationship Id="rId70" Type="http://schemas.openxmlformats.org/officeDocument/2006/relationships/customXml" Target="../ink/ink34.xml"/><Relationship Id="rId75" Type="http://schemas.openxmlformats.org/officeDocument/2006/relationships/image" Target="../media/image148.png"/><Relationship Id="rId91" Type="http://schemas.openxmlformats.org/officeDocument/2006/relationships/image" Target="../media/image156.png"/><Relationship Id="rId96" Type="http://schemas.openxmlformats.org/officeDocument/2006/relationships/customXml" Target="../ink/ink47.xml"/><Relationship Id="rId1" Type="http://schemas.openxmlformats.org/officeDocument/2006/relationships/slideLayout" Target="../slideLayouts/slideLayout14.xml"/><Relationship Id="rId6" Type="http://schemas.openxmlformats.org/officeDocument/2006/relationships/customXml" Target="../ink/ink2.xml"/><Relationship Id="rId23" Type="http://schemas.openxmlformats.org/officeDocument/2006/relationships/image" Target="../media/image123.png"/><Relationship Id="rId28" Type="http://schemas.openxmlformats.org/officeDocument/2006/relationships/customXml" Target="../ink/ink13.xml"/><Relationship Id="rId49" Type="http://schemas.openxmlformats.org/officeDocument/2006/relationships/image" Target="../media/image136.png"/><Relationship Id="rId114" Type="http://schemas.openxmlformats.org/officeDocument/2006/relationships/customXml" Target="../ink/ink56.xml"/><Relationship Id="rId119" Type="http://schemas.openxmlformats.org/officeDocument/2006/relationships/image" Target="../media/image170.png"/><Relationship Id="rId44" Type="http://schemas.openxmlformats.org/officeDocument/2006/relationships/customXml" Target="../ink/ink21.xml"/><Relationship Id="rId60" Type="http://schemas.openxmlformats.org/officeDocument/2006/relationships/customXml" Target="../ink/ink29.xml"/><Relationship Id="rId65" Type="http://schemas.openxmlformats.org/officeDocument/2006/relationships/image" Target="../media/image43.png"/><Relationship Id="rId81" Type="http://schemas.openxmlformats.org/officeDocument/2006/relationships/image" Target="../media/image151.png"/><Relationship Id="rId86" Type="http://schemas.openxmlformats.org/officeDocument/2006/relationships/customXml" Target="../ink/ink42.xml"/><Relationship Id="rId13" Type="http://schemas.openxmlformats.org/officeDocument/2006/relationships/image" Target="../media/image118.png"/><Relationship Id="rId18" Type="http://schemas.openxmlformats.org/officeDocument/2006/relationships/customXml" Target="../ink/ink8.xml"/><Relationship Id="rId39" Type="http://schemas.openxmlformats.org/officeDocument/2006/relationships/image" Target="../media/image131.png"/><Relationship Id="rId109" Type="http://schemas.openxmlformats.org/officeDocument/2006/relationships/image" Target="../media/image165.png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139.png"/><Relationship Id="rId76" Type="http://schemas.openxmlformats.org/officeDocument/2006/relationships/customXml" Target="../ink/ink37.xml"/><Relationship Id="rId97" Type="http://schemas.openxmlformats.org/officeDocument/2006/relationships/image" Target="../media/image159.png"/><Relationship Id="rId104" Type="http://schemas.openxmlformats.org/officeDocument/2006/relationships/customXml" Target="../ink/ink51.xml"/><Relationship Id="rId120" Type="http://schemas.openxmlformats.org/officeDocument/2006/relationships/customXml" Target="../ink/ink59.xml"/><Relationship Id="rId125" Type="http://schemas.openxmlformats.org/officeDocument/2006/relationships/image" Target="../media/image173.png"/><Relationship Id="rId7" Type="http://schemas.openxmlformats.org/officeDocument/2006/relationships/image" Target="../media/image115.png"/><Relationship Id="rId71" Type="http://schemas.openxmlformats.org/officeDocument/2006/relationships/image" Target="../media/image146.png"/><Relationship Id="rId92" Type="http://schemas.openxmlformats.org/officeDocument/2006/relationships/customXml" Target="../ink/ink45.xml"/><Relationship Id="rId2" Type="http://schemas.openxmlformats.org/officeDocument/2006/relationships/image" Target="../media/image9.png"/><Relationship Id="rId29" Type="http://schemas.openxmlformats.org/officeDocument/2006/relationships/image" Target="../media/image126.png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../media/image134.png"/><Relationship Id="rId66" Type="http://schemas.openxmlformats.org/officeDocument/2006/relationships/customXml" Target="../ink/ink32.xml"/><Relationship Id="rId87" Type="http://schemas.openxmlformats.org/officeDocument/2006/relationships/image" Target="../media/image154.png"/><Relationship Id="rId110" Type="http://schemas.openxmlformats.org/officeDocument/2006/relationships/customXml" Target="../ink/ink54.xml"/><Relationship Id="rId115" Type="http://schemas.openxmlformats.org/officeDocument/2006/relationships/image" Target="../media/image168.png"/><Relationship Id="rId61" Type="http://schemas.openxmlformats.org/officeDocument/2006/relationships/image" Target="../media/image142.png"/><Relationship Id="rId82" Type="http://schemas.openxmlformats.org/officeDocument/2006/relationships/customXml" Target="../ink/ink40.xml"/><Relationship Id="rId19" Type="http://schemas.openxmlformats.org/officeDocument/2006/relationships/image" Target="../media/image121.png"/><Relationship Id="rId14" Type="http://schemas.openxmlformats.org/officeDocument/2006/relationships/customXml" Target="../ink/ink6.xml"/><Relationship Id="rId30" Type="http://schemas.openxmlformats.org/officeDocument/2006/relationships/customXml" Target="../ink/ink14.xml"/><Relationship Id="rId35" Type="http://schemas.openxmlformats.org/officeDocument/2006/relationships/image" Target="../media/image129.png"/><Relationship Id="rId56" Type="http://schemas.openxmlformats.org/officeDocument/2006/relationships/customXml" Target="../ink/ink27.xml"/><Relationship Id="rId77" Type="http://schemas.openxmlformats.org/officeDocument/2006/relationships/image" Target="../media/image149.png"/><Relationship Id="rId100" Type="http://schemas.openxmlformats.org/officeDocument/2006/relationships/customXml" Target="../ink/ink49.xml"/><Relationship Id="rId105" Type="http://schemas.openxmlformats.org/officeDocument/2006/relationships/image" Target="../media/image163.png"/><Relationship Id="rId126" Type="http://schemas.openxmlformats.org/officeDocument/2006/relationships/customXml" Target="../ink/ink62.xml"/><Relationship Id="rId8" Type="http://schemas.openxmlformats.org/officeDocument/2006/relationships/customXml" Target="../ink/ink3.xml"/><Relationship Id="rId51" Type="http://schemas.openxmlformats.org/officeDocument/2006/relationships/image" Target="../media/image137.png"/><Relationship Id="rId72" Type="http://schemas.openxmlformats.org/officeDocument/2006/relationships/customXml" Target="../ink/ink35.xml"/><Relationship Id="rId93" Type="http://schemas.openxmlformats.org/officeDocument/2006/relationships/image" Target="../media/image157.png"/><Relationship Id="rId98" Type="http://schemas.openxmlformats.org/officeDocument/2006/relationships/customXml" Target="../ink/ink48.xml"/><Relationship Id="rId121" Type="http://schemas.openxmlformats.org/officeDocument/2006/relationships/image" Target="../media/image171.png"/><Relationship Id="rId3" Type="http://schemas.openxmlformats.org/officeDocument/2006/relationships/image" Target="../media/image200.png"/><Relationship Id="rId25" Type="http://schemas.openxmlformats.org/officeDocument/2006/relationships/image" Target="../media/image124.png"/><Relationship Id="rId46" Type="http://schemas.openxmlformats.org/officeDocument/2006/relationships/customXml" Target="../ink/ink22.xml"/><Relationship Id="rId67" Type="http://schemas.openxmlformats.org/officeDocument/2006/relationships/image" Target="../media/image144.png"/><Relationship Id="rId116" Type="http://schemas.openxmlformats.org/officeDocument/2006/relationships/customXml" Target="../ink/ink57.xml"/><Relationship Id="rId20" Type="http://schemas.openxmlformats.org/officeDocument/2006/relationships/customXml" Target="../ink/ink9.xml"/><Relationship Id="rId41" Type="http://schemas.openxmlformats.org/officeDocument/2006/relationships/image" Target="../media/image132.png"/><Relationship Id="rId62" Type="http://schemas.openxmlformats.org/officeDocument/2006/relationships/customXml" Target="../ink/ink30.xml"/><Relationship Id="rId83" Type="http://schemas.openxmlformats.org/officeDocument/2006/relationships/image" Target="../media/image152.png"/><Relationship Id="rId88" Type="http://schemas.openxmlformats.org/officeDocument/2006/relationships/customXml" Target="../ink/ink43.xml"/><Relationship Id="rId111" Type="http://schemas.openxmlformats.org/officeDocument/2006/relationships/image" Target="../media/image166.png"/><Relationship Id="rId15" Type="http://schemas.openxmlformats.org/officeDocument/2006/relationships/image" Target="../media/image119.png"/><Relationship Id="rId36" Type="http://schemas.openxmlformats.org/officeDocument/2006/relationships/customXml" Target="../ink/ink17.xml"/><Relationship Id="rId57" Type="http://schemas.openxmlformats.org/officeDocument/2006/relationships/image" Target="../media/image140.png"/><Relationship Id="rId106" Type="http://schemas.openxmlformats.org/officeDocument/2006/relationships/customXml" Target="../ink/ink52.xml"/><Relationship Id="rId127" Type="http://schemas.openxmlformats.org/officeDocument/2006/relationships/image" Target="../media/image10.png"/><Relationship Id="rId10" Type="http://schemas.openxmlformats.org/officeDocument/2006/relationships/customXml" Target="../ink/ink4.xml"/><Relationship Id="rId31" Type="http://schemas.openxmlformats.org/officeDocument/2006/relationships/image" Target="../media/image127.png"/><Relationship Id="rId52" Type="http://schemas.openxmlformats.org/officeDocument/2006/relationships/customXml" Target="../ink/ink25.xml"/><Relationship Id="rId73" Type="http://schemas.openxmlformats.org/officeDocument/2006/relationships/image" Target="../media/image147.png"/><Relationship Id="rId78" Type="http://schemas.openxmlformats.org/officeDocument/2006/relationships/customXml" Target="../ink/ink38.xml"/><Relationship Id="rId94" Type="http://schemas.openxmlformats.org/officeDocument/2006/relationships/customXml" Target="../ink/ink46.xml"/><Relationship Id="rId99" Type="http://schemas.openxmlformats.org/officeDocument/2006/relationships/image" Target="../media/image160.png"/><Relationship Id="rId101" Type="http://schemas.openxmlformats.org/officeDocument/2006/relationships/image" Target="../media/image161.png"/><Relationship Id="rId122" Type="http://schemas.openxmlformats.org/officeDocument/2006/relationships/customXml" Target="../ink/ink60.xml"/><Relationship Id="rId4" Type="http://schemas.openxmlformats.org/officeDocument/2006/relationships/customXml" Target="../ink/ink1.xml"/><Relationship Id="rId9" Type="http://schemas.openxmlformats.org/officeDocument/2006/relationships/image" Target="../media/image1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/>
              <a:t>Vjerojatnost i statistika</a:t>
            </a:r>
            <a:br>
              <a:rPr lang="hr-HR" b="0" dirty="0"/>
            </a:br>
            <a:br>
              <a:rPr lang="hr-HR" dirty="0"/>
            </a:br>
            <a:r>
              <a:rPr lang="hr-HR" sz="2400" dirty="0">
                <a:cs typeface="Segoe UI" panose="020B0502040204020203" pitchFamily="34" charset="0"/>
              </a:rPr>
              <a:t>VJEŽBE – dio 1</a:t>
            </a:r>
            <a:endParaRPr lang="hr-HR" sz="24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483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5C8F8B6-5EFA-411C-98C0-A1F9D09371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3792" y="1071625"/>
                <a:ext cx="8340277" cy="5367131"/>
              </a:xfrm>
            </p:spPr>
            <p:txBody>
              <a:bodyPr>
                <a:normAutofit/>
              </a:bodyPr>
              <a:lstStyle/>
              <a:p>
                <a:pPr marL="0" indent="0" algn="l">
                  <a:buNone/>
                </a:pPr>
                <a:r>
                  <a:rPr lang="en-GB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Neka je </a:t>
                </a:r>
                <a:r>
                  <a:rPr lang="en-GB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dano</a:t>
                </a:r>
                <a:r>
                  <a:rPr lang="en-GB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𝒏 </a:t>
                </a:r>
                <a:r>
                  <a:rPr lang="en-GB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elemenata</a:t>
                </a:r>
                <a:r>
                  <a:rPr lang="en-GB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GB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Ako</a:t>
                </a:r>
                <a:r>
                  <a:rPr lang="en-GB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sastavljamo</a:t>
                </a:r>
                <a:r>
                  <a:rPr lang="en-GB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nizove</a:t>
                </a:r>
                <a:r>
                  <a:rPr lang="en-GB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duljine</a:t>
                </a:r>
                <a:r>
                  <a:rPr lang="en-GB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𝒏 s </a:t>
                </a:r>
                <a:r>
                  <a:rPr lang="en-GB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tim</a:t>
                </a:r>
                <a:r>
                  <a:rPr lang="en-GB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elementima</a:t>
                </a:r>
                <a:r>
                  <a:rPr lang="en-GB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GB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tj</a:t>
                </a:r>
                <a:r>
                  <a:rPr lang="en-GB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GB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ako</a:t>
                </a:r>
                <a:r>
                  <a:rPr lang="en-GB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sastavljamo</a:t>
                </a:r>
                <a:r>
                  <a:rPr lang="en-GB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nizove</a:t>
                </a:r>
                <a:r>
                  <a:rPr lang="en-GB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od </a:t>
                </a:r>
                <a:r>
                  <a:rPr lang="en-GB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svih</a:t>
                </a:r>
                <a:r>
                  <a:rPr lang="en-GB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danih</a:t>
                </a:r>
                <a:r>
                  <a:rPr lang="en-GB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elemenata</a:t>
                </a:r>
                <a:r>
                  <a:rPr lang="en-GB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GB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tada</a:t>
                </a:r>
                <a:r>
                  <a:rPr lang="en-GB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se </a:t>
                </a:r>
                <a:r>
                  <a:rPr lang="en-GB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</a:t>
                </a:r>
                <a:r>
                  <a:rPr lang="en-GB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nizovi</a:t>
                </a:r>
                <a:r>
                  <a:rPr lang="en-GB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nazivaju</a:t>
                </a:r>
                <a:r>
                  <a:rPr lang="en-GB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b="1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permutacijama</a:t>
                </a:r>
                <a:r>
                  <a:rPr lang="en-GB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l">
                  <a:buNone/>
                </a:pPr>
                <a:r>
                  <a:rPr lang="en-GB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Ako</a:t>
                </a:r>
                <a:r>
                  <a:rPr lang="en-GB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</a:t>
                </a:r>
                <a:r>
                  <a:rPr lang="en-GB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u="sng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svi</a:t>
                </a:r>
                <a:r>
                  <a:rPr lang="en-GB" u="sng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u="sng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elementi</a:t>
                </a:r>
                <a:r>
                  <a:rPr lang="en-GB" u="sng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u="sng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različiti</a:t>
                </a:r>
                <a:r>
                  <a:rPr lang="en-GB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GB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tada</a:t>
                </a:r>
                <a:r>
                  <a:rPr lang="en-GB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je </a:t>
                </a:r>
                <a:r>
                  <a:rPr lang="en-GB" b="1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ukupan</a:t>
                </a:r>
                <a:r>
                  <a:rPr lang="en-GB" b="1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b="1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broj</a:t>
                </a:r>
                <a:r>
                  <a:rPr lang="en-GB" b="1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b="1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permutacija</a:t>
                </a:r>
                <a:r>
                  <a:rPr lang="en-GB" b="1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jednak</a:t>
                </a:r>
                <a:endParaRPr lang="en-GB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GB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Drugim</a:t>
                </a:r>
                <a:r>
                  <a:rPr lang="en-US" dirty="0"/>
                  <a:t> </a:t>
                </a:r>
                <a:r>
                  <a:rPr lang="en-US" dirty="0" err="1"/>
                  <a:t>riječima</a:t>
                </a:r>
                <a:r>
                  <a:rPr lang="en-US" dirty="0"/>
                  <a:t>, 𝒏 </a:t>
                </a:r>
                <a:r>
                  <a:rPr lang="en-US" dirty="0" err="1"/>
                  <a:t>elemenata</a:t>
                </a:r>
                <a:r>
                  <a:rPr lang="en-US" dirty="0"/>
                  <a:t> se </a:t>
                </a:r>
                <a:r>
                  <a:rPr lang="en-US" dirty="0" err="1"/>
                  <a:t>može</a:t>
                </a:r>
                <a:r>
                  <a:rPr lang="en-US" dirty="0"/>
                  <a:t> </a:t>
                </a:r>
                <a:r>
                  <a:rPr lang="en-US" dirty="0" err="1"/>
                  <a:t>rasporediti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𝒏! </a:t>
                </a:r>
                <a:r>
                  <a:rPr lang="en-US" dirty="0" err="1"/>
                  <a:t>načina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Ako</a:t>
                </a:r>
                <a:r>
                  <a:rPr lang="en-US" dirty="0"/>
                  <a:t> se </a:t>
                </a:r>
                <a:r>
                  <a:rPr lang="en-US" u="sng" dirty="0" err="1"/>
                  <a:t>elementi</a:t>
                </a:r>
                <a:r>
                  <a:rPr lang="en-US" u="sng" dirty="0"/>
                  <a:t> </a:t>
                </a:r>
                <a:r>
                  <a:rPr lang="en-US" u="sng" dirty="0" err="1"/>
                  <a:t>ponavljaju</a:t>
                </a:r>
                <a:r>
                  <a:rPr lang="en-US" dirty="0"/>
                  <a:t>, </a:t>
                </a:r>
                <a:r>
                  <a:rPr lang="en-US" dirty="0" err="1"/>
                  <a:t>tj</a:t>
                </a:r>
                <a:r>
                  <a:rPr lang="en-US" dirty="0"/>
                  <a:t>. </a:t>
                </a:r>
                <a:r>
                  <a:rPr lang="en-US" dirty="0" err="1"/>
                  <a:t>ako</a:t>
                </a:r>
                <a:r>
                  <a:rPr lang="en-US" dirty="0"/>
                  <a:t> </a:t>
                </a:r>
                <a:r>
                  <a:rPr lang="en-US" dirty="0" err="1"/>
                  <a:t>među</a:t>
                </a:r>
                <a:r>
                  <a:rPr lang="en-US" dirty="0"/>
                  <a:t> elementima ima 𝒌 različitih takvih da se prvi element pojavljuje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puta, drugi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puta,… </a:t>
                </a:r>
                <a:r>
                  <a:rPr lang="en-US" dirty="0" err="1"/>
                  <a:t>i</a:t>
                </a:r>
                <a:r>
                  <a:rPr lang="en-US" dirty="0"/>
                  <a:t> 𝑘-ti element se pojavljuje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puta, tada je </a:t>
                </a:r>
                <a:r>
                  <a:rPr lang="en-US" b="1" dirty="0">
                    <a:solidFill>
                      <a:srgbClr val="FF0000"/>
                    </a:solidFill>
                  </a:rPr>
                  <a:t>ukupan broj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permutacija</a:t>
                </a:r>
                <a:r>
                  <a:rPr lang="en-US" dirty="0"/>
                  <a:t> </a:t>
                </a:r>
                <a:r>
                  <a:rPr lang="en-US" dirty="0" err="1"/>
                  <a:t>jednak</a:t>
                </a: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!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!∙∙∙</m:t>
                        </m:r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GB" sz="2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l">
                  <a:spcAft>
                    <a:spcPts val="0"/>
                  </a:spcAft>
                  <a:buNone/>
                </a:pPr>
                <a:r>
                  <a:rPr lang="en-GB" dirty="0" err="1"/>
                  <a:t>Prema</a:t>
                </a:r>
                <a:r>
                  <a:rPr lang="en-GB" dirty="0"/>
                  <a:t> </a:t>
                </a:r>
                <a:r>
                  <a:rPr lang="en-GB" dirty="0" err="1"/>
                  <a:t>definiciji</a:t>
                </a:r>
                <a:r>
                  <a:rPr lang="en-GB" dirty="0"/>
                  <a:t> </a:t>
                </a:r>
                <a:r>
                  <a:rPr lang="en-GB" dirty="0" err="1"/>
                  <a:t>vrijedi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0!=1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0" indent="0" algn="l">
                  <a:buNone/>
                </a:pPr>
                <a:r>
                  <a:rPr lang="en-GB" dirty="0" err="1"/>
                  <a:t>Opet</a:t>
                </a:r>
                <a:r>
                  <a:rPr lang="en-GB" dirty="0"/>
                  <a:t>, </a:t>
                </a:r>
                <a:r>
                  <a:rPr lang="en-GB" b="1" dirty="0" err="1"/>
                  <a:t>bitan</a:t>
                </a:r>
                <a:r>
                  <a:rPr lang="en-GB" b="1" dirty="0"/>
                  <a:t> je </a:t>
                </a:r>
                <a:r>
                  <a:rPr lang="en-GB" b="1" dirty="0" err="1"/>
                  <a:t>redoslijed</a:t>
                </a:r>
                <a:r>
                  <a:rPr lang="en-GB" b="1" dirty="0"/>
                  <a:t> </a:t>
                </a:r>
                <a:r>
                  <a:rPr lang="en-GB" b="1" dirty="0" err="1"/>
                  <a:t>elemenata</a:t>
                </a:r>
                <a:r>
                  <a:rPr lang="en-GB" b="1" dirty="0"/>
                  <a:t> u </a:t>
                </a:r>
                <a:r>
                  <a:rPr lang="en-GB" b="1" dirty="0" err="1"/>
                  <a:t>nizu</a:t>
                </a:r>
                <a:r>
                  <a:rPr lang="en-GB" dirty="0"/>
                  <a:t>!!!</a:t>
                </a:r>
                <a:endParaRPr lang="hr-HR" sz="17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5C8F8B6-5EFA-411C-98C0-A1F9D09371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792" y="1071625"/>
                <a:ext cx="8340277" cy="5367131"/>
              </a:xfrm>
              <a:blipFill>
                <a:blip r:embed="rId2"/>
                <a:stretch>
                  <a:fillRect l="-658" t="-795" r="-5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slov 2">
            <a:extLst>
              <a:ext uri="{FF2B5EF4-FFF2-40B4-BE49-F238E27FC236}">
                <a16:creationId xmlns:a16="http://schemas.microsoft.com/office/drawing/2014/main" id="{70417F86-E4FF-81CC-9B8B-85655571D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1" y="141727"/>
            <a:ext cx="8327761" cy="72837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sz="4000" dirty="0" err="1">
                <a:latin typeface="Segoe UI" panose="020B0502040204020203" pitchFamily="34" charset="0"/>
                <a:cs typeface="Segoe UI" panose="020B0502040204020203" pitchFamily="34" charset="0"/>
              </a:rPr>
              <a:t>Permut</a:t>
            </a:r>
            <a:r>
              <a:rPr lang="en-US" sz="4000" dirty="0" err="1">
                <a:latin typeface="Segoe UI" panose="020B0502040204020203" pitchFamily="34" charset="0"/>
                <a:cs typeface="Segoe UI" panose="020B0502040204020203" pitchFamily="34" charset="0"/>
              </a:rPr>
              <a:t>acije</a:t>
            </a:r>
            <a:endParaRPr lang="hr-HR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8BDE5A8-3BC3-2B61-8EAC-291A52A8B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953" y="2302019"/>
            <a:ext cx="3781953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47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8F8B6-5EFA-411C-98C0-A1F9D0937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906" y="530087"/>
            <a:ext cx="8340277" cy="5367131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24"/>
            </a:pPr>
            <a:r>
              <a:rPr lang="hr-HR" sz="1700" dirty="0"/>
              <a:t>Ispišite sve nizove od 4 člana koje možemo dobiti od jedne crvene, jedne bijele, jedne plave i jedne žute kuglice.</a:t>
            </a:r>
          </a:p>
          <a:p>
            <a:pPr marL="342900" indent="-342900">
              <a:buFont typeface="+mj-lt"/>
              <a:buAutoNum type="arabicPeriod" startAt="24"/>
            </a:pPr>
            <a:r>
              <a:rPr lang="hr-HR" sz="1700" dirty="0"/>
              <a:t>Na koliko načina može 6 ljudi stati u red?</a:t>
            </a:r>
          </a:p>
          <a:p>
            <a:pPr marL="342900" indent="-342900">
              <a:buFont typeface="+mj-lt"/>
              <a:buAutoNum type="arabicPeriod" startAt="24"/>
            </a:pPr>
            <a:r>
              <a:rPr lang="hr-HR" sz="1700" dirty="0"/>
              <a:t>Prva hrvatska nogometna liga broji 16 klubova. Koliko različitih plasmana možemo dobiti na kraju prvenstva?</a:t>
            </a:r>
          </a:p>
          <a:p>
            <a:pPr marL="342900" indent="-342900">
              <a:buFont typeface="+mj-lt"/>
              <a:buAutoNum type="arabicPeriod" startAt="24"/>
            </a:pPr>
            <a:r>
              <a:rPr lang="hr-HR" sz="1700" dirty="0"/>
              <a:t>Koliko ima peteroznamenkastih brojeva kojima su znamenke međusobno različite i neparne?</a:t>
            </a:r>
          </a:p>
          <a:p>
            <a:pPr marL="342900" indent="-342900">
              <a:buFont typeface="+mj-lt"/>
              <a:buAutoNum type="arabicPeriod" startAt="24"/>
            </a:pPr>
            <a:r>
              <a:rPr lang="hr-HR" sz="1700" dirty="0"/>
              <a:t>Koliko se različitih nizova može sastaviti od 2 nule i 3 jedinice?</a:t>
            </a:r>
          </a:p>
          <a:p>
            <a:pPr marL="342900" indent="-342900">
              <a:buFont typeface="+mj-lt"/>
              <a:buAutoNum type="arabicPeriod" startAt="24"/>
            </a:pPr>
            <a:r>
              <a:rPr lang="hr-HR" sz="1700" dirty="0"/>
              <a:t>Koliko se osmeroznamenkastih brojeva može napraviti od znamenaka broja 62774277?</a:t>
            </a:r>
          </a:p>
          <a:p>
            <a:pPr marL="342900" indent="-342900">
              <a:buFont typeface="+mj-lt"/>
              <a:buAutoNum type="arabicPeriod" startAt="24"/>
            </a:pPr>
            <a:r>
              <a:rPr lang="hr-HR" sz="1700" dirty="0"/>
              <a:t>Koliko se različitih </a:t>
            </a:r>
            <a:r>
              <a:rPr lang="hr-HR" sz="1700" dirty="0" err="1"/>
              <a:t>deveteroslovnih</a:t>
            </a:r>
            <a:r>
              <a:rPr lang="hr-HR" sz="1700" dirty="0"/>
              <a:t> riječi može sastaviti od slova riječi UMPALUMPA?</a:t>
            </a:r>
          </a:p>
          <a:p>
            <a:pPr marL="342900" indent="-342900">
              <a:buFont typeface="+mj-lt"/>
              <a:buAutoNum type="arabicPeriod" startAt="24"/>
            </a:pPr>
            <a:r>
              <a:rPr lang="hr-HR" sz="1700" dirty="0"/>
              <a:t>U natjecanju u skijanju sudjeluje 6 predstavnika Austrije, 5 Norveške, 3 Francuske, 1 Hrvatske i 2 Slovenije. Koliko ima različitih poredaka na kraju natjecanja ako su dva poretka jednaka ukoliko natjecatelji iz iste države osvoje ista mjesta?</a:t>
            </a:r>
          </a:p>
          <a:p>
            <a:pPr marL="0" indent="0">
              <a:buNone/>
            </a:pPr>
            <a:endParaRPr lang="hr-HR" sz="1700" dirty="0"/>
          </a:p>
        </p:txBody>
      </p:sp>
    </p:spTree>
    <p:extLst>
      <p:ext uri="{BB962C8B-B14F-4D97-AF65-F5344CB8AC3E}">
        <p14:creationId xmlns:p14="http://schemas.microsoft.com/office/powerpoint/2010/main" val="102102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EDF2778-75F6-4C85-BFB8-3249B394DB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0050" y="851921"/>
                <a:ext cx="8327761" cy="5353878"/>
              </a:xfrm>
            </p:spPr>
            <p:txBody>
              <a:bodyPr>
                <a:noAutofit/>
              </a:bodyPr>
              <a:lstStyle/>
              <a:p>
                <a:pPr marL="0" indent="0" algn="l">
                  <a:buNone/>
                </a:pP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Neka je dan </a:t>
                </a:r>
                <a:r>
                  <a:rPr lang="en-US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skup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od 𝒏 </a:t>
                </a:r>
                <a:r>
                  <a:rPr lang="en-US" u="sng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različitih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elemenata. </a:t>
                </a:r>
                <a:r>
                  <a:rPr lang="en-US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Svaki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podskup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od 𝒌 </a:t>
                </a:r>
                <a:r>
                  <a:rPr lang="en-US" u="sng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različitih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elemenata naziva se </a:t>
                </a:r>
                <a:r>
                  <a:rPr lang="en-US" b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kombinacija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 Drugim riječima, govorimo o načinima </a:t>
                </a:r>
                <a:r>
                  <a:rPr lang="en-US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na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koje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možemo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odabrati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𝒌 </a:t>
                </a:r>
                <a:r>
                  <a:rPr lang="en-US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elemenata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iz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skupa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od 𝒏 </a:t>
                </a:r>
                <a:r>
                  <a:rPr lang="en-US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elemenata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, pri čemu </a:t>
                </a:r>
                <a:r>
                  <a:rPr lang="en-US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redoslijed</a:t>
                </a:r>
                <a:r>
                  <a:rPr lang="en-US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odabranih</a:t>
                </a:r>
                <a:r>
                  <a:rPr lang="en-US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elemenata nije </a:t>
                </a:r>
                <a:r>
                  <a:rPr lang="en-US" b="1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bitan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l"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Broj</a:t>
                </a:r>
                <a:r>
                  <a:rPr lang="en-US" b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ovakvih</a:t>
                </a:r>
                <a:r>
                  <a:rPr lang="en-US" b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kombinacija 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(tj. broj podskupova veličine 𝑘 ili možemo reći broj </a:t>
                </a:r>
                <a:r>
                  <a:rPr lang="en-US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načina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za </a:t>
                </a:r>
                <a:r>
                  <a:rPr lang="en-US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odabrati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𝑘 elemenata) jednak je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!∙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2400" b="0" dirty="0"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l">
                  <a:buNone/>
                </a:pPr>
                <a:r>
                  <a:rPr lang="en-US" dirty="0" err="1">
                    <a:cs typeface="Times New Roman" panose="02020603050405020304" pitchFamily="18" charset="0"/>
                  </a:rPr>
                  <a:t>Ovaj</a:t>
                </a:r>
                <a:r>
                  <a:rPr lang="en-US" dirty="0">
                    <a:cs typeface="Times New Roman" panose="02020603050405020304" pitchFamily="18" charset="0"/>
                  </a:rPr>
                  <a:t> se </a:t>
                </a:r>
                <a:r>
                  <a:rPr lang="en-US" dirty="0" err="1">
                    <a:cs typeface="Times New Roman" panose="02020603050405020304" pitchFamily="18" charset="0"/>
                  </a:rPr>
                  <a:t>broj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cs typeface="Times New Roman" panose="02020603050405020304" pitchFamily="18" charset="0"/>
                  </a:rPr>
                  <a:t>označava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cs typeface="Times New Roman" panose="02020603050405020304" pitchFamily="18" charset="0"/>
                  </a:rPr>
                  <a:t>te</a:t>
                </a:r>
                <a:r>
                  <a:rPr lang="en-US" dirty="0">
                    <a:cs typeface="Times New Roman" panose="02020603050405020304" pitchFamily="18" charset="0"/>
                  </a:rPr>
                  <a:t> se </a:t>
                </a:r>
                <a:r>
                  <a:rPr lang="en-US" dirty="0" err="1">
                    <a:cs typeface="Times New Roman" panose="02020603050405020304" pitchFamily="18" charset="0"/>
                  </a:rPr>
                  <a:t>zove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cs typeface="Times New Roman" panose="02020603050405020304" pitchFamily="18" charset="0"/>
                  </a:rPr>
                  <a:t>binomni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cs typeface="Times New Roman" panose="02020603050405020304" pitchFamily="18" charset="0"/>
                  </a:rPr>
                  <a:t>koeficijent</a:t>
                </a:r>
                <a:r>
                  <a:rPr lang="en-US" dirty="0">
                    <a:cs typeface="Times New Roman" panose="02020603050405020304" pitchFamily="18" charset="0"/>
                  </a:rPr>
                  <a:t> (</a:t>
                </a:r>
                <a:r>
                  <a:rPr lang="en-US" dirty="0" err="1">
                    <a:cs typeface="Times New Roman" panose="02020603050405020304" pitchFamily="18" charset="0"/>
                  </a:rPr>
                  <a:t>izgovaramo</a:t>
                </a:r>
                <a:r>
                  <a:rPr lang="en-US" dirty="0">
                    <a:cs typeface="Times New Roman" panose="02020603050405020304" pitchFamily="18" charset="0"/>
                  </a:rPr>
                  <a:t> ‘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povrh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’).</a:t>
                </a:r>
              </a:p>
              <a:p>
                <a:pPr marL="0" indent="0" algn="l">
                  <a:buNone/>
                </a:pPr>
                <a:endParaRPr lang="en-US" dirty="0">
                  <a:cs typeface="Times New Roman" panose="02020603050405020304" pitchFamily="18" charset="0"/>
                </a:endParaRPr>
              </a:p>
              <a:p>
                <a:pPr marL="0" indent="0" algn="l">
                  <a:spcAft>
                    <a:spcPts val="0"/>
                  </a:spcAft>
                  <a:buNone/>
                </a:pPr>
                <a:r>
                  <a:rPr lang="en-US" dirty="0" err="1">
                    <a:cs typeface="Times New Roman" panose="02020603050405020304" pitchFamily="18" charset="0"/>
                  </a:rPr>
                  <a:t>Neka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cs typeface="Times New Roman" panose="02020603050405020304" pitchFamily="18" charset="0"/>
                  </a:rPr>
                  <a:t>svojstva</a:t>
                </a:r>
                <a:r>
                  <a:rPr lang="en-US" dirty="0">
                    <a:cs typeface="Times New Roman" panose="02020603050405020304" pitchFamily="18" charset="0"/>
                  </a:rPr>
                  <a:t>:	1)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</m:eqAr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  -&gt; </a:t>
                </a:r>
                <a:r>
                  <a:rPr lang="en-US" dirty="0" err="1">
                    <a:cs typeface="Times New Roman" panose="02020603050405020304" pitchFamily="18" charset="0"/>
                  </a:rPr>
                  <a:t>koristimo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cs typeface="Times New Roman" panose="02020603050405020304" pitchFamily="18" charset="0"/>
                  </a:rPr>
                  <a:t>ovo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cs typeface="Times New Roman" panose="02020603050405020304" pitchFamily="18" charset="0"/>
                  </a:rPr>
                  <a:t>svojstvo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cs typeface="Times New Roman" panose="02020603050405020304" pitchFamily="18" charset="0"/>
                  </a:rPr>
                  <a:t>kad</a:t>
                </a:r>
                <a:r>
                  <a:rPr lang="en-US" dirty="0">
                    <a:cs typeface="Times New Roman" panose="02020603050405020304" pitchFamily="18" charset="0"/>
                  </a:rPr>
                  <a:t> je </a:t>
                </a:r>
                <a:r>
                  <a:rPr lang="en-US" dirty="0" err="1">
                    <a:cs typeface="Times New Roman" panose="02020603050405020304" pitchFamily="18" charset="0"/>
                  </a:rPr>
                  <a:t>donji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cs typeface="Times New Roman" panose="02020603050405020304" pitchFamily="18" charset="0"/>
                  </a:rPr>
                  <a:t>broj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cs typeface="Times New Roman" panose="02020603050405020304" pitchFamily="18" charset="0"/>
                  </a:rPr>
                  <a:t>veći</a:t>
                </a:r>
                <a:r>
                  <a:rPr lang="en-US" dirty="0">
                    <a:cs typeface="Times New Roman" panose="02020603050405020304" pitchFamily="18" charset="0"/>
                  </a:rPr>
                  <a:t> od </a:t>
                </a:r>
                <a:r>
                  <a:rPr lang="en-US" dirty="0" err="1">
                    <a:cs typeface="Times New Roman" panose="02020603050405020304" pitchFamily="18" charset="0"/>
                  </a:rPr>
                  <a:t>polovice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cs typeface="Times New Roman" panose="02020603050405020304" pitchFamily="18" charset="0"/>
                  </a:rPr>
                  <a:t>gornjeg</a:t>
                </a:r>
                <a:r>
                  <a:rPr lang="en-US" dirty="0"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cs typeface="Times New Roman" panose="02020603050405020304" pitchFamily="18" charset="0"/>
                  </a:rPr>
                  <a:t>tj</a:t>
                </a:r>
                <a:r>
                  <a:rPr lang="en-US" dirty="0"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cs typeface="Times New Roman" panose="02020603050405020304" pitchFamily="18" charset="0"/>
                  </a:rPr>
                  <a:t>kada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cs typeface="Times New Roman" panose="02020603050405020304" pitchFamily="18" charset="0"/>
                  </a:rPr>
                  <a:t>vrijedi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>
                    <a:cs typeface="Times New Roman" panose="02020603050405020304" pitchFamily="18" charset="0"/>
                  </a:rPr>
                  <a:t>		2)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,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eqAr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l">
                  <a:buNone/>
                </a:pPr>
                <a:r>
                  <a:rPr lang="en-US" dirty="0">
                    <a:cs typeface="Times New Roman" panose="02020603050405020304" pitchFamily="18" charset="0"/>
                  </a:rPr>
                  <a:t>		3)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,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 algn="ctr">
                  <a:buNone/>
                </a:pPr>
                <a:endParaRPr lang="en-US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EDF2778-75F6-4C85-BFB8-3249B394DB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0050" y="851921"/>
                <a:ext cx="8327761" cy="5353878"/>
              </a:xfrm>
              <a:blipFill>
                <a:blip r:embed="rId2"/>
                <a:stretch>
                  <a:fillRect l="-659" t="-797" b="-4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00051" y="194734"/>
            <a:ext cx="8327761" cy="72837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dirty="0" err="1">
                <a:latin typeface="Segoe UI" panose="020B0502040204020203" pitchFamily="34" charset="0"/>
                <a:cs typeface="Segoe UI" panose="020B0502040204020203" pitchFamily="34" charset="0"/>
              </a:rPr>
              <a:t>Kombinacije</a:t>
            </a:r>
            <a:endParaRPr lang="hr-HR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130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F2778-75F6-4C85-BFB8-3249B394D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19" y="487629"/>
            <a:ext cx="8327761" cy="5025948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lnSpc>
                <a:spcPct val="110000"/>
              </a:lnSpc>
              <a:buFont typeface="+mj-lt"/>
              <a:buAutoNum type="arabicPeriod" startAt="32"/>
            </a:pPr>
            <a:r>
              <a:rPr lang="hr-HR" dirty="0"/>
              <a:t>Ispišite sve dvočlane </a:t>
            </a:r>
            <a:r>
              <a:rPr lang="hr-HR" dirty="0" err="1"/>
              <a:t>podskupove</a:t>
            </a:r>
            <a:r>
              <a:rPr lang="hr-HR" dirty="0"/>
              <a:t> skupa koji se sastoji od jedne crvene, jedne bijele, jedne plave i jedne žute kuglice.</a:t>
            </a:r>
          </a:p>
          <a:p>
            <a:pPr marL="342900" indent="-342900" algn="l">
              <a:lnSpc>
                <a:spcPct val="110000"/>
              </a:lnSpc>
              <a:buFont typeface="+mj-lt"/>
              <a:buAutoNum type="arabicPeriod" startAt="32"/>
            </a:pPr>
            <a:r>
              <a:rPr lang="hr-HR" dirty="0"/>
              <a:t>Koliko ima:</a:t>
            </a:r>
          </a:p>
          <a:p>
            <a:pPr marL="800100" lvl="1" indent="-342900" algn="l">
              <a:lnSpc>
                <a:spcPct val="110000"/>
              </a:lnSpc>
              <a:buFont typeface="+mj-lt"/>
              <a:buAutoNum type="alphaLcParenR"/>
            </a:pPr>
            <a:r>
              <a:rPr lang="hr-HR" dirty="0"/>
              <a:t>tročlanih </a:t>
            </a:r>
            <a:r>
              <a:rPr lang="hr-HR" dirty="0" err="1"/>
              <a:t>podskupova</a:t>
            </a:r>
            <a:r>
              <a:rPr lang="hr-HR" dirty="0"/>
              <a:t> skupa od 8 elemenata,</a:t>
            </a:r>
          </a:p>
          <a:p>
            <a:pPr marL="800100" lvl="1" indent="-342900" algn="l">
              <a:lnSpc>
                <a:spcPct val="110000"/>
              </a:lnSpc>
              <a:buFont typeface="+mj-lt"/>
              <a:buAutoNum type="alphaLcParenR"/>
            </a:pPr>
            <a:r>
              <a:rPr lang="hr-HR" dirty="0"/>
              <a:t>peteročlanih </a:t>
            </a:r>
            <a:r>
              <a:rPr lang="hr-HR" dirty="0" err="1"/>
              <a:t>podskupova</a:t>
            </a:r>
            <a:r>
              <a:rPr lang="hr-HR" dirty="0"/>
              <a:t> skupa od 7 elemenata?</a:t>
            </a:r>
          </a:p>
          <a:p>
            <a:pPr marL="342900" indent="-342900" algn="l">
              <a:lnSpc>
                <a:spcPct val="110000"/>
              </a:lnSpc>
              <a:buFont typeface="+mj-lt"/>
              <a:buAutoNum type="arabicPeriod" startAt="32"/>
            </a:pPr>
            <a:r>
              <a:rPr lang="hr-HR" dirty="0"/>
              <a:t>U Hrvatskoj postoje dva lota: Loto 6 od 45 i Loto 7 od 39. Koje loto se više isplati igrati?</a:t>
            </a:r>
          </a:p>
          <a:p>
            <a:pPr marL="342900" indent="-342900" algn="l">
              <a:lnSpc>
                <a:spcPct val="110000"/>
              </a:lnSpc>
              <a:buFont typeface="+mj-lt"/>
              <a:buAutoNum type="arabicPeriod" startAt="32"/>
            </a:pPr>
            <a:r>
              <a:rPr lang="hr-HR" dirty="0"/>
              <a:t>Od 12 košarkaša u igri je uvijek samo njih 5. Koliko ukupno ima takvih postava?</a:t>
            </a:r>
          </a:p>
          <a:p>
            <a:pPr marL="342900" indent="-342900" algn="l">
              <a:lnSpc>
                <a:spcPct val="110000"/>
              </a:lnSpc>
              <a:buFont typeface="+mj-lt"/>
              <a:buAutoNum type="arabicPeriod" startAt="32"/>
            </a:pPr>
            <a:r>
              <a:rPr lang="hr-HR" dirty="0"/>
              <a:t>Izbornik nogometne reprezentacije mora od 22 nogometaša izabrati njih 11, ali za petoricu svojih favorita već je odlučio. Na koliko načina može izbornik izabrati momčad?</a:t>
            </a:r>
          </a:p>
          <a:p>
            <a:pPr marL="342900" indent="-342900" algn="l">
              <a:lnSpc>
                <a:spcPct val="110000"/>
              </a:lnSpc>
              <a:buFont typeface="+mj-lt"/>
              <a:buAutoNum type="arabicPeriod" startAt="32"/>
            </a:pPr>
            <a:r>
              <a:rPr lang="hr-HR" dirty="0"/>
              <a:t>Na šahovskom turniru svaki je igrač odigrao sa svakim od preostalih jednu partiju. Ukupno je odigrano 78 partija. Koliko je šahista sudjelovalo u turniru?</a:t>
            </a:r>
          </a:p>
          <a:p>
            <a:pPr marL="342900" indent="-342900" algn="l">
              <a:lnSpc>
                <a:spcPct val="110000"/>
              </a:lnSpc>
              <a:buFont typeface="+mj-lt"/>
              <a:buAutoNum type="arabicPeriod" startAt="32"/>
            </a:pPr>
            <a:r>
              <a:rPr lang="hr-HR" dirty="0"/>
              <a:t>Koliko se hokejaških postava može napraviti od igrača ekipe koja ima 9 napadača, 5 braniča i 3 vratara, ako postavu čine 1 vratar, 2 braniča i 3 napadača?</a:t>
            </a:r>
          </a:p>
        </p:txBody>
      </p:sp>
    </p:spTree>
    <p:extLst>
      <p:ext uri="{BB962C8B-B14F-4D97-AF65-F5344CB8AC3E}">
        <p14:creationId xmlns:p14="http://schemas.microsoft.com/office/powerpoint/2010/main" val="2538585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C6A25-8FE0-4C19-8D21-BBB20A8C7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907" y="583096"/>
            <a:ext cx="8287267" cy="4744278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 startAt="39"/>
            </a:pPr>
            <a:r>
              <a:rPr lang="hr-HR" sz="1700" dirty="0"/>
              <a:t>U kutiji se nalazi 10 proizvoda, među kojima su 3 neispravna. Na koliko načina možemo odabrati 4 proizvoda iz kutije tako da među njima bude:</a:t>
            </a:r>
          </a:p>
          <a:p>
            <a:pPr marL="800100" lvl="1" indent="-342900">
              <a:buFont typeface="+mj-lt"/>
              <a:buAutoNum type="alphaLcParenR"/>
            </a:pPr>
            <a:r>
              <a:rPr lang="hr-HR" sz="1700" dirty="0"/>
              <a:t>točno jedan neispravan,</a:t>
            </a:r>
          </a:p>
          <a:p>
            <a:pPr marL="800100" lvl="1" indent="-342900">
              <a:buFont typeface="+mj-lt"/>
              <a:buAutoNum type="alphaLcParenR"/>
            </a:pPr>
            <a:r>
              <a:rPr lang="hr-HR" sz="1700" dirty="0"/>
              <a:t>barem jedan neispravan,</a:t>
            </a:r>
          </a:p>
          <a:p>
            <a:pPr marL="800100" lvl="1" indent="-342900">
              <a:buFont typeface="+mj-lt"/>
              <a:buAutoNum type="alphaLcParenR"/>
            </a:pPr>
            <a:r>
              <a:rPr lang="hr-HR" sz="1700" dirty="0"/>
              <a:t>najviše dva neispravna?</a:t>
            </a:r>
          </a:p>
          <a:p>
            <a:pPr marL="342900" indent="-342900">
              <a:buFont typeface="+mj-lt"/>
              <a:buAutoNum type="arabicPeriod" startAt="39"/>
            </a:pPr>
            <a:r>
              <a:rPr lang="hr-HR" sz="1700" dirty="0"/>
              <a:t>Na koliko načina možemo iz snopa od 52 karte odabrati 5 tako da:</a:t>
            </a:r>
          </a:p>
          <a:p>
            <a:pPr marL="800100" lvl="1" indent="-342900">
              <a:buFont typeface="+mj-lt"/>
              <a:buAutoNum type="alphaLcParenR"/>
            </a:pPr>
            <a:r>
              <a:rPr lang="hr-HR" sz="1700" dirty="0"/>
              <a:t>dobijemo sve karte iste boje,</a:t>
            </a:r>
          </a:p>
          <a:p>
            <a:pPr marL="800100" lvl="1" indent="-342900">
              <a:buFont typeface="+mj-lt"/>
              <a:buAutoNum type="alphaLcParenR"/>
            </a:pPr>
            <a:r>
              <a:rPr lang="hr-HR" sz="1700" dirty="0"/>
              <a:t>dobijemo par (točno dvije karte iste vrijednosti)</a:t>
            </a:r>
          </a:p>
          <a:p>
            <a:pPr marL="800100" lvl="1" indent="-342900">
              <a:buFont typeface="+mj-lt"/>
              <a:buAutoNum type="alphaLcParenR"/>
            </a:pPr>
            <a:r>
              <a:rPr lang="hr-HR" sz="1700" dirty="0"/>
              <a:t>dobijemo </a:t>
            </a:r>
            <a:r>
              <a:rPr lang="hr-HR" sz="1700" dirty="0" err="1"/>
              <a:t>tris</a:t>
            </a:r>
            <a:r>
              <a:rPr lang="hr-HR" sz="1700" dirty="0"/>
              <a:t> (točno tri karte iste vrijednosti)</a:t>
            </a:r>
          </a:p>
          <a:p>
            <a:pPr marL="800100" lvl="1" indent="-342900">
              <a:buFont typeface="+mj-lt"/>
              <a:buAutoNum type="alphaLcParenR"/>
            </a:pPr>
            <a:r>
              <a:rPr lang="hr-HR" sz="1700" dirty="0"/>
              <a:t>dobijemo poker (točno četiri karte iste vrijednosti)</a:t>
            </a:r>
          </a:p>
          <a:p>
            <a:pPr marL="800100" lvl="1" indent="-342900">
              <a:buFont typeface="+mj-lt"/>
              <a:buAutoNum type="alphaLcParenR"/>
            </a:pPr>
            <a:r>
              <a:rPr lang="hr-HR" sz="1700" dirty="0"/>
              <a:t>dobijemo </a:t>
            </a:r>
            <a:r>
              <a:rPr lang="hr-HR" sz="1700" dirty="0" err="1"/>
              <a:t>ful</a:t>
            </a:r>
            <a:r>
              <a:rPr lang="hr-HR" sz="1700" dirty="0"/>
              <a:t> (tri karte iste vrijednosti i dvije iste druge vrijednosti)</a:t>
            </a:r>
          </a:p>
          <a:p>
            <a:pPr marL="800100" lvl="1" indent="-342900">
              <a:buFont typeface="+mj-lt"/>
              <a:buAutoNum type="alphaLcParenR"/>
            </a:pPr>
            <a:r>
              <a:rPr lang="hr-HR" sz="1700" dirty="0"/>
              <a:t>dobijemo dva para (dvije karte iste vrijednosti, dvije iste druge vrijednosti i jedna karta različite vrijednosti od ostalih)? </a:t>
            </a:r>
          </a:p>
          <a:p>
            <a:endParaRPr lang="hr-HR" sz="1700" dirty="0"/>
          </a:p>
        </p:txBody>
      </p:sp>
    </p:spTree>
    <p:extLst>
      <p:ext uri="{BB962C8B-B14F-4D97-AF65-F5344CB8AC3E}">
        <p14:creationId xmlns:p14="http://schemas.microsoft.com/office/powerpoint/2010/main" val="2636716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98BEC-1034-4704-8EE0-C1452BB87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907" y="1068881"/>
            <a:ext cx="8327761" cy="518614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 startAt="41"/>
            </a:pPr>
            <a:r>
              <a:rPr lang="hr-HR" dirty="0"/>
              <a:t>Školske bilježnice se proizvode u 3 različite veličine, 6 različitih boja i 4 različite debljine. Koliko ima vrsta školskih bilježnica?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41"/>
            </a:pPr>
            <a:r>
              <a:rPr lang="hr-HR" dirty="0"/>
              <a:t>Na koliko načina možemo odabrati jedno crno i jedno bijelo polje na šahovskoj ploči?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41"/>
            </a:pPr>
            <a:r>
              <a:rPr lang="hr-HR" dirty="0"/>
              <a:t>Koliko ima peteroznamenkastih brojeva u sustavu: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s bazom 3,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s bazom 5?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41"/>
            </a:pPr>
            <a:r>
              <a:rPr lang="hr-HR" dirty="0"/>
              <a:t>Koliko ima šesteroznamenkastih brojeva kojima je druga i posljednja znamenka neparan broj?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41"/>
            </a:pPr>
            <a:r>
              <a:rPr lang="hr-HR" dirty="0"/>
              <a:t>Koliko ima sedmeroznamenkastih brojeva djeljivih s 10?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41"/>
            </a:pPr>
            <a:r>
              <a:rPr lang="hr-HR" dirty="0"/>
              <a:t>Od znamenki 0, 1, 2, 3, 4 i 5 zapisujemo peteroznamenkaste brojeve. Koliko ima takvih brojeva koji su: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parni,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djeljivi s 5,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simetrični (tj. čitani slijeva ili zdesna daju isti broj)?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41"/>
            </a:pPr>
            <a:r>
              <a:rPr lang="hr-HR" dirty="0"/>
              <a:t>Koliko ima nizova duljine 7 sastavljenih od znamenki 0, 1, 2?</a:t>
            </a:r>
          </a:p>
          <a:p>
            <a:pPr>
              <a:lnSpc>
                <a:spcPct val="120000"/>
              </a:lnSpc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00051" y="234490"/>
            <a:ext cx="8327761" cy="72837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sz="4000" dirty="0">
                <a:latin typeface="Segoe UI" panose="020B0502040204020203" pitchFamily="34" charset="0"/>
                <a:cs typeface="Segoe UI" panose="020B0502040204020203" pitchFamily="34" charset="0"/>
              </a:rPr>
              <a:t>Zadaci za vježbu</a:t>
            </a:r>
          </a:p>
        </p:txBody>
      </p:sp>
    </p:spTree>
    <p:extLst>
      <p:ext uri="{BB962C8B-B14F-4D97-AF65-F5344CB8AC3E}">
        <p14:creationId xmlns:p14="http://schemas.microsoft.com/office/powerpoint/2010/main" val="333673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8A3A2-4B22-4309-80B6-3EBACF585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907" y="1119055"/>
            <a:ext cx="8351042" cy="464901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buFont typeface="+mj-lt"/>
              <a:buAutoNum type="arabicPeriod" startAt="48"/>
            </a:pPr>
            <a:r>
              <a:rPr lang="hr-HR" sz="1700" dirty="0"/>
              <a:t>Koliko ima prirodnih brojeva između 1 000 i 999 999 kojima su znamenke međusobno različite?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 startAt="48"/>
            </a:pPr>
            <a:r>
              <a:rPr lang="hr-HR" sz="1700" dirty="0"/>
              <a:t>Koliko ima prirodnih brojeva manjih od 10 000 koji sadrže barem jednu znamenku 2?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 startAt="48"/>
            </a:pPr>
            <a:r>
              <a:rPr lang="hr-HR" sz="1700" dirty="0"/>
              <a:t>Koliko ima peteroznamenkastih brojeva koji: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sz="1700" dirty="0"/>
              <a:t>sadrže barem jednu devetku,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sz="1700" dirty="0"/>
              <a:t>sadrže barem jednu devetku ili barem jednu osmicu,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sz="1700" dirty="0"/>
              <a:t>sadrže barem jednu devetku i barem jednu osmicu,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sz="1700" dirty="0"/>
              <a:t>sadrže barem jednu od znamenaka 7, 8 ili 9?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 startAt="48"/>
            </a:pPr>
            <a:r>
              <a:rPr lang="hr-HR" sz="1700" dirty="0"/>
              <a:t>U nekom razredu od 30 učenika, 10 ih voli matematiku, 14 fiziku, 13 kemiju, 5 učenika voli i matematiku i fiziku, 7 i fiziku i kemiju, 4 i matematiku i kemiju, a 3 vole sva tri predmeta. Koliko učenika ne voli nijedan od tih triju predmeta?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 startAt="48"/>
            </a:pPr>
            <a:r>
              <a:rPr lang="hr-HR" sz="1700" dirty="0"/>
              <a:t>Koliko ima prirodnih brojeva između 20 i 250 djeljivih sa 3 ili 7?</a:t>
            </a:r>
          </a:p>
          <a:p>
            <a:pPr>
              <a:lnSpc>
                <a:spcPct val="110000"/>
              </a:lnSpc>
            </a:pPr>
            <a:endParaRPr lang="hr-HR" sz="17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00051" y="234490"/>
            <a:ext cx="8327761" cy="72837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sz="4000" dirty="0">
                <a:latin typeface="Segoe UI" panose="020B0502040204020203" pitchFamily="34" charset="0"/>
                <a:cs typeface="Segoe UI" panose="020B0502040204020203" pitchFamily="34" charset="0"/>
              </a:rPr>
              <a:t>Zadaci za vježbu</a:t>
            </a:r>
          </a:p>
        </p:txBody>
      </p:sp>
    </p:spTree>
    <p:extLst>
      <p:ext uri="{BB962C8B-B14F-4D97-AF65-F5344CB8AC3E}">
        <p14:creationId xmlns:p14="http://schemas.microsoft.com/office/powerpoint/2010/main" val="3621638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D8B0A-F1D4-4265-B7A0-5F5B09432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907" y="1099930"/>
            <a:ext cx="8334905" cy="497294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 startAt="53"/>
            </a:pPr>
            <a:r>
              <a:rPr lang="hr-HR" dirty="0"/>
              <a:t>Koliko riječi od 3 slova možemo sastaviti od slova A, B, C, D, E, F tako da: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su sva slova različita,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se slova mogu ponavljati?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53"/>
            </a:pPr>
            <a:r>
              <a:rPr lang="hr-HR" dirty="0"/>
              <a:t>Svaki od četvorice plesača bira jednu od 6 plesačica kao partnericu za ples. Na koliko se to načina može napraviti?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53"/>
            </a:pPr>
            <a:r>
              <a:rPr lang="hr-HR" dirty="0"/>
              <a:t>Na koliko se načina može napraviti raspored sati za ponedjeljak, ako je ukupno 12 nastavnih predmeta, a ponedjeljkom je po rasporedu nastava iz 6 predmeta u 6 sati?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53"/>
            </a:pPr>
            <a:r>
              <a:rPr lang="hr-HR" dirty="0"/>
              <a:t>Na koliko se načina može 5 redovnih i 5 izvanrednih studenata smjestiti na 10 stolaca u redu tako da sjede naizmjenično?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53"/>
            </a:pPr>
            <a:r>
              <a:rPr lang="hr-HR" dirty="0"/>
              <a:t>Koliko se različitih riječi od 5 slova može sastaviti od slova riječi POTOP?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53"/>
            </a:pPr>
            <a:r>
              <a:rPr lang="hr-HR" dirty="0"/>
              <a:t>Koliko se različitih riječi od 6 slova može sastaviti od slova riječi BANANA?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53"/>
            </a:pPr>
            <a:r>
              <a:rPr lang="hr-HR" dirty="0"/>
              <a:t>Koliko se različitih riječi od 11 slova može sastaviti od slova riječi MISSISSIPPI tako da 4 slova S ne budu zajedno?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53"/>
            </a:pPr>
            <a:r>
              <a:rPr lang="hr-HR" dirty="0"/>
              <a:t>Koliko se nizova duljine 6 može sastaviti od znamenaka 1, 2, 2, 3, 3, 3?</a:t>
            </a:r>
          </a:p>
          <a:p>
            <a:pPr>
              <a:lnSpc>
                <a:spcPct val="120000"/>
              </a:lnSpc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00051" y="234490"/>
            <a:ext cx="8327761" cy="72837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sz="4000" dirty="0">
                <a:latin typeface="Segoe UI" panose="020B0502040204020203" pitchFamily="34" charset="0"/>
                <a:cs typeface="Segoe UI" panose="020B0502040204020203" pitchFamily="34" charset="0"/>
              </a:rPr>
              <a:t>Zadaci za vježbu</a:t>
            </a:r>
          </a:p>
        </p:txBody>
      </p:sp>
    </p:spTree>
    <p:extLst>
      <p:ext uri="{BB962C8B-B14F-4D97-AF65-F5344CB8AC3E}">
        <p14:creationId xmlns:p14="http://schemas.microsoft.com/office/powerpoint/2010/main" val="4161270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0D16C-4D9A-4C81-9E88-2FFDCAD90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907" y="1225074"/>
            <a:ext cx="8351042" cy="464901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buFont typeface="+mj-lt"/>
              <a:buAutoNum type="arabicPeriod" startAt="61"/>
            </a:pPr>
            <a:r>
              <a:rPr lang="hr-HR" sz="1700" dirty="0"/>
              <a:t>Koliko različitih </a:t>
            </a:r>
            <a:r>
              <a:rPr lang="hr-HR" sz="1700" dirty="0" err="1"/>
              <a:t>podskupova</a:t>
            </a:r>
            <a:r>
              <a:rPr lang="hr-HR" sz="1700" dirty="0"/>
              <a:t> od dva elementa ima skup koji se sastoji od po jedne crvene, zelene i bijele kuglice?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 startAt="61"/>
            </a:pPr>
            <a:r>
              <a:rPr lang="hr-HR" sz="1700" dirty="0"/>
              <a:t>Na nekom mačevalačkom turniru bilo je 45 mečeva pri čemu se svaki natjecatelj borio jednom sa svakim od ostalih. Koliko je bilo natjecatelja?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 startAt="61"/>
            </a:pPr>
            <a:r>
              <a:rPr lang="hr-HR" sz="1700" dirty="0"/>
              <a:t>Tri mladića i 5 djevojaka igraju na plaži odbojku. Na koliko se načina mogu podijeliti u dvije ekipe po četiri osobe, ali tako da svi mladići ne budu u istoj ekipi?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 startAt="61"/>
            </a:pPr>
            <a:r>
              <a:rPr lang="hr-HR" sz="1700" dirty="0"/>
              <a:t>Na koliko načina može profesor izabrati tri ili više studenata iz grupe od njih 12?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 startAt="61"/>
            </a:pPr>
            <a:r>
              <a:rPr lang="hr-HR" sz="1700" dirty="0"/>
              <a:t>Na koliko načina možemo 6 osoba rasporediti po sobama ako: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sz="1700" dirty="0"/>
              <a:t>imamo 6 soba i svatko dobiva svoju sobu,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sz="1700" dirty="0"/>
              <a:t>imamo 3 sobe i u svakoj sobi su 2 osobe,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sz="1700" dirty="0"/>
              <a:t>imamo 4 sobe, u dvije sobe dolaze dvije osobe, a u preostale 2 sobe po jedna osoba?</a:t>
            </a:r>
          </a:p>
          <a:p>
            <a:pPr>
              <a:lnSpc>
                <a:spcPct val="110000"/>
              </a:lnSpc>
            </a:pPr>
            <a:endParaRPr lang="hr-HR" sz="17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00051" y="234490"/>
            <a:ext cx="8327761" cy="72837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sz="4000" dirty="0">
                <a:latin typeface="Segoe UI" panose="020B0502040204020203" pitchFamily="34" charset="0"/>
                <a:cs typeface="Segoe UI" panose="020B0502040204020203" pitchFamily="34" charset="0"/>
              </a:rPr>
              <a:t>Zadaci za vježbu</a:t>
            </a:r>
          </a:p>
        </p:txBody>
      </p:sp>
    </p:spTree>
    <p:extLst>
      <p:ext uri="{BB962C8B-B14F-4D97-AF65-F5344CB8AC3E}">
        <p14:creationId xmlns:p14="http://schemas.microsoft.com/office/powerpoint/2010/main" val="993531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1EA0D-EC85-4E28-ADFB-AAD58DBB9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907" y="1225072"/>
            <a:ext cx="8351042" cy="4649016"/>
          </a:xfrm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rabicPeriod" startAt="66"/>
            </a:pPr>
            <a:r>
              <a:rPr lang="hr-HR" sz="1700" dirty="0"/>
              <a:t>Koliko ima nizova duljine 8 koji:</a:t>
            </a:r>
          </a:p>
          <a:p>
            <a:pPr marL="800100" lvl="1" indent="-342900" algn="l">
              <a:spcBef>
                <a:spcPts val="0"/>
              </a:spcBef>
              <a:buFont typeface="+mj-lt"/>
              <a:buAutoNum type="alphaLcParenR"/>
            </a:pPr>
            <a:r>
              <a:rPr lang="hr-HR" sz="1700" dirty="0"/>
              <a:t>se sastoje od znamenaka 0 i 1,</a:t>
            </a:r>
          </a:p>
          <a:p>
            <a:pPr marL="800100" lvl="1" indent="-342900" algn="l">
              <a:spcBef>
                <a:spcPts val="0"/>
              </a:spcBef>
              <a:buFont typeface="+mj-lt"/>
              <a:buAutoNum type="alphaLcParenR"/>
            </a:pPr>
            <a:r>
              <a:rPr lang="hr-HR" sz="1700" dirty="0"/>
              <a:t>sadrže točno 5 nula i 3 jedinice,</a:t>
            </a:r>
          </a:p>
          <a:p>
            <a:pPr marL="800100" lvl="1" indent="-342900" algn="l">
              <a:spcBef>
                <a:spcPts val="0"/>
              </a:spcBef>
              <a:buFont typeface="+mj-lt"/>
              <a:buAutoNum type="alphaLcParenR"/>
            </a:pPr>
            <a:r>
              <a:rPr lang="hr-HR" sz="1700" dirty="0"/>
              <a:t>sadrže barem 6 nula a ostalo su jedinice,</a:t>
            </a:r>
          </a:p>
          <a:p>
            <a:pPr marL="800100" lvl="1" indent="-342900" algn="l">
              <a:spcBef>
                <a:spcPts val="0"/>
              </a:spcBef>
              <a:buFont typeface="+mj-lt"/>
              <a:buAutoNum type="alphaLcParenR"/>
            </a:pPr>
            <a:r>
              <a:rPr lang="hr-HR" sz="1700" dirty="0"/>
              <a:t>sadrže najviše 2 jedinice?</a:t>
            </a:r>
          </a:p>
          <a:p>
            <a:pPr marL="342900" indent="-342900" algn="l">
              <a:buFont typeface="+mj-lt"/>
              <a:buAutoNum type="arabicPeriod" startAt="66"/>
            </a:pPr>
            <a:r>
              <a:rPr lang="hr-HR" sz="1700" dirty="0"/>
              <a:t>Na koliko načina možemo iz snopa od 52 karte izvući 5 karata tako da bude:</a:t>
            </a:r>
          </a:p>
          <a:p>
            <a:pPr marL="800100" lvl="1" indent="-342900" algn="l">
              <a:spcBef>
                <a:spcPts val="0"/>
              </a:spcBef>
              <a:buFont typeface="+mj-lt"/>
              <a:buAutoNum type="alphaLcParenR"/>
            </a:pPr>
            <a:r>
              <a:rPr lang="hr-HR" sz="1700" dirty="0"/>
              <a:t>točno 1 kralj,</a:t>
            </a:r>
          </a:p>
          <a:p>
            <a:pPr marL="800100" lvl="1" indent="-342900" algn="l">
              <a:spcBef>
                <a:spcPts val="0"/>
              </a:spcBef>
              <a:buFont typeface="+mj-lt"/>
              <a:buAutoNum type="alphaLcParenR"/>
            </a:pPr>
            <a:r>
              <a:rPr lang="hr-HR" sz="1700" dirty="0"/>
              <a:t>točno 3 pika,</a:t>
            </a:r>
          </a:p>
          <a:p>
            <a:pPr marL="800100" lvl="1" indent="-342900" algn="l">
              <a:spcBef>
                <a:spcPts val="0"/>
              </a:spcBef>
              <a:buFont typeface="+mj-lt"/>
              <a:buAutoNum type="alphaLcParenR"/>
            </a:pPr>
            <a:r>
              <a:rPr lang="hr-HR" sz="1700" dirty="0"/>
              <a:t>barem jedan herc,</a:t>
            </a:r>
          </a:p>
          <a:p>
            <a:pPr marL="800100" lvl="1" indent="-342900" algn="l">
              <a:spcBef>
                <a:spcPts val="0"/>
              </a:spcBef>
              <a:buFont typeface="+mj-lt"/>
              <a:buAutoNum type="alphaLcParenR"/>
            </a:pPr>
            <a:r>
              <a:rPr lang="hr-HR" sz="1700" dirty="0"/>
              <a:t>barem jedna sedmica,</a:t>
            </a:r>
          </a:p>
          <a:p>
            <a:pPr marL="800100" lvl="1" indent="-342900" algn="l">
              <a:spcBef>
                <a:spcPts val="0"/>
              </a:spcBef>
              <a:buFont typeface="+mj-lt"/>
              <a:buAutoNum type="alphaLcParenR"/>
            </a:pPr>
            <a:r>
              <a:rPr lang="hr-HR" sz="1700" dirty="0"/>
              <a:t>najviše 2 trefa?</a:t>
            </a:r>
            <a:br>
              <a:rPr lang="hr-HR" sz="1700" dirty="0"/>
            </a:br>
            <a:endParaRPr lang="hr-HR" sz="1700" dirty="0"/>
          </a:p>
          <a:p>
            <a:pPr algn="l"/>
            <a:endParaRPr lang="hr-HR" sz="17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00051" y="247743"/>
            <a:ext cx="8327761" cy="72837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sz="4000" dirty="0">
                <a:latin typeface="Segoe UI" panose="020B0502040204020203" pitchFamily="34" charset="0"/>
                <a:cs typeface="Segoe UI" panose="020B0502040204020203" pitchFamily="34" charset="0"/>
              </a:rPr>
              <a:t>Zadaci za vježbu</a:t>
            </a:r>
          </a:p>
        </p:txBody>
      </p:sp>
    </p:spTree>
    <p:extLst>
      <p:ext uri="{BB962C8B-B14F-4D97-AF65-F5344CB8AC3E}">
        <p14:creationId xmlns:p14="http://schemas.microsoft.com/office/powerpoint/2010/main" val="2948178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1D02BD9-1051-4F2F-AC62-E256957E68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2907" y="1241161"/>
                <a:ext cx="8680072" cy="4960856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l">
                  <a:lnSpc>
                    <a:spcPct val="120000"/>
                  </a:lnSpc>
                  <a:buNone/>
                </a:pPr>
                <a:r>
                  <a:rPr lang="hr-HR" sz="2700" b="1" dirty="0">
                    <a:solidFill>
                      <a:srgbClr val="FF0000"/>
                    </a:solidFill>
                  </a:rPr>
                  <a:t>Pravilo zbroja</a:t>
                </a:r>
                <a:r>
                  <a:rPr lang="hr-HR" sz="2700" dirty="0"/>
                  <a:t>: Neka skupovi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80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r-HR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2800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hr-HR" sz="2700" dirty="0"/>
                  <a:t> imaju redom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7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hr-HR" sz="270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270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sz="2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7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hr-HR" sz="270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270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hr-HR" sz="2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7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hr-HR" sz="270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hr-HR" sz="27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sz="2700" dirty="0"/>
                  <a:t>elemenata. Ako su ti skupovi takvi da </a:t>
                </a:r>
                <a:r>
                  <a:rPr lang="hr-HR" sz="2700" u="sng" dirty="0"/>
                  <a:t>nikoja dva nemaju zajedničkih elemenata (tj. </a:t>
                </a:r>
                <a:r>
                  <a:rPr lang="hr-HR" sz="2700" u="sng" dirty="0" err="1"/>
                  <a:t>disjunktni</a:t>
                </a:r>
                <a:r>
                  <a:rPr lang="hr-HR" sz="2700" u="sng" dirty="0"/>
                  <a:t> su)</a:t>
                </a:r>
                <a:r>
                  <a:rPr lang="hr-HR" sz="2700" dirty="0"/>
                  <a:t>, tada je </a:t>
                </a:r>
                <a:r>
                  <a:rPr lang="hr-HR" sz="2700" u="sng" dirty="0"/>
                  <a:t>ukupan broj načina za odabrati 1 element</a:t>
                </a:r>
                <a:r>
                  <a:rPr lang="hr-HR" sz="2700" dirty="0"/>
                  <a:t> iz skupa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r-HR" sz="2700" dirty="0"/>
                  <a:t> </a:t>
                </a:r>
                <a:r>
                  <a:rPr lang="hr-HR" sz="2700" b="1" dirty="0"/>
                  <a:t>ILI</a:t>
                </a:r>
                <a:r>
                  <a:rPr lang="hr-HR" sz="2700" dirty="0"/>
                  <a:t> iz skupa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r-HR" sz="2700" dirty="0"/>
                  <a:t> </a:t>
                </a:r>
                <a:r>
                  <a:rPr lang="hr-HR" sz="2700" b="1" dirty="0"/>
                  <a:t>ILI</a:t>
                </a:r>
                <a:r>
                  <a:rPr lang="hr-HR" sz="2700" dirty="0"/>
                  <a:t> … </a:t>
                </a:r>
                <a:r>
                  <a:rPr lang="hr-HR" sz="2700" b="1" dirty="0"/>
                  <a:t>ILI</a:t>
                </a:r>
                <a:r>
                  <a:rPr lang="hr-HR" sz="2700" dirty="0"/>
                  <a:t> iz skupa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sz="2700" dirty="0"/>
                  <a:t>jednak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sz="27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7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hr-HR" sz="27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hr-HR" sz="2700" b="1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r-HR" sz="27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7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hr-HR" sz="27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hr-HR" sz="2700" b="1" i="1" dirty="0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hr-HR" sz="2700" b="1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700" b="1" i="1" dirty="0" err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hr-HR" sz="2700" b="1" i="1" dirty="0" err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hr-HR" sz="2700" dirty="0"/>
                  <a:t>.</a:t>
                </a:r>
              </a:p>
              <a:p>
                <a:pPr marL="0" indent="0" algn="l">
                  <a:lnSpc>
                    <a:spcPct val="120000"/>
                  </a:lnSpc>
                  <a:buNone/>
                </a:pPr>
                <a:endParaRPr lang="hr-HR" sz="2700" dirty="0"/>
              </a:p>
              <a:p>
                <a:pPr marL="0" indent="0" algn="l">
                  <a:lnSpc>
                    <a:spcPct val="120000"/>
                  </a:lnSpc>
                  <a:buNone/>
                </a:pPr>
                <a:r>
                  <a:rPr lang="hr-HR" sz="2700" b="1" dirty="0">
                    <a:solidFill>
                      <a:srgbClr val="FF0000"/>
                    </a:solidFill>
                  </a:rPr>
                  <a:t>Pravilo uzastopnog prebrojavanja (pravilo umnoška)</a:t>
                </a:r>
                <a:r>
                  <a:rPr lang="hr-HR" sz="2700" dirty="0"/>
                  <a:t>:</a:t>
                </a:r>
                <a:r>
                  <a:rPr lang="en-US" sz="2700" dirty="0"/>
                  <a:t> </a:t>
                </a:r>
                <a:r>
                  <a:rPr lang="hr-HR" sz="2700" dirty="0"/>
                  <a:t>Neka skupovi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r-HR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2800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hr-H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hr-HR" sz="2700" dirty="0"/>
                  <a:t> imaju redom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7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hr-HR" sz="27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27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7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hr-HR" sz="27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27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hr-HR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7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hr-HR" sz="27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hr-HR" sz="27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sz="2700" dirty="0"/>
                  <a:t>elemenata. Ako se element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7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7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hr-HR" sz="27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r-HR" sz="2700" dirty="0"/>
                  <a:t> može odabrati iz skupa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r-HR" sz="27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27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sz="2700" dirty="0"/>
                  <a:t>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hr-HR" sz="27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r-HR" sz="2700" dirty="0"/>
                  <a:t> različitih načina </a:t>
                </a:r>
                <a:r>
                  <a:rPr lang="hr-HR" sz="2700" b="1" dirty="0"/>
                  <a:t>I</a:t>
                </a:r>
                <a:r>
                  <a:rPr lang="hr-HR" sz="2700" dirty="0"/>
                  <a:t> nakon toga (bez obzira koji je element već odabran) element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7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r-HR" sz="2700" dirty="0"/>
                  <a:t> iz skupa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r-HR" sz="2700" dirty="0"/>
                  <a:t> 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r-HR" sz="2700" dirty="0"/>
                  <a:t> načina </a:t>
                </a:r>
                <a:r>
                  <a:rPr lang="hr-HR" sz="2700" b="1" dirty="0"/>
                  <a:t>I</a:t>
                </a:r>
                <a:r>
                  <a:rPr lang="hr-HR" sz="2700" dirty="0"/>
                  <a:t> </a:t>
                </a:r>
                <a:r>
                  <a:rPr lang="en-US" sz="2700" dirty="0"/>
                  <a:t>… </a:t>
                </a:r>
                <a:r>
                  <a:rPr lang="en-US" sz="2700" b="1" dirty="0"/>
                  <a:t>I </a:t>
                </a:r>
                <a:r>
                  <a:rPr lang="hr-HR" sz="2700" dirty="0"/>
                  <a:t>element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7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7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hr-HR" sz="2700" dirty="0"/>
                  <a:t> iz skupa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hr-HR" sz="2700" dirty="0"/>
                  <a:t> 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7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7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hr-HR" sz="2700" dirty="0"/>
                  <a:t> načina</a:t>
                </a:r>
                <a:r>
                  <a:rPr lang="en-US" sz="2700" dirty="0"/>
                  <a:t>, </a:t>
                </a:r>
                <a:r>
                  <a:rPr lang="en-US" sz="2700" dirty="0" err="1"/>
                  <a:t>tada</a:t>
                </a:r>
                <a:r>
                  <a:rPr lang="en-US" sz="2700" dirty="0"/>
                  <a:t> je </a:t>
                </a:r>
                <a:r>
                  <a:rPr lang="hr-HR" sz="2700" u="sng" dirty="0"/>
                  <a:t>ukupan broj niz</a:t>
                </a:r>
                <a:r>
                  <a:rPr lang="en-US" sz="2700" u="sng" dirty="0"/>
                  <a:t>ova</a:t>
                </a:r>
                <a:r>
                  <a:rPr lang="hr-HR" sz="2700" u="sng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7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7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hr-HR" sz="27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27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sz="27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7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hr-HR" sz="27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2700" i="1" dirty="0" smtClean="0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hr-HR" sz="27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7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hr-HR" sz="27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700" dirty="0"/>
                  <a:t> </a:t>
                </a:r>
                <a:r>
                  <a:rPr lang="hr-HR" sz="2700" dirty="0"/>
                  <a:t>jednak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sz="27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700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hr-HR" sz="2700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hr-HR" sz="2700" i="1" dirty="0" smtClean="0">
                        <a:latin typeface="Cambria Math" panose="02040503050406030204" pitchFamily="18" charset="0"/>
                      </a:rPr>
                      <m:t>∙ </m:t>
                    </m:r>
                    <m:sSub>
                      <m:sSubPr>
                        <m:ctrlPr>
                          <a:rPr lang="hr-HR" sz="27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700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hr-HR" sz="2700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hr-HR" sz="2700" i="1" dirty="0" smtClean="0">
                        <a:latin typeface="Cambria Math" panose="02040503050406030204" pitchFamily="18" charset="0"/>
                      </a:rPr>
                      <m:t>∙∙∙</m:t>
                    </m:r>
                    <m:sSub>
                      <m:sSubPr>
                        <m:ctrlPr>
                          <a:rPr lang="hr-HR" sz="27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700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hr-HR" sz="2700" i="1" dirty="0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hr-HR" sz="2700" dirty="0"/>
                  <a:t>.</a:t>
                </a:r>
              </a:p>
              <a:p>
                <a:pPr marL="0" indent="0" algn="l">
                  <a:lnSpc>
                    <a:spcPct val="120000"/>
                  </a:lnSpc>
                  <a:buNone/>
                </a:pPr>
                <a:r>
                  <a:rPr lang="hr-HR" sz="2700" dirty="0"/>
                  <a:t>Ovdje skupovi mogu imati zajedničke elemente, štoviše, svi mogu biti isti.</a:t>
                </a:r>
              </a:p>
              <a:p>
                <a:pPr marL="0" indent="0" algn="l">
                  <a:lnSpc>
                    <a:spcPct val="120000"/>
                  </a:lnSpc>
                  <a:buNone/>
                </a:pPr>
                <a:r>
                  <a:rPr lang="hr-HR" sz="2700" dirty="0"/>
                  <a:t>Također, može se primijetiti da ovdje </a:t>
                </a:r>
                <a:r>
                  <a:rPr lang="hr-HR" sz="2700" u="sng" dirty="0"/>
                  <a:t>biramo po jedan element iz svakog skupa</a:t>
                </a:r>
                <a:r>
                  <a:rPr lang="hr-HR" sz="2700" dirty="0"/>
                  <a:t>.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1D02BD9-1051-4F2F-AC62-E256957E68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2907" y="1241161"/>
                <a:ext cx="8680072" cy="4960856"/>
              </a:xfrm>
              <a:blipFill>
                <a:blip r:embed="rId2"/>
                <a:stretch>
                  <a:fillRect l="-632" t="-615" r="-4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00051" y="119270"/>
            <a:ext cx="8343898" cy="110863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hr-HR" sz="4000" dirty="0">
                <a:latin typeface="Segoe UI" panose="020B0502040204020203" pitchFamily="34" charset="0"/>
                <a:cs typeface="Segoe UI" panose="020B0502040204020203" pitchFamily="34" charset="0"/>
              </a:rPr>
              <a:t>1.</a:t>
            </a: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r-HR" sz="4000" dirty="0">
                <a:latin typeface="Segoe UI" panose="020B0502040204020203" pitchFamily="34" charset="0"/>
                <a:cs typeface="Segoe UI" panose="020B0502040204020203" pitchFamily="34" charset="0"/>
              </a:rPr>
              <a:t>KOMBINATORIKA</a:t>
            </a:r>
            <a:br>
              <a:rPr lang="hr-HR" sz="4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r-HR" sz="4000" dirty="0">
                <a:latin typeface="Segoe UI" panose="020B0502040204020203" pitchFamily="34" charset="0"/>
                <a:cs typeface="Segoe UI" panose="020B0502040204020203" pitchFamily="34" charset="0"/>
              </a:rPr>
              <a:t>Osnovna pravila prebrojavanja</a:t>
            </a:r>
          </a:p>
        </p:txBody>
      </p:sp>
    </p:spTree>
    <p:extLst>
      <p:ext uri="{BB962C8B-B14F-4D97-AF65-F5344CB8AC3E}">
        <p14:creationId xmlns:p14="http://schemas.microsoft.com/office/powerpoint/2010/main" val="2811753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04834A-8509-41AE-97CC-E88210196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907" y="1179443"/>
            <a:ext cx="8334905" cy="489342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20000"/>
              </a:lnSpc>
            </a:pPr>
            <a:r>
              <a:rPr lang="hr-HR" dirty="0"/>
              <a:t>6</a:t>
            </a:r>
          </a:p>
          <a:p>
            <a:pPr marL="342900" indent="-342900">
              <a:lnSpc>
                <a:spcPct val="120000"/>
              </a:lnSpc>
            </a:pPr>
            <a:r>
              <a:rPr lang="hr-HR" dirty="0"/>
              <a:t>24</a:t>
            </a:r>
          </a:p>
          <a:p>
            <a:pPr>
              <a:lnSpc>
                <a:spcPct val="120000"/>
              </a:lnSpc>
            </a:pPr>
            <a:r>
              <a:rPr lang="hr-HR" dirty="0"/>
              <a:t>3. 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17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210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1</a:t>
            </a:r>
          </a:p>
          <a:p>
            <a:pPr>
              <a:lnSpc>
                <a:spcPct val="120000"/>
              </a:lnSpc>
            </a:pPr>
            <a:r>
              <a:rPr lang="hr-HR" dirty="0"/>
              <a:t>4. 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49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4 200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5"/>
            </a:pPr>
            <a:r>
              <a:rPr lang="hr-HR" dirty="0"/>
              <a:t>30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5"/>
            </a:pPr>
            <a:r>
              <a:rPr lang="hr-HR" dirty="0"/>
              <a:t>1 048 576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5"/>
            </a:pPr>
            <a:r>
              <a:rPr lang="hr-HR" dirty="0"/>
              <a:t>531 441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5"/>
            </a:pPr>
            <a:r>
              <a:rPr lang="hr-HR" dirty="0"/>
              <a:t>9 000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5"/>
            </a:pPr>
            <a:r>
              <a:rPr lang="hr-HR" dirty="0"/>
              <a:t>18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00051" y="260994"/>
            <a:ext cx="8327761" cy="72837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sz="4000" dirty="0">
                <a:latin typeface="Segoe UI" panose="020B0502040204020203" pitchFamily="34" charset="0"/>
                <a:cs typeface="Segoe UI" panose="020B0502040204020203" pitchFamily="34" charset="0"/>
              </a:rPr>
              <a:t>Rješenja zadataka s vježbi</a:t>
            </a:r>
          </a:p>
        </p:txBody>
      </p:sp>
    </p:spTree>
    <p:extLst>
      <p:ext uri="{BB962C8B-B14F-4D97-AF65-F5344CB8AC3E}">
        <p14:creationId xmlns:p14="http://schemas.microsoft.com/office/powerpoint/2010/main" val="2385044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6D6F9C-AE21-4591-9A33-AD00BC143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907" y="1192696"/>
            <a:ext cx="8327761" cy="488017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 startAt="10"/>
            </a:pPr>
            <a:r>
              <a:rPr lang="hr-HR" dirty="0"/>
              <a:t> 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18 000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45 000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22 500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10"/>
            </a:pPr>
            <a:r>
              <a:rPr lang="hr-HR" dirty="0"/>
              <a:t>624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10"/>
            </a:pPr>
            <a:r>
              <a:rPr lang="hr-HR" dirty="0"/>
              <a:t>5 566 000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10"/>
            </a:pPr>
            <a:r>
              <a:rPr lang="hr-HR" dirty="0"/>
              <a:t> 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52 488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29 889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37 512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7 623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10"/>
            </a:pPr>
            <a:r>
              <a:rPr lang="hr-HR" dirty="0"/>
              <a:t> 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120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127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00051" y="287500"/>
            <a:ext cx="8327761" cy="72837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sz="4000" dirty="0">
                <a:latin typeface="Segoe UI" panose="020B0502040204020203" pitchFamily="34" charset="0"/>
                <a:cs typeface="Segoe UI" panose="020B0502040204020203" pitchFamily="34" charset="0"/>
              </a:rPr>
              <a:t>Rješenja zadataka s vježbi</a:t>
            </a:r>
          </a:p>
        </p:txBody>
      </p:sp>
    </p:spTree>
    <p:extLst>
      <p:ext uri="{BB962C8B-B14F-4D97-AF65-F5344CB8AC3E}">
        <p14:creationId xmlns:p14="http://schemas.microsoft.com/office/powerpoint/2010/main" val="3634174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22581-F09C-45F5-8CD0-BBF5BF455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907" y="940903"/>
            <a:ext cx="8351042" cy="5314122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lnSpc>
                <a:spcPct val="120000"/>
              </a:lnSpc>
              <a:buFont typeface="+mj-lt"/>
              <a:buAutoNum type="arabicPeriod" startAt="15"/>
            </a:pPr>
            <a:r>
              <a:rPr lang="hr-HR" dirty="0"/>
              <a:t> 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448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848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252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452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52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606</a:t>
            </a:r>
          </a:p>
          <a:p>
            <a:pPr marL="342900" indent="-342900" algn="l">
              <a:lnSpc>
                <a:spcPct val="120000"/>
              </a:lnSpc>
              <a:buFont typeface="+mj-lt"/>
              <a:buAutoNum type="arabicPeriod" startAt="15"/>
            </a:pPr>
            <a:r>
              <a:rPr lang="hr-HR" dirty="0"/>
              <a:t>U dobrotvornim aktivnostima sudjelovalo je 21 100 građana. Dakle, gradonačelnik nije prenapuhao broj građana.</a:t>
            </a:r>
          </a:p>
          <a:p>
            <a:pPr marL="342900" indent="-342900" algn="l">
              <a:lnSpc>
                <a:spcPct val="120000"/>
              </a:lnSpc>
              <a:buFont typeface="+mj-lt"/>
              <a:buAutoNum type="arabicPeriod" startAt="15"/>
            </a:pPr>
            <a:r>
              <a:rPr lang="hr-HR" dirty="0"/>
              <a:t> 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125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60</a:t>
            </a:r>
          </a:p>
          <a:p>
            <a:pPr marL="342900" indent="-342900" algn="l">
              <a:lnSpc>
                <a:spcPct val="120000"/>
              </a:lnSpc>
              <a:buFont typeface="+mj-lt"/>
              <a:buAutoNum type="arabicPeriod" startAt="15"/>
            </a:pPr>
            <a:r>
              <a:rPr lang="hr-HR" dirty="0"/>
              <a:t> 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8 268 000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12 355 928</a:t>
            </a:r>
          </a:p>
          <a:p>
            <a:pPr marL="342900" indent="-342900" algn="l">
              <a:lnSpc>
                <a:spcPct val="120000"/>
              </a:lnSpc>
              <a:buFont typeface="+mj-lt"/>
              <a:buAutoNum type="arabicPeriod" startAt="15"/>
            </a:pPr>
            <a:r>
              <a:rPr lang="hr-HR" dirty="0"/>
              <a:t>117 600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00051" y="247743"/>
            <a:ext cx="8327761" cy="72837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sz="4000" dirty="0">
                <a:latin typeface="Segoe UI" panose="020B0502040204020203" pitchFamily="34" charset="0"/>
                <a:cs typeface="Segoe UI" panose="020B0502040204020203" pitchFamily="34" charset="0"/>
              </a:rPr>
              <a:t>Rješenja zadataka s vježbi</a:t>
            </a:r>
          </a:p>
        </p:txBody>
      </p:sp>
    </p:spTree>
    <p:extLst>
      <p:ext uri="{BB962C8B-B14F-4D97-AF65-F5344CB8AC3E}">
        <p14:creationId xmlns:p14="http://schemas.microsoft.com/office/powerpoint/2010/main" val="3472355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1E57BC-F5E6-40CC-A8D6-F3F02101D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906" y="1108638"/>
            <a:ext cx="8446293" cy="509675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 startAt="20"/>
            </a:pPr>
            <a:r>
              <a:rPr lang="hr-HR" dirty="0"/>
              <a:t> 306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hr-HR" dirty="0"/>
              <a:t>100 000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hr-HR" dirty="0"/>
              <a:t>20 160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hr-HR" dirty="0"/>
              <a:t>CB, CP, CŽ, BC, BP, BŽ, PC, PB, PŽ, ŽC, ŽB, ŽP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hr-HR" dirty="0"/>
              <a:t>24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hr-HR" dirty="0"/>
              <a:t>720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hr-HR" dirty="0"/>
              <a:t>20 922 789 888 000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hr-HR" dirty="0"/>
              <a:t>120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hr-HR" dirty="0"/>
              <a:t>10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hr-HR" dirty="0"/>
              <a:t>840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hr-HR" dirty="0"/>
              <a:t>22 680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hr-HR" dirty="0"/>
              <a:t>343 062 720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hr-HR" dirty="0"/>
              <a:t>{C, B}, {C, P}, {C, Ž}, {B, P}, {B, Ž}, {P, Ž}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hr-HR" dirty="0"/>
              <a:t> </a:t>
            </a:r>
          </a:p>
          <a:p>
            <a:pPr marL="800100" lvl="1" indent="-342900">
              <a:buFont typeface="+mj-lt"/>
              <a:buAutoNum type="alphaLcParenR"/>
            </a:pPr>
            <a:r>
              <a:rPr lang="hr-HR" dirty="0"/>
              <a:t>56</a:t>
            </a:r>
          </a:p>
          <a:p>
            <a:pPr marL="800100" lvl="1" indent="-342900">
              <a:buFont typeface="+mj-lt"/>
              <a:buAutoNum type="alphaLcParenR"/>
            </a:pPr>
            <a:r>
              <a:rPr lang="hr-HR" dirty="0"/>
              <a:t>21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00051" y="247742"/>
            <a:ext cx="8327761" cy="72837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sz="4000" dirty="0">
                <a:latin typeface="Segoe UI" panose="020B0502040204020203" pitchFamily="34" charset="0"/>
                <a:cs typeface="Segoe UI" panose="020B0502040204020203" pitchFamily="34" charset="0"/>
              </a:rPr>
              <a:t>Rješenja zadataka s vježbi</a:t>
            </a:r>
          </a:p>
        </p:txBody>
      </p:sp>
    </p:spTree>
    <p:extLst>
      <p:ext uri="{BB962C8B-B14F-4D97-AF65-F5344CB8AC3E}">
        <p14:creationId xmlns:p14="http://schemas.microsoft.com/office/powerpoint/2010/main" val="762887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38DB4-CE75-4383-B856-BEEAA59AE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907" y="883354"/>
            <a:ext cx="8334905" cy="546443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 startAt="34"/>
            </a:pPr>
            <a:r>
              <a:rPr lang="hr-HR" dirty="0"/>
              <a:t> Više se isplati igrati Loto 6 od 45.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34"/>
            </a:pPr>
            <a:r>
              <a:rPr lang="hr-HR" dirty="0"/>
              <a:t>792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34"/>
            </a:pPr>
            <a:r>
              <a:rPr lang="hr-HR" dirty="0"/>
              <a:t>12 376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34"/>
            </a:pPr>
            <a:r>
              <a:rPr lang="hr-HR" dirty="0"/>
              <a:t>13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34"/>
            </a:pPr>
            <a:r>
              <a:rPr lang="hr-HR" dirty="0"/>
              <a:t>2 520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34"/>
            </a:pPr>
            <a:r>
              <a:rPr lang="hr-HR" dirty="0"/>
              <a:t> 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105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175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203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34"/>
            </a:pPr>
            <a:r>
              <a:rPr lang="hr-HR" dirty="0"/>
              <a:t> 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5 148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1 098 240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54 912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624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3 744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123 552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00051" y="154978"/>
            <a:ext cx="8327761" cy="72837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sz="4000" dirty="0">
                <a:latin typeface="Segoe UI" panose="020B0502040204020203" pitchFamily="34" charset="0"/>
                <a:cs typeface="Segoe UI" panose="020B0502040204020203" pitchFamily="34" charset="0"/>
              </a:rPr>
              <a:t>Rješenja zadataka s vježbi</a:t>
            </a:r>
          </a:p>
        </p:txBody>
      </p:sp>
    </p:spTree>
    <p:extLst>
      <p:ext uri="{BB962C8B-B14F-4D97-AF65-F5344CB8AC3E}">
        <p14:creationId xmlns:p14="http://schemas.microsoft.com/office/powerpoint/2010/main" val="1715570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B26095-A7AD-4D7A-AF63-6449F2208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770" y="1104492"/>
            <a:ext cx="8351042" cy="4649016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 startAt="41"/>
            </a:pPr>
            <a:r>
              <a:rPr lang="hr-HR" dirty="0"/>
              <a:t> 72</a:t>
            </a:r>
          </a:p>
          <a:p>
            <a:pPr marL="342900" indent="-342900">
              <a:buFont typeface="+mj-lt"/>
              <a:buAutoNum type="arabicPeriod" startAt="41"/>
            </a:pPr>
            <a:r>
              <a:rPr lang="hr-HR" dirty="0"/>
              <a:t>1 024</a:t>
            </a:r>
          </a:p>
          <a:p>
            <a:pPr marL="342900" indent="-342900">
              <a:buFont typeface="+mj-lt"/>
              <a:buAutoNum type="arabicPeriod" startAt="41"/>
            </a:pPr>
            <a:r>
              <a:rPr lang="hr-HR" dirty="0"/>
              <a:t> </a:t>
            </a:r>
          </a:p>
          <a:p>
            <a:pPr marL="800100" lvl="1" indent="-342900">
              <a:buFont typeface="+mj-lt"/>
              <a:buAutoNum type="alphaLcParenR"/>
            </a:pPr>
            <a:r>
              <a:rPr lang="hr-HR" dirty="0"/>
              <a:t>162</a:t>
            </a:r>
          </a:p>
          <a:p>
            <a:pPr marL="800100" lvl="1" indent="-342900">
              <a:buFont typeface="+mj-lt"/>
              <a:buAutoNum type="alphaLcParenR"/>
            </a:pPr>
            <a:r>
              <a:rPr lang="hr-HR" dirty="0"/>
              <a:t>2 500</a:t>
            </a:r>
          </a:p>
          <a:p>
            <a:pPr marL="342900" indent="-342900">
              <a:buFont typeface="+mj-lt"/>
              <a:buAutoNum type="arabicPeriod" startAt="41"/>
            </a:pPr>
            <a:r>
              <a:rPr lang="hr-HR" dirty="0"/>
              <a:t>225 000</a:t>
            </a:r>
          </a:p>
          <a:p>
            <a:pPr marL="342900" indent="-342900">
              <a:buFont typeface="+mj-lt"/>
              <a:buAutoNum type="arabicPeriod" startAt="41"/>
            </a:pPr>
            <a:r>
              <a:rPr lang="hr-HR" dirty="0"/>
              <a:t>900 000</a:t>
            </a:r>
          </a:p>
          <a:p>
            <a:pPr marL="342900" indent="-342900">
              <a:buFont typeface="+mj-lt"/>
              <a:buAutoNum type="arabicPeriod" startAt="41"/>
            </a:pPr>
            <a:r>
              <a:rPr lang="hr-HR" dirty="0"/>
              <a:t> </a:t>
            </a:r>
          </a:p>
          <a:p>
            <a:pPr marL="800100" lvl="1" indent="-342900">
              <a:buFont typeface="+mj-lt"/>
              <a:buAutoNum type="alphaLcParenR"/>
            </a:pPr>
            <a:r>
              <a:rPr lang="hr-HR" dirty="0"/>
              <a:t>3 240</a:t>
            </a:r>
          </a:p>
          <a:p>
            <a:pPr marL="800100" lvl="1" indent="-342900">
              <a:buFont typeface="+mj-lt"/>
              <a:buAutoNum type="alphaLcParenR"/>
            </a:pPr>
            <a:r>
              <a:rPr lang="hr-HR" dirty="0"/>
              <a:t>2 160</a:t>
            </a:r>
          </a:p>
          <a:p>
            <a:pPr marL="800100" lvl="1" indent="-342900">
              <a:buFont typeface="+mj-lt"/>
              <a:buAutoNum type="alphaLcParenR"/>
            </a:pPr>
            <a:r>
              <a:rPr lang="hr-HR" dirty="0"/>
              <a:t>180</a:t>
            </a:r>
          </a:p>
          <a:p>
            <a:pPr marL="342900" indent="-342900">
              <a:buFont typeface="+mj-lt"/>
              <a:buAutoNum type="arabicPeriod" startAt="41"/>
            </a:pPr>
            <a:r>
              <a:rPr lang="hr-HR" dirty="0"/>
              <a:t>2 187</a:t>
            </a:r>
          </a:p>
          <a:p>
            <a:pPr marL="342900" indent="-342900">
              <a:buFont typeface="+mj-lt"/>
              <a:buAutoNum type="arabicPeriod" startAt="41"/>
            </a:pPr>
            <a:r>
              <a:rPr lang="hr-HR" dirty="0"/>
              <a:t>167 832</a:t>
            </a:r>
          </a:p>
          <a:p>
            <a:pPr marL="342900" indent="-342900">
              <a:buFont typeface="+mj-lt"/>
              <a:buAutoNum type="arabicPeriod" startAt="41"/>
            </a:pPr>
            <a:r>
              <a:rPr lang="hr-HR" dirty="0"/>
              <a:t>3 439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00051" y="168229"/>
            <a:ext cx="8327761" cy="72837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sz="4000" dirty="0">
                <a:latin typeface="Segoe UI" panose="020B0502040204020203" pitchFamily="34" charset="0"/>
                <a:cs typeface="Segoe UI" panose="020B0502040204020203" pitchFamily="34" charset="0"/>
              </a:rPr>
              <a:t>Rješenja zadataka za vježbu</a:t>
            </a:r>
          </a:p>
        </p:txBody>
      </p:sp>
    </p:spTree>
    <p:extLst>
      <p:ext uri="{BB962C8B-B14F-4D97-AF65-F5344CB8AC3E}">
        <p14:creationId xmlns:p14="http://schemas.microsoft.com/office/powerpoint/2010/main" val="1424062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389AE1-C826-4B45-993A-8CFDF7397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907" y="875213"/>
            <a:ext cx="8351042" cy="5525588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 startAt="50"/>
            </a:pPr>
            <a:r>
              <a:rPr lang="hr-HR" dirty="0"/>
              <a:t> 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37 512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61 328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13 696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75 594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50"/>
            </a:pPr>
            <a:r>
              <a:rPr lang="hr-HR" dirty="0"/>
              <a:t>6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50"/>
            </a:pPr>
            <a:r>
              <a:rPr lang="hr-HR" dirty="0"/>
              <a:t>99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50"/>
            </a:pPr>
            <a:r>
              <a:rPr lang="hr-HR" dirty="0"/>
              <a:t> 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120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216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50"/>
            </a:pPr>
            <a:r>
              <a:rPr lang="hr-HR" dirty="0"/>
              <a:t>360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50"/>
            </a:pPr>
            <a:r>
              <a:rPr lang="hr-HR" dirty="0"/>
              <a:t>665 280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50"/>
            </a:pPr>
            <a:r>
              <a:rPr lang="hr-HR" dirty="0"/>
              <a:t>28 800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50"/>
            </a:pPr>
            <a:r>
              <a:rPr lang="hr-HR" dirty="0"/>
              <a:t>30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50"/>
            </a:pPr>
            <a:r>
              <a:rPr lang="hr-HR" dirty="0"/>
              <a:t>60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50"/>
            </a:pPr>
            <a:r>
              <a:rPr lang="hr-HR" dirty="0"/>
              <a:t>33 810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00051" y="168796"/>
            <a:ext cx="8327761" cy="72837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sz="4000" dirty="0">
                <a:latin typeface="Segoe UI" panose="020B0502040204020203" pitchFamily="34" charset="0"/>
                <a:cs typeface="Segoe UI" panose="020B0502040204020203" pitchFamily="34" charset="0"/>
              </a:rPr>
              <a:t>Rješenja zadataka za vježbu</a:t>
            </a:r>
          </a:p>
        </p:txBody>
      </p:sp>
    </p:spTree>
    <p:extLst>
      <p:ext uri="{BB962C8B-B14F-4D97-AF65-F5344CB8AC3E}">
        <p14:creationId xmlns:p14="http://schemas.microsoft.com/office/powerpoint/2010/main" val="1741615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1A3A12-7362-4619-A03F-1ADBD50A1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907" y="1123405"/>
            <a:ext cx="8351042" cy="4649016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 startAt="60"/>
            </a:pPr>
            <a:r>
              <a:rPr lang="hr-HR" dirty="0"/>
              <a:t>60</a:t>
            </a:r>
          </a:p>
          <a:p>
            <a:pPr marL="342900" indent="-342900">
              <a:buFont typeface="+mj-lt"/>
              <a:buAutoNum type="arabicPeriod" startAt="60"/>
            </a:pPr>
            <a:r>
              <a:rPr lang="hr-HR" dirty="0"/>
              <a:t>3</a:t>
            </a:r>
          </a:p>
          <a:p>
            <a:pPr marL="342900" indent="-342900">
              <a:buFont typeface="+mj-lt"/>
              <a:buAutoNum type="arabicPeriod" startAt="60"/>
            </a:pPr>
            <a:r>
              <a:rPr lang="hr-HR" dirty="0"/>
              <a:t>10</a:t>
            </a:r>
          </a:p>
          <a:p>
            <a:pPr marL="342900" indent="-342900">
              <a:buFont typeface="+mj-lt"/>
              <a:buAutoNum type="arabicPeriod" startAt="60"/>
            </a:pPr>
            <a:r>
              <a:rPr lang="hr-HR" dirty="0"/>
              <a:t>30</a:t>
            </a:r>
          </a:p>
          <a:p>
            <a:pPr marL="342900" indent="-342900">
              <a:buFont typeface="+mj-lt"/>
              <a:buAutoNum type="arabicPeriod" startAt="60"/>
            </a:pPr>
            <a:r>
              <a:rPr lang="hr-HR" dirty="0"/>
              <a:t>4 017</a:t>
            </a:r>
          </a:p>
          <a:p>
            <a:pPr marL="342900" indent="-342900">
              <a:buFont typeface="+mj-lt"/>
              <a:buAutoNum type="arabicPeriod" startAt="60"/>
            </a:pPr>
            <a:r>
              <a:rPr lang="hr-HR" dirty="0"/>
              <a:t> </a:t>
            </a:r>
          </a:p>
          <a:p>
            <a:pPr marL="800100" lvl="1" indent="-342900">
              <a:buFont typeface="+mj-lt"/>
              <a:buAutoNum type="alphaLcParenR"/>
            </a:pPr>
            <a:r>
              <a:rPr lang="hr-HR" dirty="0"/>
              <a:t>720</a:t>
            </a:r>
          </a:p>
          <a:p>
            <a:pPr marL="800100" lvl="1" indent="-342900">
              <a:buFont typeface="+mj-lt"/>
              <a:buAutoNum type="alphaLcParenR"/>
            </a:pPr>
            <a:r>
              <a:rPr lang="hr-HR" dirty="0"/>
              <a:t>90</a:t>
            </a:r>
          </a:p>
          <a:p>
            <a:pPr marL="800100" lvl="1" indent="-342900">
              <a:buFont typeface="+mj-lt"/>
              <a:buAutoNum type="alphaLcParenR"/>
            </a:pPr>
            <a:r>
              <a:rPr lang="hr-HR" dirty="0"/>
              <a:t>1 080</a:t>
            </a:r>
          </a:p>
          <a:p>
            <a:pPr marL="342900" indent="-342900">
              <a:buFont typeface="+mj-lt"/>
              <a:buAutoNum type="arabicPeriod" startAt="60"/>
            </a:pPr>
            <a:r>
              <a:rPr lang="hr-HR" dirty="0"/>
              <a:t> </a:t>
            </a:r>
          </a:p>
          <a:p>
            <a:pPr marL="800100" lvl="1" indent="-342900">
              <a:buFont typeface="+mj-lt"/>
              <a:buAutoNum type="alphaLcParenR"/>
            </a:pPr>
            <a:r>
              <a:rPr lang="hr-HR" dirty="0"/>
              <a:t>256</a:t>
            </a:r>
          </a:p>
          <a:p>
            <a:pPr marL="800100" lvl="1" indent="-342900">
              <a:buFont typeface="+mj-lt"/>
              <a:buAutoNum type="alphaLcParenR"/>
            </a:pPr>
            <a:r>
              <a:rPr lang="hr-HR" dirty="0"/>
              <a:t>56</a:t>
            </a:r>
          </a:p>
          <a:p>
            <a:pPr marL="800100" lvl="1" indent="-342900">
              <a:buFont typeface="+mj-lt"/>
              <a:buAutoNum type="alphaLcParenR"/>
            </a:pPr>
            <a:r>
              <a:rPr lang="hr-HR" dirty="0"/>
              <a:t>37</a:t>
            </a:r>
          </a:p>
          <a:p>
            <a:pPr marL="800100" lvl="1" indent="-342900">
              <a:buFont typeface="+mj-lt"/>
              <a:buAutoNum type="alphaLcParenR"/>
            </a:pPr>
            <a:r>
              <a:rPr lang="hr-HR" dirty="0"/>
              <a:t>37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00051" y="199085"/>
            <a:ext cx="8327761" cy="72837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sz="4000" dirty="0">
                <a:latin typeface="Segoe UI" panose="020B0502040204020203" pitchFamily="34" charset="0"/>
                <a:cs typeface="Segoe UI" panose="020B0502040204020203" pitchFamily="34" charset="0"/>
              </a:rPr>
              <a:t>Rješenja zadataka za vježbu</a:t>
            </a:r>
          </a:p>
        </p:txBody>
      </p:sp>
    </p:spTree>
    <p:extLst>
      <p:ext uri="{BB962C8B-B14F-4D97-AF65-F5344CB8AC3E}">
        <p14:creationId xmlns:p14="http://schemas.microsoft.com/office/powerpoint/2010/main" val="3199129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68D5FF-6A99-49B8-86EF-8E9AE0667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907" y="1227909"/>
            <a:ext cx="8351042" cy="4649016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67"/>
            </a:pPr>
            <a:r>
              <a:rPr lang="hr-HR" sz="1700" dirty="0"/>
              <a:t> </a:t>
            </a:r>
          </a:p>
          <a:p>
            <a:pPr marL="800100" lvl="1" indent="-342900">
              <a:buFont typeface="+mj-lt"/>
              <a:buAutoNum type="alphaLcParenR"/>
            </a:pPr>
            <a:r>
              <a:rPr lang="hr-HR" sz="1700" dirty="0"/>
              <a:t>778 320</a:t>
            </a:r>
          </a:p>
          <a:p>
            <a:pPr marL="800100" lvl="1" indent="-342900">
              <a:buFont typeface="+mj-lt"/>
              <a:buAutoNum type="alphaLcParenR"/>
            </a:pPr>
            <a:r>
              <a:rPr lang="hr-HR" sz="1700" dirty="0"/>
              <a:t>211 926</a:t>
            </a:r>
          </a:p>
          <a:p>
            <a:pPr marL="800100" lvl="1" indent="-342900">
              <a:buFont typeface="+mj-lt"/>
              <a:buAutoNum type="alphaLcParenR"/>
            </a:pPr>
            <a:r>
              <a:rPr lang="hr-HR" sz="1700" dirty="0"/>
              <a:t>2 023 203</a:t>
            </a:r>
          </a:p>
          <a:p>
            <a:pPr marL="800100" lvl="1" indent="-342900">
              <a:buFont typeface="+mj-lt"/>
              <a:buAutoNum type="alphaLcParenR"/>
            </a:pPr>
            <a:r>
              <a:rPr lang="hr-HR" sz="1700" dirty="0"/>
              <a:t>886 656</a:t>
            </a:r>
          </a:p>
          <a:p>
            <a:pPr marL="800100" lvl="1" indent="-342900">
              <a:buFont typeface="+mj-lt"/>
              <a:buAutoNum type="alphaLcParenR"/>
            </a:pPr>
            <a:r>
              <a:rPr lang="hr-HR" sz="1700" dirty="0"/>
              <a:t>2 357 862</a:t>
            </a:r>
          </a:p>
          <a:p>
            <a:endParaRPr lang="hr-HR" sz="17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00051" y="251336"/>
            <a:ext cx="8327761" cy="72837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sz="4000" dirty="0">
                <a:latin typeface="Segoe UI" panose="020B0502040204020203" pitchFamily="34" charset="0"/>
                <a:cs typeface="Segoe UI" panose="020B0502040204020203" pitchFamily="34" charset="0"/>
              </a:rPr>
              <a:t>Rješenja zadataka za vježbu</a:t>
            </a:r>
          </a:p>
        </p:txBody>
      </p:sp>
    </p:spTree>
    <p:extLst>
      <p:ext uri="{BB962C8B-B14F-4D97-AF65-F5344CB8AC3E}">
        <p14:creationId xmlns:p14="http://schemas.microsoft.com/office/powerpoint/2010/main" val="3244904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02BD9-1051-4F2F-AC62-E256957E6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79" y="832788"/>
            <a:ext cx="8351042" cy="4960856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lnSpc>
                <a:spcPct val="120000"/>
              </a:lnSpc>
            </a:pPr>
            <a:r>
              <a:rPr lang="hr-HR" sz="2700" dirty="0"/>
              <a:t>Iz Zagreba prema sjeveru vode 3 ceste, prema zapadu 2 ceste, a prema jugu</a:t>
            </a:r>
            <a:br>
              <a:rPr lang="hr-HR" sz="2700" dirty="0"/>
            </a:br>
            <a:r>
              <a:rPr lang="hr-HR" sz="2700" dirty="0"/>
              <a:t>1 cesta. Na koliko načina se može cestom izaći iz Zagreba?</a:t>
            </a:r>
          </a:p>
          <a:p>
            <a:pPr marL="342900" indent="-342900">
              <a:lnSpc>
                <a:spcPct val="120000"/>
              </a:lnSpc>
            </a:pPr>
            <a:r>
              <a:rPr lang="hr-HR" sz="2700" dirty="0"/>
              <a:t>U restoranu za ručak nude 3 vrste juhe, 4 vrste glavnih jela i 2 vrste salate.</a:t>
            </a:r>
            <a:br>
              <a:rPr lang="hr-HR" sz="2700" dirty="0"/>
            </a:br>
            <a:r>
              <a:rPr lang="hr-HR" sz="2700" dirty="0"/>
              <a:t>Koliko različitih ručaka koji se sastoje od  1 juhe, 1 glavnog jela i 1 salate</a:t>
            </a:r>
            <a:br>
              <a:rPr lang="hr-HR" sz="2700" dirty="0"/>
            </a:br>
            <a:r>
              <a:rPr lang="hr-HR" sz="2700" dirty="0"/>
              <a:t>možemo naručiti?</a:t>
            </a:r>
          </a:p>
          <a:p>
            <a:pPr marL="342900" indent="-342900">
              <a:lnSpc>
                <a:spcPct val="120000"/>
              </a:lnSpc>
            </a:pPr>
            <a:r>
              <a:rPr lang="hr-HR" sz="2700" dirty="0"/>
              <a:t>Na koliko načina između 5 Talijanki, 2 Francuskinje, 7 Čehinja i 3 Mađarice</a:t>
            </a:r>
            <a:br>
              <a:rPr lang="hr-HR" sz="2700" dirty="0"/>
            </a:br>
            <a:r>
              <a:rPr lang="hr-HR" sz="2700" dirty="0"/>
              <a:t>možemo odabrati: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sz="2700" dirty="0"/>
              <a:t>jednu osobu,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sz="2700" dirty="0"/>
              <a:t>po jednu Talijanku, Francuskinju, Čehinju i Mađaricu,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sz="2700" dirty="0"/>
              <a:t>17 osoba?</a:t>
            </a:r>
          </a:p>
          <a:p>
            <a:pPr marL="342900" indent="-342900">
              <a:lnSpc>
                <a:spcPct val="120000"/>
              </a:lnSpc>
            </a:pPr>
            <a:r>
              <a:rPr lang="hr-HR" sz="2700" dirty="0"/>
              <a:t>Na polici imamo 20 knjiga iz programiranja, 14 knjiga iz matematike i </a:t>
            </a:r>
            <a:br>
              <a:rPr lang="hr-HR" sz="2700" dirty="0"/>
            </a:br>
            <a:r>
              <a:rPr lang="hr-HR" sz="2700" dirty="0"/>
              <a:t>15 ostalih. Na koliko načina možemo odabrati: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sz="2700" dirty="0"/>
              <a:t>jednu knjigu s police,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sz="2700" dirty="0"/>
              <a:t>po jednu knjigu iz svake grupe?</a:t>
            </a:r>
          </a:p>
        </p:txBody>
      </p:sp>
    </p:spTree>
    <p:extLst>
      <p:ext uri="{BB962C8B-B14F-4D97-AF65-F5344CB8AC3E}">
        <p14:creationId xmlns:p14="http://schemas.microsoft.com/office/powerpoint/2010/main" val="3338942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82433-8A2E-4A79-BB02-503DAAED1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907" y="344555"/>
            <a:ext cx="8393284" cy="5671931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 startAt="5"/>
            </a:pPr>
            <a:r>
              <a:rPr lang="hr-HR" dirty="0">
                <a:cs typeface="Calibri" panose="020F0502020204030204" pitchFamily="34" charset="0"/>
              </a:rPr>
              <a:t>Stanovnici </a:t>
            </a:r>
            <a:r>
              <a:rPr lang="hr-HR" dirty="0" err="1">
                <a:cs typeface="Calibri" panose="020F0502020204030204" pitchFamily="34" charset="0"/>
              </a:rPr>
              <a:t>Konisberga</a:t>
            </a:r>
            <a:r>
              <a:rPr lang="hr-HR" dirty="0">
                <a:cs typeface="Calibri" panose="020F0502020204030204" pitchFamily="34" charset="0"/>
              </a:rPr>
              <a:t> kreću iz lijevog dijela grada i trebaju prijeći dva otoka do desnog dijela grada u kojem se nalazi slastičarna. Lijevu obalu i prvi otok povezuju 3 mosta, prvi i drugi otok povezuje 5 mostova, a drugi otok i desnu obalu 2 mosta. Na koliko različitih načina mogu doći do slastičarne?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5"/>
            </a:pPr>
            <a:r>
              <a:rPr lang="hr-HR" dirty="0">
                <a:cs typeface="Calibri" panose="020F0502020204030204" pitchFamily="34" charset="0"/>
              </a:rPr>
              <a:t>Jedan test ima 20 pitanja na koje se odgovara s „da” ili „ne”.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>
                <a:cs typeface="Calibri" panose="020F0502020204030204" pitchFamily="34" charset="0"/>
              </a:rPr>
              <a:t>Koliko ima različitih mogućnosti popunjavanja tog testa?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>
                <a:cs typeface="Calibri" panose="020F0502020204030204" pitchFamily="34" charset="0"/>
              </a:rPr>
              <a:t>Ispišite sve mogućnosti ako test ima samo 3 pitanja.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5"/>
            </a:pPr>
            <a:r>
              <a:rPr lang="hr-HR" dirty="0">
                <a:cs typeface="Calibri" panose="020F0502020204030204" pitchFamily="34" charset="0"/>
              </a:rPr>
              <a:t>Sportska prognoza ima 12 redaka. U svaki redak treba upisati: 0 - neriješeno, 1 – pobjeda domaćina ili 2 – pobjeda gosta. Na koliko se različitih načina može ispuniti sportska prognoza?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5"/>
            </a:pPr>
            <a:r>
              <a:rPr lang="hr-HR" dirty="0">
                <a:cs typeface="Calibri" panose="020F0502020204030204" pitchFamily="34" charset="0"/>
              </a:rPr>
              <a:t>Koliko ima četveroznamenkastih brojeva?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5"/>
            </a:pPr>
            <a:r>
              <a:rPr lang="hr-HR" dirty="0">
                <a:cs typeface="Calibri" panose="020F0502020204030204" pitchFamily="34" charset="0"/>
              </a:rPr>
              <a:t>Koliko ima troznamenkastih brojeva u sustavu s bazom 3?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5"/>
            </a:pPr>
            <a:r>
              <a:rPr lang="hr-HR" dirty="0">
                <a:cs typeface="Calibri" panose="020F0502020204030204" pitchFamily="34" charset="0"/>
              </a:rPr>
              <a:t>Koliko ima peteroznamenkastih brojeva koji su: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>
                <a:cs typeface="Calibri" panose="020F0502020204030204" pitchFamily="34" charset="0"/>
              </a:rPr>
              <a:t>djeljivi s 5,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>
                <a:cs typeface="Calibri" panose="020F0502020204030204" pitchFamily="34" charset="0"/>
              </a:rPr>
              <a:t>djeljivi s 2,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>
                <a:cs typeface="Calibri" panose="020F0502020204030204" pitchFamily="34" charset="0"/>
              </a:rPr>
              <a:t>djeljivi s 4?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5"/>
            </a:pPr>
            <a:r>
              <a:rPr lang="hr-HR" dirty="0">
                <a:cs typeface="Calibri" panose="020F0502020204030204" pitchFamily="34" charset="0"/>
              </a:rPr>
              <a:t>Koliko ima prirodnih brojeva manjih od 10 000 kojima su sve znamenke parni brojevi?</a:t>
            </a:r>
          </a:p>
        </p:txBody>
      </p:sp>
    </p:spTree>
    <p:extLst>
      <p:ext uri="{BB962C8B-B14F-4D97-AF65-F5344CB8AC3E}">
        <p14:creationId xmlns:p14="http://schemas.microsoft.com/office/powerpoint/2010/main" val="2359175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5057083A-4049-4238-7D04-E098F601BE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6188" y="395506"/>
                <a:ext cx="8026400" cy="5756522"/>
              </a:xfrm>
            </p:spPr>
            <p:txBody>
              <a:bodyPr>
                <a:normAutofit/>
              </a:bodyPr>
              <a:lstStyle/>
              <a:p>
                <a:pPr marL="0" indent="0" algn="l">
                  <a:buNone/>
                </a:pPr>
                <a:r>
                  <a:rPr lang="en-US" sz="1800" b="1" i="0" u="none" strike="noStrike" baseline="0" dirty="0">
                    <a:solidFill>
                      <a:srgbClr val="FF0000"/>
                    </a:solidFill>
                    <a:latin typeface="Arial-BoldMT"/>
                  </a:rPr>
                  <a:t>Pravilo </a:t>
                </a:r>
                <a:r>
                  <a:rPr lang="en-US" sz="1800" b="1" i="0" u="none" strike="noStrike" baseline="0" dirty="0" err="1">
                    <a:solidFill>
                      <a:srgbClr val="FF0000"/>
                    </a:solidFill>
                    <a:latin typeface="Arial-BoldMT"/>
                  </a:rPr>
                  <a:t>komplementa</a:t>
                </a:r>
                <a:r>
                  <a:rPr lang="en-US" sz="1800" b="1" dirty="0">
                    <a:latin typeface="Arial-BoldMT"/>
                  </a:rPr>
                  <a:t>: </a:t>
                </a:r>
                <a:r>
                  <a:rPr lang="en-US" dirty="0" err="1">
                    <a:latin typeface="ArialMT"/>
                  </a:rPr>
                  <a:t>Neka</a:t>
                </a:r>
                <a:r>
                  <a:rPr lang="en-US" dirty="0">
                    <a:latin typeface="ArialMT"/>
                  </a:rPr>
                  <a:t> je</a:t>
                </a:r>
                <a:r>
                  <a:rPr lang="en-US" sz="1800" b="0" i="0" u="none" strike="noStrike" baseline="0" dirty="0">
                    <a:latin typeface="ArialM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u="none" strike="noStrike" baseline="0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800" b="0" i="1" u="none" strike="noStrike" baseline="0" dirty="0">
                    <a:latin typeface="CMMI10"/>
                  </a:rPr>
                  <a:t> </a:t>
                </a:r>
                <a:r>
                  <a:rPr lang="en-US" sz="1800" b="0" i="0" u="none" strike="noStrike" baseline="0" dirty="0" err="1">
                    <a:latin typeface="ArialMT"/>
                  </a:rPr>
                  <a:t>univerzalan</a:t>
                </a:r>
                <a:r>
                  <a:rPr lang="en-US" sz="1800" b="0" i="0" u="none" strike="noStrike" baseline="0" dirty="0">
                    <a:latin typeface="ArialMT"/>
                  </a:rPr>
                  <a:t> </a:t>
                </a:r>
                <a:r>
                  <a:rPr lang="en-US" sz="1800" b="0" i="0" u="none" strike="noStrike" baseline="0" dirty="0" err="1">
                    <a:latin typeface="ArialMT"/>
                  </a:rPr>
                  <a:t>skup</a:t>
                </a:r>
                <a:r>
                  <a:rPr lang="en-US" sz="1800" b="0" i="0" u="none" strike="noStrike" baseline="0" dirty="0">
                    <a:latin typeface="ArialMT"/>
                  </a:rPr>
                  <a:t> </a:t>
                </a:r>
                <a:r>
                  <a:rPr lang="en-US" sz="1800" b="0" i="0" u="none" strike="noStrike" baseline="0" dirty="0" err="1">
                    <a:latin typeface="ArialMT"/>
                  </a:rPr>
                  <a:t>te</a:t>
                </a:r>
                <a:r>
                  <a:rPr lang="en-US" sz="1800" b="0" i="0" u="none" strike="noStrike" baseline="0" dirty="0">
                    <a:latin typeface="ArialMT"/>
                  </a:rPr>
                  <a:t> </a:t>
                </a:r>
                <a:r>
                  <a:rPr lang="en-US" sz="1800" b="0" i="0" u="none" strike="noStrike" baseline="0" dirty="0" err="1">
                    <a:latin typeface="ArialMT"/>
                  </a:rPr>
                  <a:t>neka</a:t>
                </a:r>
                <a:r>
                  <a:rPr lang="en-US" sz="1800" b="0" i="0" u="none" strike="noStrike" baseline="0" dirty="0">
                    <a:latin typeface="ArialMT"/>
                  </a:rPr>
                  <a:t> je </a:t>
                </a:r>
                <a14:m>
                  <m:oMath xmlns:m="http://schemas.openxmlformats.org/officeDocument/2006/math">
                    <m:r>
                      <a:rPr lang="en-US" sz="1800" b="0" i="1" u="none" strike="noStrike" baseline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800" b="0" i="0" u="none" strike="noStrike" baseline="0" dirty="0">
                    <a:latin typeface="ArialMT"/>
                  </a:rPr>
                  <a:t>. Tada je </a:t>
                </a:r>
                <a:r>
                  <a:rPr lang="en-US" sz="1800" b="0" i="0" u="none" strike="noStrike" baseline="0" dirty="0" err="1">
                    <a:latin typeface="ArialMT"/>
                  </a:rPr>
                  <a:t>broj</a:t>
                </a:r>
                <a:r>
                  <a:rPr lang="en-US" sz="1800" b="0" i="0" u="none" strike="noStrike" baseline="0" dirty="0">
                    <a:latin typeface="ArialMT"/>
                  </a:rPr>
                  <a:t> </a:t>
                </a:r>
                <a:r>
                  <a:rPr lang="en-US" sz="1800" b="0" i="0" u="none" strike="noStrike" baseline="0" dirty="0" err="1">
                    <a:latin typeface="ArialMT"/>
                  </a:rPr>
                  <a:t>elemenata</a:t>
                </a:r>
                <a:r>
                  <a:rPr lang="en-US" sz="1800" b="0" i="0" u="none" strike="noStrike" dirty="0">
                    <a:latin typeface="ArialMT"/>
                  </a:rPr>
                  <a:t> </a:t>
                </a:r>
                <a:r>
                  <a:rPr lang="en-US" sz="1800" b="0" i="0" u="none" strike="noStrike" dirty="0" err="1">
                    <a:latin typeface="ArialMT"/>
                  </a:rPr>
                  <a:t>komplementa</a:t>
                </a:r>
                <a:r>
                  <a:rPr lang="en-US" sz="1800" b="0" i="0" u="none" strike="noStrike" dirty="0">
                    <a:latin typeface="ArialMT"/>
                  </a:rPr>
                  <a:t> </a:t>
                </a:r>
                <a:r>
                  <a:rPr lang="en-US" sz="1800" b="0" i="0" u="none" strike="noStrike" dirty="0" err="1">
                    <a:latin typeface="ArialMT"/>
                  </a:rPr>
                  <a:t>skupa</a:t>
                </a:r>
                <a:r>
                  <a:rPr lang="en-US" sz="1800" b="0" i="0" u="none" strike="noStrike" dirty="0">
                    <a:latin typeface="ArialM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u="none" strike="noStrike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b="0" i="0" u="none" strike="noStrike" baseline="0" dirty="0">
                    <a:latin typeface="ArialMT"/>
                  </a:rPr>
                  <a:t> jednak</a:t>
                </a:r>
                <a:endParaRPr lang="hr-HR" sz="1800" b="0" i="0" u="none" strike="noStrike" baseline="0" dirty="0">
                  <a:latin typeface="ArialMT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1">
                          <a:latin typeface="Cambria Math" panose="02040503050406030204" pitchFamily="18" charset="0"/>
                        </a:rPr>
                        <m:t>𝒄</m:t>
                      </m:r>
                      <m:d>
                        <m:dPr>
                          <m:ctrlPr>
                            <a:rPr lang="hr-H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hr-HR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</m:d>
                      <m:r>
                        <a:rPr lang="hr-HR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1" i="1">
                          <a:latin typeface="Cambria Math" panose="02040503050406030204" pitchFamily="18" charset="0"/>
                        </a:rPr>
                        <m:t>𝒄</m:t>
                      </m:r>
                      <m:d>
                        <m:dPr>
                          <m:ctrlPr>
                            <a:rPr lang="hr-H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1" i="1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</m:d>
                      <m:r>
                        <a:rPr lang="hr-HR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hr-HR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r-HR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hr-HR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hr-HR" b="1" dirty="0">
                          <a:latin typeface="ArialMT"/>
                        </a:rPr>
                        <m:t>.</m:t>
                      </m:r>
                    </m:oMath>
                  </m:oMathPara>
                </a14:m>
                <a:endParaRPr lang="hr-HR" sz="1800" dirty="0">
                  <a:latin typeface="ArialMT"/>
                </a:endParaRPr>
              </a:p>
              <a:p>
                <a:pPr marL="0" indent="0" algn="l">
                  <a:buNone/>
                </a:pPr>
                <a:endParaRPr lang="hr-HR" sz="1800" dirty="0">
                  <a:latin typeface="ArialMT"/>
                </a:endParaRPr>
              </a:p>
              <a:p>
                <a:pPr marL="0" indent="0" algn="l">
                  <a:buNone/>
                </a:pPr>
                <a:r>
                  <a:rPr lang="hr-HR" dirty="0">
                    <a:latin typeface="ArialMT"/>
                  </a:rPr>
                  <a:t>Pravilo komplementa koristimo kada je lakše odrediti broj elemenata komplementa skupa nego </a:t>
                </a:r>
                <a:r>
                  <a:rPr lang="en-US" dirty="0" err="1">
                    <a:latin typeface="ArialMT"/>
                  </a:rPr>
                  <a:t>broj</a:t>
                </a:r>
                <a:r>
                  <a:rPr lang="en-US" dirty="0">
                    <a:latin typeface="ArialMT"/>
                  </a:rPr>
                  <a:t> </a:t>
                </a:r>
                <a:r>
                  <a:rPr lang="en-US" dirty="0" err="1">
                    <a:latin typeface="ArialMT"/>
                  </a:rPr>
                  <a:t>elemenata</a:t>
                </a:r>
                <a:r>
                  <a:rPr lang="en-US" dirty="0">
                    <a:latin typeface="ArialMT"/>
                  </a:rPr>
                  <a:t> </a:t>
                </a:r>
                <a:r>
                  <a:rPr lang="hr-HR" dirty="0">
                    <a:latin typeface="ArialMT"/>
                  </a:rPr>
                  <a:t>samog skupa.</a:t>
                </a:r>
                <a:endParaRPr lang="en-US" dirty="0">
                  <a:latin typeface="ArialMT"/>
                </a:endParaRPr>
              </a:p>
              <a:p>
                <a:pPr marL="0" indent="0" algn="l">
                  <a:buNone/>
                </a:pPr>
                <a:endParaRPr lang="hr-HR" dirty="0">
                  <a:latin typeface="ArialMT"/>
                </a:endParaRPr>
              </a:p>
              <a:p>
                <a:pPr marL="0" indent="0" algn="l">
                  <a:buNone/>
                </a:pPr>
                <a:r>
                  <a:rPr lang="en-US" sz="1800" b="1" i="0" u="none" strike="noStrike" baseline="0" dirty="0" err="1">
                    <a:solidFill>
                      <a:srgbClr val="FF0000"/>
                    </a:solidFill>
                    <a:latin typeface="Arial-BoldMT"/>
                  </a:rPr>
                  <a:t>Broj</a:t>
                </a:r>
                <a:r>
                  <a:rPr lang="en-US" sz="1800" b="1" i="0" u="none" strike="noStrike" baseline="0" dirty="0">
                    <a:solidFill>
                      <a:srgbClr val="FF0000"/>
                    </a:solidFill>
                    <a:latin typeface="Arial-BoldMT"/>
                  </a:rPr>
                  <a:t> </a:t>
                </a:r>
                <a:r>
                  <a:rPr lang="en-US" sz="1800" b="1" i="0" u="none" strike="noStrike" baseline="0" dirty="0" err="1">
                    <a:solidFill>
                      <a:srgbClr val="FF0000"/>
                    </a:solidFill>
                    <a:latin typeface="Arial-BoldMT"/>
                  </a:rPr>
                  <a:t>elemenata</a:t>
                </a:r>
                <a:r>
                  <a:rPr lang="en-US" sz="1800" b="1" i="0" u="none" strike="noStrike" baseline="0" dirty="0">
                    <a:solidFill>
                      <a:srgbClr val="FF0000"/>
                    </a:solidFill>
                    <a:latin typeface="Arial-BoldMT"/>
                  </a:rPr>
                  <a:t> </a:t>
                </a:r>
                <a:r>
                  <a:rPr lang="en-US" sz="1800" b="1" i="0" u="none" strike="noStrike" baseline="0" dirty="0" err="1">
                    <a:solidFill>
                      <a:srgbClr val="FF0000"/>
                    </a:solidFill>
                    <a:latin typeface="Arial-BoldMT"/>
                  </a:rPr>
                  <a:t>unije</a:t>
                </a:r>
                <a:r>
                  <a:rPr lang="en-US" sz="1800" b="1" i="0" u="none" strike="noStrike" baseline="0" dirty="0">
                    <a:solidFill>
                      <a:srgbClr val="FF0000"/>
                    </a:solidFill>
                    <a:latin typeface="Arial-BoldMT"/>
                  </a:rPr>
                  <a:t> DVA </a:t>
                </a:r>
                <a:r>
                  <a:rPr lang="en-US" sz="1800" b="1" i="0" u="none" strike="noStrike" baseline="0" dirty="0" err="1">
                    <a:solidFill>
                      <a:srgbClr val="FF0000"/>
                    </a:solidFill>
                    <a:latin typeface="Arial-BoldMT"/>
                  </a:rPr>
                  <a:t>skupa</a:t>
                </a:r>
                <a:r>
                  <a:rPr lang="en-US" sz="1800" b="1" i="0" u="none" strike="noStrike" baseline="0" dirty="0">
                    <a:latin typeface="Arial-BoldMT"/>
                  </a:rPr>
                  <a:t>:</a:t>
                </a:r>
                <a:r>
                  <a:rPr lang="en-US" sz="1800" b="1" i="0" u="none" strike="noStrike" baseline="0" dirty="0">
                    <a:solidFill>
                      <a:srgbClr val="FF0000"/>
                    </a:solidFill>
                    <a:latin typeface="Arial-BoldMT"/>
                  </a:rPr>
                  <a:t> </a:t>
                </a:r>
                <a:r>
                  <a:rPr lang="en-US" sz="1800" i="0" u="none" strike="noStrike" baseline="0" dirty="0" err="1">
                    <a:latin typeface="Arial-BoldMT"/>
                  </a:rPr>
                  <a:t>Ako</a:t>
                </a:r>
                <a:r>
                  <a:rPr lang="en-US" sz="1800" i="0" u="none" strike="noStrike" baseline="0" dirty="0">
                    <a:latin typeface="Arial-BoldMT"/>
                  </a:rPr>
                  <a:t> </a:t>
                </a:r>
                <a:r>
                  <a:rPr lang="en-US" sz="1800" i="0" u="none" strike="noStrike" baseline="0" dirty="0" err="1">
                    <a:latin typeface="Arial-BoldMT"/>
                  </a:rPr>
                  <a:t>su</a:t>
                </a:r>
                <a:r>
                  <a:rPr lang="en-US" sz="1800" i="0" u="none" strike="noStrike" baseline="0" dirty="0">
                    <a:latin typeface="Arial-BoldM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u="none" strike="noStrike" baseline="0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i="0" u="none" strike="noStrike" baseline="0" dirty="0">
                    <a:latin typeface="Arial-BoldMT"/>
                  </a:rPr>
                  <a:t> </a:t>
                </a:r>
                <a:r>
                  <a:rPr lang="en-US" sz="1800" i="0" u="none" strike="noStrike" baseline="0" dirty="0" err="1">
                    <a:latin typeface="Arial-BoldMT"/>
                  </a:rPr>
                  <a:t>i</a:t>
                </a:r>
                <a:r>
                  <a:rPr lang="en-US" sz="1800" i="0" u="none" strike="noStrike" baseline="0" dirty="0">
                    <a:latin typeface="Arial-BoldM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u="none" strike="noStrike" baseline="0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i="0" u="none" strike="noStrike" baseline="0" dirty="0">
                    <a:latin typeface="Arial-BoldMT"/>
                  </a:rPr>
                  <a:t> </a:t>
                </a:r>
                <a:r>
                  <a:rPr lang="en-US" sz="1800" i="0" u="none" strike="noStrike" baseline="0" dirty="0" err="1">
                    <a:latin typeface="Arial-BoldMT"/>
                  </a:rPr>
                  <a:t>konačni</a:t>
                </a:r>
                <a:r>
                  <a:rPr lang="en-US" sz="1800" i="0" u="none" strike="noStrike" baseline="0" dirty="0">
                    <a:latin typeface="Arial-BoldMT"/>
                  </a:rPr>
                  <a:t> </a:t>
                </a:r>
                <a:r>
                  <a:rPr lang="en-US" sz="1800" i="0" u="none" strike="noStrike" baseline="0" dirty="0" err="1">
                    <a:latin typeface="Arial-BoldMT"/>
                  </a:rPr>
                  <a:t>skupovi</a:t>
                </a:r>
                <a:r>
                  <a:rPr lang="en-US" sz="1800" i="0" u="none" strike="noStrike" baseline="0" dirty="0">
                    <a:latin typeface="Arial-BoldMT"/>
                  </a:rPr>
                  <a:t>, </a:t>
                </a:r>
                <a:r>
                  <a:rPr lang="en-US" sz="1800" i="0" u="none" strike="noStrike" baseline="0" dirty="0" err="1">
                    <a:latin typeface="Arial-BoldMT"/>
                  </a:rPr>
                  <a:t>tada</a:t>
                </a:r>
                <a:r>
                  <a:rPr lang="en-US" sz="1800" i="0" u="none" strike="noStrike" baseline="0" dirty="0">
                    <a:latin typeface="Arial-BoldMT"/>
                  </a:rPr>
                  <a:t> za </a:t>
                </a:r>
                <a:r>
                  <a:rPr lang="en-US" sz="1800" i="0" u="none" strike="noStrike" baseline="0" dirty="0" err="1">
                    <a:latin typeface="Arial-BoldMT"/>
                  </a:rPr>
                  <a:t>broj</a:t>
                </a:r>
                <a:r>
                  <a:rPr lang="en-US" sz="1800" i="0" u="none" strike="noStrike" baseline="0" dirty="0">
                    <a:latin typeface="Arial-BoldMT"/>
                  </a:rPr>
                  <a:t> </a:t>
                </a:r>
                <a:r>
                  <a:rPr lang="en-US" sz="1800" i="0" u="none" strike="noStrike" baseline="0" dirty="0" err="1">
                    <a:latin typeface="Arial-BoldMT"/>
                  </a:rPr>
                  <a:t>elemenata</a:t>
                </a:r>
                <a:r>
                  <a:rPr lang="en-US" sz="1800" i="0" u="none" strike="noStrike" baseline="0" dirty="0">
                    <a:latin typeface="Arial-BoldMT"/>
                  </a:rPr>
                  <a:t> </a:t>
                </a:r>
                <a:r>
                  <a:rPr lang="en-US" sz="1800" i="0" u="none" strike="noStrike" baseline="0" dirty="0" err="1">
                    <a:latin typeface="Arial-BoldMT"/>
                  </a:rPr>
                  <a:t>unije</a:t>
                </a:r>
                <a:r>
                  <a:rPr lang="en-US" sz="1800" i="0" u="none" strike="noStrike" baseline="0" dirty="0">
                    <a:latin typeface="Arial-BoldMT"/>
                  </a:rPr>
                  <a:t> ta </a:t>
                </a:r>
                <a:r>
                  <a:rPr lang="en-US" sz="1800" i="0" u="none" strike="noStrike" baseline="0" dirty="0" err="1">
                    <a:latin typeface="Arial-BoldMT"/>
                  </a:rPr>
                  <a:t>dva</a:t>
                </a:r>
                <a:r>
                  <a:rPr lang="en-US" sz="1800" i="0" u="none" strike="noStrike" baseline="0" dirty="0">
                    <a:latin typeface="Arial-BoldMT"/>
                  </a:rPr>
                  <a:t> </a:t>
                </a:r>
                <a:r>
                  <a:rPr lang="en-US" sz="1800" i="0" u="none" strike="noStrike" baseline="0" dirty="0" err="1">
                    <a:latin typeface="Arial-BoldMT"/>
                  </a:rPr>
                  <a:t>skupa</a:t>
                </a:r>
                <a:r>
                  <a:rPr lang="en-US" sz="1800" i="0" u="none" strike="noStrike" baseline="0" dirty="0">
                    <a:latin typeface="Arial-BoldMT"/>
                  </a:rPr>
                  <a:t> </a:t>
                </a:r>
                <a:r>
                  <a:rPr lang="en-US" sz="1800" i="0" u="none" strike="noStrike" baseline="0" dirty="0" err="1">
                    <a:latin typeface="Arial-BoldMT"/>
                  </a:rPr>
                  <a:t>vrijedi</a:t>
                </a:r>
                <a:r>
                  <a:rPr lang="en-US" sz="1800" i="0" u="none" strike="noStrike" baseline="0" dirty="0">
                    <a:latin typeface="Arial-BoldMT"/>
                  </a:rPr>
                  <a:t> </a:t>
                </a:r>
                <a:r>
                  <a:rPr lang="en-US" sz="1800" i="0" u="none" strike="noStrike" baseline="0" dirty="0" err="1">
                    <a:latin typeface="Arial-BoldMT"/>
                  </a:rPr>
                  <a:t>sljedeće</a:t>
                </a:r>
                <a:r>
                  <a:rPr lang="en-US" sz="1800" dirty="0">
                    <a:latin typeface="ArialMT"/>
                  </a:rPr>
                  <a:t>:</a:t>
                </a:r>
                <a:endParaRPr lang="hr-HR" sz="1800" b="0" i="0" u="none" strike="noStrike" baseline="0" dirty="0">
                  <a:latin typeface="ArialMT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1">
                          <a:latin typeface="Cambria Math" panose="02040503050406030204" pitchFamily="18" charset="0"/>
                        </a:rPr>
                        <m:t>𝒄</m:t>
                      </m:r>
                      <m:d>
                        <m:dPr>
                          <m:ctrlPr>
                            <a:rPr lang="hr-H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hr-H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hr-H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hr-HR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1" i="1">
                          <a:latin typeface="Cambria Math" panose="02040503050406030204" pitchFamily="18" charset="0"/>
                        </a:rPr>
                        <m:t>𝒄</m:t>
                      </m:r>
                      <m:d>
                        <m:dPr>
                          <m:ctrlPr>
                            <a:rPr lang="hr-H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hr-HR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hr-HR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r-HR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hr-H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hr-H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hr-HR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hr-HR" b="1" dirty="0">
                          <a:latin typeface="ArialMT"/>
                        </a:rPr>
                        <m:t>.</m:t>
                      </m:r>
                    </m:oMath>
                  </m:oMathPara>
                </a14:m>
                <a:endParaRPr lang="hr-HR" sz="1800" b="1" i="1" dirty="0">
                  <a:latin typeface="CMSY10"/>
                </a:endParaRPr>
              </a:p>
              <a:p>
                <a:pPr marL="0" indent="0" algn="l">
                  <a:buNone/>
                </a:pPr>
                <a:endParaRPr lang="hr-HR" sz="1800" b="1" i="0" u="none" strike="noStrike" baseline="0" dirty="0">
                  <a:solidFill>
                    <a:srgbClr val="FF0000"/>
                  </a:solidFill>
                  <a:latin typeface="Arial-BoldMT"/>
                </a:endParaRPr>
              </a:p>
              <a:p>
                <a:pPr marL="0" indent="0" algn="l">
                  <a:buNone/>
                </a:pPr>
                <a:r>
                  <a:rPr lang="en-US" sz="1800" b="1" i="0" u="none" strike="noStrike" baseline="0" dirty="0" err="1">
                    <a:solidFill>
                      <a:srgbClr val="FF0000"/>
                    </a:solidFill>
                    <a:latin typeface="Arial-BoldMT"/>
                  </a:rPr>
                  <a:t>Broj</a:t>
                </a:r>
                <a:r>
                  <a:rPr lang="en-US" sz="1800" b="1" i="0" u="none" strike="noStrike" baseline="0" dirty="0">
                    <a:solidFill>
                      <a:srgbClr val="FF0000"/>
                    </a:solidFill>
                    <a:latin typeface="Arial-BoldMT"/>
                  </a:rPr>
                  <a:t> </a:t>
                </a:r>
                <a:r>
                  <a:rPr lang="en-US" sz="1800" b="1" i="0" u="none" strike="noStrike" baseline="0" dirty="0" err="1">
                    <a:solidFill>
                      <a:srgbClr val="FF0000"/>
                    </a:solidFill>
                    <a:latin typeface="Arial-BoldMT"/>
                  </a:rPr>
                  <a:t>elemenata</a:t>
                </a:r>
                <a:r>
                  <a:rPr lang="en-US" sz="1800" b="1" i="0" u="none" strike="noStrike" baseline="0" dirty="0">
                    <a:solidFill>
                      <a:srgbClr val="FF0000"/>
                    </a:solidFill>
                    <a:latin typeface="Arial-BoldMT"/>
                  </a:rPr>
                  <a:t> </a:t>
                </a:r>
                <a:r>
                  <a:rPr lang="en-US" sz="1800" b="1" i="0" u="none" strike="noStrike" baseline="0" dirty="0" err="1">
                    <a:solidFill>
                      <a:srgbClr val="FF0000"/>
                    </a:solidFill>
                    <a:latin typeface="Arial-BoldMT"/>
                  </a:rPr>
                  <a:t>unije</a:t>
                </a:r>
                <a:r>
                  <a:rPr lang="en-US" sz="1800" b="1" i="0" u="none" strike="noStrike" baseline="0" dirty="0">
                    <a:solidFill>
                      <a:srgbClr val="FF0000"/>
                    </a:solidFill>
                    <a:latin typeface="Arial-BoldMT"/>
                  </a:rPr>
                  <a:t> TRIJU </a:t>
                </a:r>
                <a:r>
                  <a:rPr lang="en-US" sz="1800" b="1" i="0" u="none" strike="noStrike" baseline="0" dirty="0" err="1">
                    <a:solidFill>
                      <a:srgbClr val="FF0000"/>
                    </a:solidFill>
                    <a:latin typeface="Arial-BoldMT"/>
                  </a:rPr>
                  <a:t>skupova</a:t>
                </a:r>
                <a:r>
                  <a:rPr lang="en-US" sz="1800" b="1" i="0" u="none" strike="noStrike" baseline="0" dirty="0">
                    <a:latin typeface="Arial-BoldMT"/>
                  </a:rPr>
                  <a:t>:</a:t>
                </a:r>
                <a:endParaRPr lang="en-US" sz="1800" i="1" dirty="0">
                  <a:latin typeface="CMSY10"/>
                </a:endParaRPr>
              </a:p>
              <a:p>
                <a:pPr marL="0" indent="0" algn="l">
                  <a:buNone/>
                </a:pPr>
                <a:endParaRPr lang="hr-HR" sz="1800" b="1" dirty="0">
                  <a:latin typeface="Arial-BoldMT"/>
                </a:endParaRPr>
              </a:p>
              <a:p>
                <a:pPr marL="0" indent="0" algn="l">
                  <a:buNone/>
                </a:pPr>
                <a:endParaRPr lang="hr-HR" b="1" dirty="0">
                  <a:solidFill>
                    <a:srgbClr val="FF0000"/>
                  </a:solidFill>
                  <a:latin typeface="Arial-BoldMT"/>
                </a:endParaRPr>
              </a:p>
              <a:p>
                <a:pPr marL="0" indent="0" algn="l">
                  <a:buNone/>
                </a:pPr>
                <a:r>
                  <a:rPr lang="hr-HR" b="1" dirty="0">
                    <a:solidFill>
                      <a:srgbClr val="FF0000"/>
                    </a:solidFill>
                    <a:latin typeface="Arial-BoldMT"/>
                  </a:rPr>
                  <a:t>De Morgan</a:t>
                </a:r>
                <a:r>
                  <a:rPr lang="en-US" b="1" dirty="0">
                    <a:solidFill>
                      <a:srgbClr val="FF0000"/>
                    </a:solidFill>
                    <a:latin typeface="Arial-BoldMT"/>
                  </a:rPr>
                  <a:t>ova </a:t>
                </a:r>
                <a:r>
                  <a:rPr lang="en-US" b="1" dirty="0" err="1">
                    <a:solidFill>
                      <a:srgbClr val="FF0000"/>
                    </a:solidFill>
                    <a:latin typeface="Arial-BoldMT"/>
                  </a:rPr>
                  <a:t>pravila</a:t>
                </a:r>
                <a:r>
                  <a:rPr lang="hr-HR" b="1" dirty="0">
                    <a:latin typeface="Arial-BoldMT"/>
                  </a:rPr>
                  <a:t>: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hr-H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̅"/>
                        <m:ctrlPr>
                          <a:rPr lang="hr-H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hr-HR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hr-H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hr-H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hr-H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hr-HR" b="1" dirty="0">
                    <a:latin typeface="Arial-BoldMT"/>
                  </a:rPr>
                  <a:t>	</a:t>
                </a:r>
                <a:r>
                  <a:rPr lang="hr-HR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hr-H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̅"/>
                        <m:ctrlPr>
                          <a:rPr lang="hr-H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hr-H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̅"/>
                        <m:ctrlPr>
                          <a:rPr lang="hr-H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hr-HR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hr-H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hr-H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hr-H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  <m:r>
                          <a:rPr lang="hr-H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hr-H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endParaRPr lang="hr-HR" b="1" dirty="0">
                  <a:latin typeface="Arial-BoldMT"/>
                </a:endParaRPr>
              </a:p>
              <a:p>
                <a:pPr marL="0" indent="0" algn="l">
                  <a:buNone/>
                </a:pPr>
                <a:r>
                  <a:rPr lang="hr-HR" b="1" dirty="0">
                    <a:latin typeface="Arial-BoldMT"/>
                  </a:rPr>
                  <a:t>			</a:t>
                </a:r>
                <a:r>
                  <a:rPr lang="hr-HR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hr-H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hr-H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hr-HR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hr-H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hr-H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hr-H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hr-HR" b="1" dirty="0">
                    <a:latin typeface="Arial-BoldMT"/>
                  </a:rPr>
                  <a:t>	</a:t>
                </a:r>
                <a:r>
                  <a:rPr lang="hr-HR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r-H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hr-H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hr-H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hr-H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hr-H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hr-HR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hr-H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hr-H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hr-H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  <m:r>
                          <a:rPr lang="hr-H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hr-H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endParaRPr lang="en-US" b="1" dirty="0">
                  <a:latin typeface="Arial-BoldMT"/>
                </a:endParaRPr>
              </a:p>
            </p:txBody>
          </p:sp>
        </mc:Choice>
        <mc:Fallback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5057083A-4049-4238-7D04-E098F601BE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6188" y="395506"/>
                <a:ext cx="8026400" cy="5756522"/>
              </a:xfrm>
              <a:blipFill>
                <a:blip r:embed="rId2"/>
                <a:stretch>
                  <a:fillRect l="-607" t="-742" r="-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a 4">
            <a:extLst>
              <a:ext uri="{FF2B5EF4-FFF2-40B4-BE49-F238E27FC236}">
                <a16:creationId xmlns:a16="http://schemas.microsoft.com/office/drawing/2014/main" id="{4B872155-FDD5-6A35-CD5F-9EE1A20C460A}"/>
              </a:ext>
            </a:extLst>
          </p:cNvPr>
          <p:cNvGrpSpPr/>
          <p:nvPr/>
        </p:nvGrpSpPr>
        <p:grpSpPr>
          <a:xfrm>
            <a:off x="6587008" y="705972"/>
            <a:ext cx="1428719" cy="1029126"/>
            <a:chOff x="9788179" y="4191489"/>
            <a:chExt cx="1428719" cy="10291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kstniOkvir 5">
                  <a:extLst>
                    <a:ext uri="{FF2B5EF4-FFF2-40B4-BE49-F238E27FC236}">
                      <a16:creationId xmlns:a16="http://schemas.microsoft.com/office/drawing/2014/main" id="{0C5A0A32-C984-B2A9-F1B2-BB7801473238}"/>
                    </a:ext>
                  </a:extLst>
                </p:cNvPr>
                <p:cNvSpPr txBox="1"/>
                <p:nvPr/>
              </p:nvSpPr>
              <p:spPr>
                <a:xfrm>
                  <a:off x="10724428" y="4754682"/>
                  <a:ext cx="202286" cy="3699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hr-HR" dirty="0"/>
                </a:p>
              </p:txBody>
            </p:sp>
          </mc:Choice>
          <mc:Fallback xmlns="">
            <p:sp>
              <p:nvSpPr>
                <p:cNvPr id="74" name="TekstniOkvir 73">
                  <a:extLst>
                    <a:ext uri="{FF2B5EF4-FFF2-40B4-BE49-F238E27FC236}">
                      <a16:creationId xmlns:a16="http://schemas.microsoft.com/office/drawing/2014/main" id="{7F532074-D9BE-9BC3-CB10-8F77DA6583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24428" y="4754682"/>
                  <a:ext cx="202286" cy="369909"/>
                </a:xfrm>
                <a:prstGeom prst="rect">
                  <a:avLst/>
                </a:prstGeom>
                <a:blipFill>
                  <a:blip r:embed="rId3"/>
                  <a:stretch>
                    <a:fillRect r="-57576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AD811A23-2C12-7332-5112-6392EAA937CA}"/>
                </a:ext>
              </a:extLst>
            </p:cNvPr>
            <p:cNvGrpSpPr/>
            <p:nvPr/>
          </p:nvGrpSpPr>
          <p:grpSpPr>
            <a:xfrm>
              <a:off x="9788179" y="4191489"/>
              <a:ext cx="1428719" cy="1029126"/>
              <a:chOff x="9096140" y="5043200"/>
              <a:chExt cx="1428719" cy="1029126"/>
            </a:xfrm>
          </p:grpSpPr>
          <p:grpSp>
            <p:nvGrpSpPr>
              <p:cNvPr id="8" name="Grupa 7">
                <a:extLst>
                  <a:ext uri="{FF2B5EF4-FFF2-40B4-BE49-F238E27FC236}">
                    <a16:creationId xmlns:a16="http://schemas.microsoft.com/office/drawing/2014/main" id="{BB010237-8EB5-D494-0391-7B793E3F105E}"/>
                  </a:ext>
                </a:extLst>
              </p:cNvPr>
              <p:cNvGrpSpPr/>
              <p:nvPr/>
            </p:nvGrpSpPr>
            <p:grpSpPr>
              <a:xfrm>
                <a:off x="9096140" y="5043200"/>
                <a:ext cx="1410675" cy="1029126"/>
                <a:chOff x="9223900" y="1556838"/>
                <a:chExt cx="1793288" cy="1195240"/>
              </a:xfrm>
            </p:grpSpPr>
            <p:sp>
              <p:nvSpPr>
                <p:cNvPr id="72" name="Pravokutnik 71">
                  <a:extLst>
                    <a:ext uri="{FF2B5EF4-FFF2-40B4-BE49-F238E27FC236}">
                      <a16:creationId xmlns:a16="http://schemas.microsoft.com/office/drawing/2014/main" id="{CA7CE2C3-27E6-6C94-62E8-B246383CC585}"/>
                    </a:ext>
                  </a:extLst>
                </p:cNvPr>
                <p:cNvSpPr/>
                <p:nvPr/>
              </p:nvSpPr>
              <p:spPr>
                <a:xfrm>
                  <a:off x="9294920" y="1651247"/>
                  <a:ext cx="1722268" cy="1100831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73" name="Elipsa 72">
                  <a:extLst>
                    <a:ext uri="{FF2B5EF4-FFF2-40B4-BE49-F238E27FC236}">
                      <a16:creationId xmlns:a16="http://schemas.microsoft.com/office/drawing/2014/main" id="{62EE04D4-6423-97EB-4E44-5EF85F18553C}"/>
                    </a:ext>
                  </a:extLst>
                </p:cNvPr>
                <p:cNvSpPr/>
                <p:nvPr/>
              </p:nvSpPr>
              <p:spPr>
                <a:xfrm>
                  <a:off x="9672222" y="1906849"/>
                  <a:ext cx="594804" cy="589626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74" name="TekstniOkvir 73">
                  <a:extLst>
                    <a:ext uri="{FF2B5EF4-FFF2-40B4-BE49-F238E27FC236}">
                      <a16:creationId xmlns:a16="http://schemas.microsoft.com/office/drawing/2014/main" id="{D13DEDE0-78F4-7A6D-7C02-C36E5BB50FE3}"/>
                    </a:ext>
                  </a:extLst>
                </p:cNvPr>
                <p:cNvSpPr txBox="1"/>
                <p:nvPr/>
              </p:nvSpPr>
              <p:spPr>
                <a:xfrm>
                  <a:off x="9654368" y="1868272"/>
                  <a:ext cx="2530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A</a:t>
                  </a:r>
                  <a:endParaRPr lang="hr-HR" dirty="0"/>
                </a:p>
              </p:txBody>
            </p:sp>
            <p:sp>
              <p:nvSpPr>
                <p:cNvPr id="75" name="TekstniOkvir 74">
                  <a:extLst>
                    <a:ext uri="{FF2B5EF4-FFF2-40B4-BE49-F238E27FC236}">
                      <a16:creationId xmlns:a16="http://schemas.microsoft.com/office/drawing/2014/main" id="{4DB68075-2258-4268-666B-FAEBFE0A0BD2}"/>
                    </a:ext>
                  </a:extLst>
                </p:cNvPr>
                <p:cNvSpPr txBox="1"/>
                <p:nvPr/>
              </p:nvSpPr>
              <p:spPr>
                <a:xfrm>
                  <a:off x="9223900" y="1556838"/>
                  <a:ext cx="2530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U</a:t>
                  </a:r>
                  <a:endParaRPr lang="hr-HR" dirty="0"/>
                </a:p>
              </p:txBody>
            </p:sp>
          </p:grpSp>
          <p:grpSp>
            <p:nvGrpSpPr>
              <p:cNvPr id="9" name="Grupa 8">
                <a:extLst>
                  <a:ext uri="{FF2B5EF4-FFF2-40B4-BE49-F238E27FC236}">
                    <a16:creationId xmlns:a16="http://schemas.microsoft.com/office/drawing/2014/main" id="{0570D4E4-742F-9403-AB6C-8603A8655A31}"/>
                  </a:ext>
                </a:extLst>
              </p:cNvPr>
              <p:cNvGrpSpPr/>
              <p:nvPr/>
            </p:nvGrpSpPr>
            <p:grpSpPr>
              <a:xfrm>
                <a:off x="9129859" y="5132548"/>
                <a:ext cx="1395000" cy="929160"/>
                <a:chOff x="9129859" y="5132548"/>
                <a:chExt cx="1395000" cy="9291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">
                  <p14:nvContentPartPr>
                    <p14:cNvPr id="10" name="Rukopis 9">
                      <a:extLst>
                        <a:ext uri="{FF2B5EF4-FFF2-40B4-BE49-F238E27FC236}">
                          <a16:creationId xmlns:a16="http://schemas.microsoft.com/office/drawing/2014/main" id="{08236809-B6ED-EB44-E2FB-917D19A012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61539" y="5146588"/>
                    <a:ext cx="96840" cy="37080"/>
                  </p14:xfrm>
                </p:contentPart>
              </mc:Choice>
              <mc:Fallback xmlns="">
                <p:pic>
                  <p:nvPicPr>
                    <p:cNvPr id="78" name="Rukopis 77">
                      <a:extLst>
                        <a:ext uri="{FF2B5EF4-FFF2-40B4-BE49-F238E27FC236}">
                          <a16:creationId xmlns:a16="http://schemas.microsoft.com/office/drawing/2014/main" id="{7E62CC16-233A-1967-A3D1-C5A5EDF111AF}"/>
                        </a:ext>
                      </a:extLst>
                    </p:cNvPr>
                    <p:cNvPicPr/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9152899" y="5137948"/>
                      <a:ext cx="114480" cy="54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">
                  <p14:nvContentPartPr>
                    <p14:cNvPr id="11" name="Rukopis 10">
                      <a:extLst>
                        <a:ext uri="{FF2B5EF4-FFF2-40B4-BE49-F238E27FC236}">
                          <a16:creationId xmlns:a16="http://schemas.microsoft.com/office/drawing/2014/main" id="{7A7B8C9A-3F26-7C3C-9A45-202BB284264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66939" y="5145148"/>
                    <a:ext cx="201600" cy="57240"/>
                  </p14:xfrm>
                </p:contentPart>
              </mc:Choice>
              <mc:Fallback xmlns="">
                <p:pic>
                  <p:nvPicPr>
                    <p:cNvPr id="79" name="Rukopis 78">
                      <a:extLst>
                        <a:ext uri="{FF2B5EF4-FFF2-40B4-BE49-F238E27FC236}">
                          <a16:creationId xmlns:a16="http://schemas.microsoft.com/office/drawing/2014/main" id="{F18C58F6-0120-6081-269A-6345176ED9F4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9158299" y="5136148"/>
                      <a:ext cx="219240" cy="74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">
                  <p14:nvContentPartPr>
                    <p14:cNvPr id="12" name="Rukopis 11">
                      <a:extLst>
                        <a:ext uri="{FF2B5EF4-FFF2-40B4-BE49-F238E27FC236}">
                          <a16:creationId xmlns:a16="http://schemas.microsoft.com/office/drawing/2014/main" id="{F6B3A461-007D-CB21-FBB1-BBEDC720136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56139" y="5166388"/>
                    <a:ext cx="247680" cy="78480"/>
                  </p14:xfrm>
                </p:contentPart>
              </mc:Choice>
              <mc:Fallback xmlns="">
                <p:pic>
                  <p:nvPicPr>
                    <p:cNvPr id="80" name="Rukopis 79">
                      <a:extLst>
                        <a:ext uri="{FF2B5EF4-FFF2-40B4-BE49-F238E27FC236}">
                          <a16:creationId xmlns:a16="http://schemas.microsoft.com/office/drawing/2014/main" id="{A4E10F00-B527-938A-BD46-EBAC6C5C0F2D}"/>
                        </a:ext>
                      </a:extLst>
                    </p:cNvPr>
                    <p:cNvPicPr/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9147139" y="5157748"/>
                      <a:ext cx="265320" cy="96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">
                  <p14:nvContentPartPr>
                    <p14:cNvPr id="13" name="Rukopis 12">
                      <a:extLst>
                        <a:ext uri="{FF2B5EF4-FFF2-40B4-BE49-F238E27FC236}">
                          <a16:creationId xmlns:a16="http://schemas.microsoft.com/office/drawing/2014/main" id="{53DAF236-B4A3-D0EB-5105-23CD04387C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60099" y="5163508"/>
                    <a:ext cx="383040" cy="138960"/>
                  </p14:xfrm>
                </p:contentPart>
              </mc:Choice>
              <mc:Fallback xmlns="">
                <p:pic>
                  <p:nvPicPr>
                    <p:cNvPr id="81" name="Rukopis 80">
                      <a:extLst>
                        <a:ext uri="{FF2B5EF4-FFF2-40B4-BE49-F238E27FC236}">
                          <a16:creationId xmlns:a16="http://schemas.microsoft.com/office/drawing/2014/main" id="{FF18B348-C065-362D-FB55-710A29129BAF}"/>
                        </a:ext>
                      </a:extLst>
                    </p:cNvPr>
                    <p:cNvPicPr/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9151459" y="5154868"/>
                      <a:ext cx="400680" cy="156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">
                  <p14:nvContentPartPr>
                    <p14:cNvPr id="14" name="Rukopis 13">
                      <a:extLst>
                        <a:ext uri="{FF2B5EF4-FFF2-40B4-BE49-F238E27FC236}">
                          <a16:creationId xmlns:a16="http://schemas.microsoft.com/office/drawing/2014/main" id="{377DB715-57CC-5459-2B25-935F5819070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71259" y="5164948"/>
                    <a:ext cx="513360" cy="175680"/>
                  </p14:xfrm>
                </p:contentPart>
              </mc:Choice>
              <mc:Fallback xmlns="">
                <p:pic>
                  <p:nvPicPr>
                    <p:cNvPr id="82" name="Rukopis 81">
                      <a:extLst>
                        <a:ext uri="{FF2B5EF4-FFF2-40B4-BE49-F238E27FC236}">
                          <a16:creationId xmlns:a16="http://schemas.microsoft.com/office/drawing/2014/main" id="{50188863-7940-508F-EDF9-4BAB9486EC75}"/>
                        </a:ext>
                      </a:extLst>
                    </p:cNvPr>
                    <p:cNvPicPr/>
                    <p:nvPr/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9162259" y="5156308"/>
                      <a:ext cx="531000" cy="193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">
                  <p14:nvContentPartPr>
                    <p14:cNvPr id="15" name="Rukopis 14">
                      <a:extLst>
                        <a:ext uri="{FF2B5EF4-FFF2-40B4-BE49-F238E27FC236}">
                          <a16:creationId xmlns:a16="http://schemas.microsoft.com/office/drawing/2014/main" id="{D3661E7A-7877-053D-5F11-9A65919AD23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39579" y="5151988"/>
                    <a:ext cx="677880" cy="226440"/>
                  </p14:xfrm>
                </p:contentPart>
              </mc:Choice>
              <mc:Fallback xmlns="">
                <p:pic>
                  <p:nvPicPr>
                    <p:cNvPr id="83" name="Rukopis 82">
                      <a:extLst>
                        <a:ext uri="{FF2B5EF4-FFF2-40B4-BE49-F238E27FC236}">
                          <a16:creationId xmlns:a16="http://schemas.microsoft.com/office/drawing/2014/main" id="{5A2AD95E-E314-9A80-7F4A-C879A383C22B}"/>
                        </a:ext>
                      </a:extLst>
                    </p:cNvPr>
                    <p:cNvPicPr/>
                    <p:nvPr/>
                  </p:nvPicPr>
                  <p:blipFill>
                    <a:blip r:embed="rId15"/>
                    <a:stretch>
                      <a:fillRect/>
                    </a:stretch>
                  </p:blipFill>
                  <p:spPr>
                    <a:xfrm>
                      <a:off x="9130579" y="5143348"/>
                      <a:ext cx="695520" cy="244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">
                  <p14:nvContentPartPr>
                    <p14:cNvPr id="16" name="Rukopis 15">
                      <a:extLst>
                        <a:ext uri="{FF2B5EF4-FFF2-40B4-BE49-F238E27FC236}">
                          <a16:creationId xmlns:a16="http://schemas.microsoft.com/office/drawing/2014/main" id="{2E74BE52-1CCC-E922-FD28-DE02D1F3E7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29859" y="5133628"/>
                    <a:ext cx="821880" cy="285120"/>
                  </p14:xfrm>
                </p:contentPart>
              </mc:Choice>
              <mc:Fallback xmlns="">
                <p:pic>
                  <p:nvPicPr>
                    <p:cNvPr id="84" name="Rukopis 83">
                      <a:extLst>
                        <a:ext uri="{FF2B5EF4-FFF2-40B4-BE49-F238E27FC236}">
                          <a16:creationId xmlns:a16="http://schemas.microsoft.com/office/drawing/2014/main" id="{D4F8B5EB-C09B-9130-21A2-61F536FC244A}"/>
                        </a:ext>
                      </a:extLst>
                    </p:cNvPr>
                    <p:cNvPicPr/>
                    <p:nvPr/>
                  </p:nvPicPr>
                  <p:blipFill>
                    <a:blip r:embed="rId17"/>
                    <a:stretch>
                      <a:fillRect/>
                    </a:stretch>
                  </p:blipFill>
                  <p:spPr>
                    <a:xfrm>
                      <a:off x="9120859" y="5124988"/>
                      <a:ext cx="839520" cy="302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8">
                  <p14:nvContentPartPr>
                    <p14:cNvPr id="17" name="Rukopis 16">
                      <a:extLst>
                        <a:ext uri="{FF2B5EF4-FFF2-40B4-BE49-F238E27FC236}">
                          <a16:creationId xmlns:a16="http://schemas.microsoft.com/office/drawing/2014/main" id="{C6E65362-5091-0906-64BC-AD42C993EF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87819" y="5132548"/>
                    <a:ext cx="903600" cy="293760"/>
                  </p14:xfrm>
                </p:contentPart>
              </mc:Choice>
              <mc:Fallback xmlns="">
                <p:pic>
                  <p:nvPicPr>
                    <p:cNvPr id="85" name="Rukopis 84">
                      <a:extLst>
                        <a:ext uri="{FF2B5EF4-FFF2-40B4-BE49-F238E27FC236}">
                          <a16:creationId xmlns:a16="http://schemas.microsoft.com/office/drawing/2014/main" id="{21DD51F1-B1E7-AAEA-768E-7C3AC9055262}"/>
                        </a:ext>
                      </a:extLst>
                    </p:cNvPr>
                    <p:cNvPicPr/>
                    <p:nvPr/>
                  </p:nvPicPr>
                  <p:blipFill>
                    <a:blip r:embed="rId19"/>
                    <a:stretch>
                      <a:fillRect/>
                    </a:stretch>
                  </p:blipFill>
                  <p:spPr>
                    <a:xfrm>
                      <a:off x="9178819" y="5123548"/>
                      <a:ext cx="921240" cy="311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">
                  <p14:nvContentPartPr>
                    <p14:cNvPr id="18" name="Rukopis 17">
                      <a:extLst>
                        <a:ext uri="{FF2B5EF4-FFF2-40B4-BE49-F238E27FC236}">
                          <a16:creationId xmlns:a16="http://schemas.microsoft.com/office/drawing/2014/main" id="{09BB7B92-97AE-7C70-F87C-4F2687244A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66939" y="5155228"/>
                    <a:ext cx="992880" cy="324360"/>
                  </p14:xfrm>
                </p:contentPart>
              </mc:Choice>
              <mc:Fallback xmlns="">
                <p:pic>
                  <p:nvPicPr>
                    <p:cNvPr id="86" name="Rukopis 85">
                      <a:extLst>
                        <a:ext uri="{FF2B5EF4-FFF2-40B4-BE49-F238E27FC236}">
                          <a16:creationId xmlns:a16="http://schemas.microsoft.com/office/drawing/2014/main" id="{093DB19E-AA81-3634-4949-2FBF190AAAF4}"/>
                        </a:ext>
                      </a:extLst>
                    </p:cNvPr>
                    <p:cNvPicPr/>
                    <p:nvPr/>
                  </p:nvPicPr>
                  <p:blipFill>
                    <a:blip r:embed="rId21"/>
                    <a:stretch>
                      <a:fillRect/>
                    </a:stretch>
                  </p:blipFill>
                  <p:spPr>
                    <a:xfrm>
                      <a:off x="9158299" y="5146228"/>
                      <a:ext cx="1010520" cy="34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2">
                  <p14:nvContentPartPr>
                    <p14:cNvPr id="19" name="Rukopis 18">
                      <a:extLst>
                        <a:ext uri="{FF2B5EF4-FFF2-40B4-BE49-F238E27FC236}">
                          <a16:creationId xmlns:a16="http://schemas.microsoft.com/office/drawing/2014/main" id="{F946050C-D5CF-1267-CE3E-46FAC689DA4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58659" y="5424868"/>
                    <a:ext cx="322920" cy="96840"/>
                  </p14:xfrm>
                </p:contentPart>
              </mc:Choice>
              <mc:Fallback xmlns="">
                <p:pic>
                  <p:nvPicPr>
                    <p:cNvPr id="87" name="Rukopis 86">
                      <a:extLst>
                        <a:ext uri="{FF2B5EF4-FFF2-40B4-BE49-F238E27FC236}">
                          <a16:creationId xmlns:a16="http://schemas.microsoft.com/office/drawing/2014/main" id="{BE53A81C-DDFC-5160-AA24-BA78300A1DE3}"/>
                        </a:ext>
                      </a:extLst>
                    </p:cNvPr>
                    <p:cNvPicPr/>
                    <p:nvPr/>
                  </p:nvPicPr>
                  <p:blipFill>
                    <a:blip r:embed="rId23"/>
                    <a:stretch>
                      <a:fillRect/>
                    </a:stretch>
                  </p:blipFill>
                  <p:spPr>
                    <a:xfrm>
                      <a:off x="9150019" y="5416228"/>
                      <a:ext cx="340560" cy="114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4">
                  <p14:nvContentPartPr>
                    <p14:cNvPr id="20" name="Rukopis 19">
                      <a:extLst>
                        <a:ext uri="{FF2B5EF4-FFF2-40B4-BE49-F238E27FC236}">
                          <a16:creationId xmlns:a16="http://schemas.microsoft.com/office/drawing/2014/main" id="{B09B6ACD-75D7-2678-6845-996A87F8CB9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796219" y="5152348"/>
                    <a:ext cx="504720" cy="190440"/>
                  </p14:xfrm>
                </p:contentPart>
              </mc:Choice>
              <mc:Fallback xmlns="">
                <p:pic>
                  <p:nvPicPr>
                    <p:cNvPr id="88" name="Rukopis 87">
                      <a:extLst>
                        <a:ext uri="{FF2B5EF4-FFF2-40B4-BE49-F238E27FC236}">
                          <a16:creationId xmlns:a16="http://schemas.microsoft.com/office/drawing/2014/main" id="{10B05888-80A0-41AE-E393-54BA5D915637}"/>
                        </a:ext>
                      </a:extLst>
                    </p:cNvPr>
                    <p:cNvPicPr/>
                    <p:nvPr/>
                  </p:nvPicPr>
                  <p:blipFill>
                    <a:blip r:embed="rId25"/>
                    <a:stretch>
                      <a:fillRect/>
                    </a:stretch>
                  </p:blipFill>
                  <p:spPr>
                    <a:xfrm>
                      <a:off x="9787219" y="5143708"/>
                      <a:ext cx="522360" cy="208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6">
                  <p14:nvContentPartPr>
                    <p14:cNvPr id="21" name="Rukopis 20">
                      <a:extLst>
                        <a:ext uri="{FF2B5EF4-FFF2-40B4-BE49-F238E27FC236}">
                          <a16:creationId xmlns:a16="http://schemas.microsoft.com/office/drawing/2014/main" id="{1F147C3B-CF60-7CC7-0A47-19C596DA05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64419" y="5504428"/>
                    <a:ext cx="259920" cy="72000"/>
                  </p14:xfrm>
                </p:contentPart>
              </mc:Choice>
              <mc:Fallback xmlns="">
                <p:pic>
                  <p:nvPicPr>
                    <p:cNvPr id="89" name="Rukopis 88">
                      <a:extLst>
                        <a:ext uri="{FF2B5EF4-FFF2-40B4-BE49-F238E27FC236}">
                          <a16:creationId xmlns:a16="http://schemas.microsoft.com/office/drawing/2014/main" id="{4548DCA1-FB71-3DDA-F919-514276959143}"/>
                        </a:ext>
                      </a:extLst>
                    </p:cNvPr>
                    <p:cNvPicPr/>
                    <p:nvPr/>
                  </p:nvPicPr>
                  <p:blipFill>
                    <a:blip r:embed="rId27"/>
                    <a:stretch>
                      <a:fillRect/>
                    </a:stretch>
                  </p:blipFill>
                  <p:spPr>
                    <a:xfrm>
                      <a:off x="9155419" y="5495788"/>
                      <a:ext cx="277560" cy="89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8">
                  <p14:nvContentPartPr>
                    <p14:cNvPr id="22" name="Rukopis 21">
                      <a:extLst>
                        <a:ext uri="{FF2B5EF4-FFF2-40B4-BE49-F238E27FC236}">
                          <a16:creationId xmlns:a16="http://schemas.microsoft.com/office/drawing/2014/main" id="{D7383D53-34F8-A127-4541-11991524020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828619" y="5146588"/>
                    <a:ext cx="642600" cy="207720"/>
                  </p14:xfrm>
                </p:contentPart>
              </mc:Choice>
              <mc:Fallback xmlns="">
                <p:pic>
                  <p:nvPicPr>
                    <p:cNvPr id="90" name="Rukopis 89">
                      <a:extLst>
                        <a:ext uri="{FF2B5EF4-FFF2-40B4-BE49-F238E27FC236}">
                          <a16:creationId xmlns:a16="http://schemas.microsoft.com/office/drawing/2014/main" id="{2914E0CB-67E8-7347-B464-ECC13C76E418}"/>
                        </a:ext>
                      </a:extLst>
                    </p:cNvPr>
                    <p:cNvPicPr/>
                    <p:nvPr/>
                  </p:nvPicPr>
                  <p:blipFill>
                    <a:blip r:embed="rId29"/>
                    <a:stretch>
                      <a:fillRect/>
                    </a:stretch>
                  </p:blipFill>
                  <p:spPr>
                    <a:xfrm>
                      <a:off x="9819619" y="5137588"/>
                      <a:ext cx="660240" cy="225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0">
                  <p14:nvContentPartPr>
                    <p14:cNvPr id="23" name="Rukopis 22">
                      <a:extLst>
                        <a:ext uri="{FF2B5EF4-FFF2-40B4-BE49-F238E27FC236}">
                          <a16:creationId xmlns:a16="http://schemas.microsoft.com/office/drawing/2014/main" id="{06766166-8598-D86C-18B8-AF6987588AC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36059" y="5449708"/>
                    <a:ext cx="175680" cy="56520"/>
                  </p14:xfrm>
                </p:contentPart>
              </mc:Choice>
              <mc:Fallback xmlns="">
                <p:pic>
                  <p:nvPicPr>
                    <p:cNvPr id="91" name="Rukopis 90">
                      <a:extLst>
                        <a:ext uri="{FF2B5EF4-FFF2-40B4-BE49-F238E27FC236}">
                          <a16:creationId xmlns:a16="http://schemas.microsoft.com/office/drawing/2014/main" id="{AE43BE98-ED2A-EE5A-2C24-B97080AC0704}"/>
                        </a:ext>
                      </a:extLst>
                    </p:cNvPr>
                    <p:cNvPicPr/>
                    <p:nvPr/>
                  </p:nvPicPr>
                  <p:blipFill>
                    <a:blip r:embed="rId31"/>
                    <a:stretch>
                      <a:fillRect/>
                    </a:stretch>
                  </p:blipFill>
                  <p:spPr>
                    <a:xfrm>
                      <a:off x="9227419" y="5441068"/>
                      <a:ext cx="193320" cy="741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2">
                  <p14:nvContentPartPr>
                    <p14:cNvPr id="24" name="Rukopis 23">
                      <a:extLst>
                        <a:ext uri="{FF2B5EF4-FFF2-40B4-BE49-F238E27FC236}">
                          <a16:creationId xmlns:a16="http://schemas.microsoft.com/office/drawing/2014/main" id="{62A7DFAE-BCC9-D0DA-3E5D-D133A8C9985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86379" y="5474548"/>
                    <a:ext cx="225360" cy="56520"/>
                  </p14:xfrm>
                </p:contentPart>
              </mc:Choice>
              <mc:Fallback xmlns="">
                <p:pic>
                  <p:nvPicPr>
                    <p:cNvPr id="92" name="Rukopis 91">
                      <a:extLst>
                        <a:ext uri="{FF2B5EF4-FFF2-40B4-BE49-F238E27FC236}">
                          <a16:creationId xmlns:a16="http://schemas.microsoft.com/office/drawing/2014/main" id="{D947C60E-3318-CFCB-027D-7C1ABB510ADD}"/>
                        </a:ext>
                      </a:extLst>
                    </p:cNvPr>
                    <p:cNvPicPr/>
                    <p:nvPr/>
                  </p:nvPicPr>
                  <p:blipFill>
                    <a:blip r:embed="rId33"/>
                    <a:stretch>
                      <a:fillRect/>
                    </a:stretch>
                  </p:blipFill>
                  <p:spPr>
                    <a:xfrm>
                      <a:off x="9177739" y="5465908"/>
                      <a:ext cx="243000" cy="741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">
                  <p14:nvContentPartPr>
                    <p14:cNvPr id="25" name="Rukopis 24">
                      <a:extLst>
                        <a:ext uri="{FF2B5EF4-FFF2-40B4-BE49-F238E27FC236}">
                          <a16:creationId xmlns:a16="http://schemas.microsoft.com/office/drawing/2014/main" id="{7FA6B4AE-4F63-9E21-4075-31B547B2CDC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50379" y="5561308"/>
                    <a:ext cx="294480" cy="93960"/>
                  </p14:xfrm>
                </p:contentPart>
              </mc:Choice>
              <mc:Fallback xmlns="">
                <p:pic>
                  <p:nvPicPr>
                    <p:cNvPr id="93" name="Rukopis 92">
                      <a:extLst>
                        <a:ext uri="{FF2B5EF4-FFF2-40B4-BE49-F238E27FC236}">
                          <a16:creationId xmlns:a16="http://schemas.microsoft.com/office/drawing/2014/main" id="{322E2FBB-CF98-53C3-48D3-AB9CCE84E6B9}"/>
                        </a:ext>
                      </a:extLst>
                    </p:cNvPr>
                    <p:cNvPicPr/>
                    <p:nvPr/>
                  </p:nvPicPr>
                  <p:blipFill>
                    <a:blip r:embed="rId35"/>
                    <a:stretch>
                      <a:fillRect/>
                    </a:stretch>
                  </p:blipFill>
                  <p:spPr>
                    <a:xfrm>
                      <a:off x="9141739" y="5552308"/>
                      <a:ext cx="312120" cy="111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">
                  <p14:nvContentPartPr>
                    <p14:cNvPr id="26" name="Rukopis 25">
                      <a:extLst>
                        <a:ext uri="{FF2B5EF4-FFF2-40B4-BE49-F238E27FC236}">
                          <a16:creationId xmlns:a16="http://schemas.microsoft.com/office/drawing/2014/main" id="{2D9C3289-FA03-6B84-5A6F-D3EA8FB03B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888019" y="5211748"/>
                    <a:ext cx="626400" cy="219240"/>
                  </p14:xfrm>
                </p:contentPart>
              </mc:Choice>
              <mc:Fallback xmlns="">
                <p:pic>
                  <p:nvPicPr>
                    <p:cNvPr id="94" name="Rukopis 93">
                      <a:extLst>
                        <a:ext uri="{FF2B5EF4-FFF2-40B4-BE49-F238E27FC236}">
                          <a16:creationId xmlns:a16="http://schemas.microsoft.com/office/drawing/2014/main" id="{59612FA3-C1C0-D029-9BDA-CD405C7F6F1F}"/>
                        </a:ext>
                      </a:extLst>
                    </p:cNvPr>
                    <p:cNvPicPr/>
                    <p:nvPr/>
                  </p:nvPicPr>
                  <p:blipFill>
                    <a:blip r:embed="rId37"/>
                    <a:stretch>
                      <a:fillRect/>
                    </a:stretch>
                  </p:blipFill>
                  <p:spPr>
                    <a:xfrm>
                      <a:off x="9879019" y="5203108"/>
                      <a:ext cx="644040" cy="236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8">
                  <p14:nvContentPartPr>
                    <p14:cNvPr id="27" name="Rukopis 26">
                      <a:extLst>
                        <a:ext uri="{FF2B5EF4-FFF2-40B4-BE49-F238E27FC236}">
                          <a16:creationId xmlns:a16="http://schemas.microsoft.com/office/drawing/2014/main" id="{B0D48F14-3C6A-CC03-497E-8DC0F11EDC8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60099" y="5536468"/>
                    <a:ext cx="239400" cy="59400"/>
                  </p14:xfrm>
                </p:contentPart>
              </mc:Choice>
              <mc:Fallback xmlns="">
                <p:pic>
                  <p:nvPicPr>
                    <p:cNvPr id="95" name="Rukopis 94">
                      <a:extLst>
                        <a:ext uri="{FF2B5EF4-FFF2-40B4-BE49-F238E27FC236}">
                          <a16:creationId xmlns:a16="http://schemas.microsoft.com/office/drawing/2014/main" id="{CBE3C294-0353-A81D-B8B4-C6184E3CDF1D}"/>
                        </a:ext>
                      </a:extLst>
                    </p:cNvPr>
                    <p:cNvPicPr/>
                    <p:nvPr/>
                  </p:nvPicPr>
                  <p:blipFill>
                    <a:blip r:embed="rId39"/>
                    <a:stretch>
                      <a:fillRect/>
                    </a:stretch>
                  </p:blipFill>
                  <p:spPr>
                    <a:xfrm>
                      <a:off x="9151459" y="5527468"/>
                      <a:ext cx="257040" cy="77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0">
                  <p14:nvContentPartPr>
                    <p14:cNvPr id="28" name="Rukopis 27">
                      <a:extLst>
                        <a:ext uri="{FF2B5EF4-FFF2-40B4-BE49-F238E27FC236}">
                          <a16:creationId xmlns:a16="http://schemas.microsoft.com/office/drawing/2014/main" id="{04EE2B04-5310-7290-2FA1-7D925CC0F5A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893419" y="5190148"/>
                    <a:ext cx="596880" cy="196200"/>
                  </p14:xfrm>
                </p:contentPart>
              </mc:Choice>
              <mc:Fallback xmlns="">
                <p:pic>
                  <p:nvPicPr>
                    <p:cNvPr id="96" name="Rukopis 95">
                      <a:extLst>
                        <a:ext uri="{FF2B5EF4-FFF2-40B4-BE49-F238E27FC236}">
                          <a16:creationId xmlns:a16="http://schemas.microsoft.com/office/drawing/2014/main" id="{AC2163C2-ACC9-224B-738A-D8ECC5832CA2}"/>
                        </a:ext>
                      </a:extLst>
                    </p:cNvPr>
                    <p:cNvPicPr/>
                    <p:nvPr/>
                  </p:nvPicPr>
                  <p:blipFill>
                    <a:blip r:embed="rId41"/>
                    <a:stretch>
                      <a:fillRect/>
                    </a:stretch>
                  </p:blipFill>
                  <p:spPr>
                    <a:xfrm>
                      <a:off x="9884779" y="5181148"/>
                      <a:ext cx="614520" cy="213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2">
                  <p14:nvContentPartPr>
                    <p14:cNvPr id="29" name="Rukopis 28">
                      <a:extLst>
                        <a:ext uri="{FF2B5EF4-FFF2-40B4-BE49-F238E27FC236}">
                          <a16:creationId xmlns:a16="http://schemas.microsoft.com/office/drawing/2014/main" id="{8CAFB366-45A1-8D15-7DB9-33F9F4AE40A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60099" y="5625388"/>
                    <a:ext cx="295920" cy="71280"/>
                  </p14:xfrm>
                </p:contentPart>
              </mc:Choice>
              <mc:Fallback xmlns="">
                <p:pic>
                  <p:nvPicPr>
                    <p:cNvPr id="97" name="Rukopis 96">
                      <a:extLst>
                        <a:ext uri="{FF2B5EF4-FFF2-40B4-BE49-F238E27FC236}">
                          <a16:creationId xmlns:a16="http://schemas.microsoft.com/office/drawing/2014/main" id="{73DAAF16-3B28-9766-D929-BD0590D503B8}"/>
                        </a:ext>
                      </a:extLst>
                    </p:cNvPr>
                    <p:cNvPicPr/>
                    <p:nvPr/>
                  </p:nvPicPr>
                  <p:blipFill>
                    <a:blip r:embed="rId43"/>
                    <a:stretch>
                      <a:fillRect/>
                    </a:stretch>
                  </p:blipFill>
                  <p:spPr>
                    <a:xfrm>
                      <a:off x="9151459" y="5616388"/>
                      <a:ext cx="313560" cy="889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30" name="Rukopis 29">
                      <a:extLst>
                        <a:ext uri="{FF2B5EF4-FFF2-40B4-BE49-F238E27FC236}">
                          <a16:creationId xmlns:a16="http://schemas.microsoft.com/office/drawing/2014/main" id="{BDF33E87-2D36-A776-D64C-134006A7906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89619" y="5587588"/>
                    <a:ext cx="258840" cy="72000"/>
                  </p14:xfrm>
                </p:contentPart>
              </mc:Choice>
              <mc:Fallback xmlns="">
                <p:pic>
                  <p:nvPicPr>
                    <p:cNvPr id="98" name="Rukopis 97">
                      <a:extLst>
                        <a:ext uri="{FF2B5EF4-FFF2-40B4-BE49-F238E27FC236}">
                          <a16:creationId xmlns:a16="http://schemas.microsoft.com/office/drawing/2014/main" id="{52AFEEA4-02A4-8CFC-4281-7A3ED37EEC37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9180979" y="5578948"/>
                      <a:ext cx="276480" cy="89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31" name="Rukopis 30">
                      <a:extLst>
                        <a:ext uri="{FF2B5EF4-FFF2-40B4-BE49-F238E27FC236}">
                          <a16:creationId xmlns:a16="http://schemas.microsoft.com/office/drawing/2014/main" id="{DB5D7958-F53B-37FC-E336-4536043805D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918259" y="5300668"/>
                    <a:ext cx="584280" cy="182160"/>
                  </p14:xfrm>
                </p:contentPart>
              </mc:Choice>
              <mc:Fallback xmlns="">
                <p:pic>
                  <p:nvPicPr>
                    <p:cNvPr id="99" name="Rukopis 98">
                      <a:extLst>
                        <a:ext uri="{FF2B5EF4-FFF2-40B4-BE49-F238E27FC236}">
                          <a16:creationId xmlns:a16="http://schemas.microsoft.com/office/drawing/2014/main" id="{E85FD9C9-BCA6-3270-0171-901565D53357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9909619" y="5292028"/>
                      <a:ext cx="601920" cy="199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32" name="Rukopis 31">
                      <a:extLst>
                        <a:ext uri="{FF2B5EF4-FFF2-40B4-BE49-F238E27FC236}">
                          <a16:creationId xmlns:a16="http://schemas.microsoft.com/office/drawing/2014/main" id="{36550219-67FF-8E31-CC3F-D8135030565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915379" y="5265028"/>
                    <a:ext cx="566640" cy="169560"/>
                  </p14:xfrm>
                </p:contentPart>
              </mc:Choice>
              <mc:Fallback xmlns="">
                <p:pic>
                  <p:nvPicPr>
                    <p:cNvPr id="100" name="Rukopis 99">
                      <a:extLst>
                        <a:ext uri="{FF2B5EF4-FFF2-40B4-BE49-F238E27FC236}">
                          <a16:creationId xmlns:a16="http://schemas.microsoft.com/office/drawing/2014/main" id="{FA98BDA6-CFB7-AD8B-3BCF-17A7ED6242FB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9906739" y="5256388"/>
                      <a:ext cx="584280" cy="187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33" name="Rukopis 32">
                      <a:extLst>
                        <a:ext uri="{FF2B5EF4-FFF2-40B4-BE49-F238E27FC236}">
                          <a16:creationId xmlns:a16="http://schemas.microsoft.com/office/drawing/2014/main" id="{40DDEB18-6058-2371-CA17-AABF8FD95CA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57579" y="5664268"/>
                    <a:ext cx="251280" cy="71640"/>
                  </p14:xfrm>
                </p:contentPart>
              </mc:Choice>
              <mc:Fallback xmlns="">
                <p:pic>
                  <p:nvPicPr>
                    <p:cNvPr id="101" name="Rukopis 100">
                      <a:extLst>
                        <a:ext uri="{FF2B5EF4-FFF2-40B4-BE49-F238E27FC236}">
                          <a16:creationId xmlns:a16="http://schemas.microsoft.com/office/drawing/2014/main" id="{5DFDDCDD-A1E5-6DFF-07F6-9607D29CE7AE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9148579" y="5655628"/>
                      <a:ext cx="268920" cy="89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34" name="Rukopis 33">
                      <a:extLst>
                        <a:ext uri="{FF2B5EF4-FFF2-40B4-BE49-F238E27FC236}">
                          <a16:creationId xmlns:a16="http://schemas.microsoft.com/office/drawing/2014/main" id="{7D7E6655-A844-5CA6-1B42-A7DCA5B5C7A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78459" y="5690188"/>
                    <a:ext cx="296280" cy="89640"/>
                  </p14:xfrm>
                </p:contentPart>
              </mc:Choice>
              <mc:Fallback xmlns="">
                <p:pic>
                  <p:nvPicPr>
                    <p:cNvPr id="102" name="Rukopis 101">
                      <a:extLst>
                        <a:ext uri="{FF2B5EF4-FFF2-40B4-BE49-F238E27FC236}">
                          <a16:creationId xmlns:a16="http://schemas.microsoft.com/office/drawing/2014/main" id="{4C479ACA-D1F5-A15F-79D8-A3AD688FC6C4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9169459" y="5681548"/>
                      <a:ext cx="313920" cy="107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35" name="Rukopis 34">
                      <a:extLst>
                        <a:ext uri="{FF2B5EF4-FFF2-40B4-BE49-F238E27FC236}">
                          <a16:creationId xmlns:a16="http://schemas.microsoft.com/office/drawing/2014/main" id="{123DE617-5296-3E60-3624-B872FC6E9BA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68379" y="5719708"/>
                    <a:ext cx="338400" cy="124560"/>
                  </p14:xfrm>
                </p:contentPart>
              </mc:Choice>
              <mc:Fallback xmlns="">
                <p:pic>
                  <p:nvPicPr>
                    <p:cNvPr id="103" name="Rukopis 102">
                      <a:extLst>
                        <a:ext uri="{FF2B5EF4-FFF2-40B4-BE49-F238E27FC236}">
                          <a16:creationId xmlns:a16="http://schemas.microsoft.com/office/drawing/2014/main" id="{B6C34028-00E0-06BB-B857-267B8AE75923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9159739" y="5711068"/>
                      <a:ext cx="356040" cy="142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36" name="Rukopis 35">
                      <a:extLst>
                        <a:ext uri="{FF2B5EF4-FFF2-40B4-BE49-F238E27FC236}">
                          <a16:creationId xmlns:a16="http://schemas.microsoft.com/office/drawing/2014/main" id="{D0A10FCE-6F54-9FCA-2445-B16FB6DBA0F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51819" y="5756428"/>
                    <a:ext cx="367560" cy="147960"/>
                  </p14:xfrm>
                </p:contentPart>
              </mc:Choice>
              <mc:Fallback xmlns="">
                <p:pic>
                  <p:nvPicPr>
                    <p:cNvPr id="104" name="Rukopis 103">
                      <a:extLst>
                        <a:ext uri="{FF2B5EF4-FFF2-40B4-BE49-F238E27FC236}">
                          <a16:creationId xmlns:a16="http://schemas.microsoft.com/office/drawing/2014/main" id="{ECE246B0-92A6-4433-65B4-99FBCAA75752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9143179" y="5747788"/>
                      <a:ext cx="385200" cy="165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37" name="Rukopis 36">
                      <a:extLst>
                        <a:ext uri="{FF2B5EF4-FFF2-40B4-BE49-F238E27FC236}">
                          <a16:creationId xmlns:a16="http://schemas.microsoft.com/office/drawing/2014/main" id="{4E2E132C-1658-0FF4-0A9F-B22E20E9EA9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76659" y="5789188"/>
                    <a:ext cx="333000" cy="137520"/>
                  </p14:xfrm>
                </p:contentPart>
              </mc:Choice>
              <mc:Fallback xmlns="">
                <p:pic>
                  <p:nvPicPr>
                    <p:cNvPr id="105" name="Rukopis 104">
                      <a:extLst>
                        <a:ext uri="{FF2B5EF4-FFF2-40B4-BE49-F238E27FC236}">
                          <a16:creationId xmlns:a16="http://schemas.microsoft.com/office/drawing/2014/main" id="{47F3E16B-5F78-04F9-2B59-10052200692A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9168019" y="5780548"/>
                      <a:ext cx="350640" cy="1551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38" name="Rukopis 37">
                      <a:extLst>
                        <a:ext uri="{FF2B5EF4-FFF2-40B4-BE49-F238E27FC236}">
                          <a16:creationId xmlns:a16="http://schemas.microsoft.com/office/drawing/2014/main" id="{4500E6DB-8F73-1AAB-9F3E-C69AAD8082F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64419" y="5831308"/>
                    <a:ext cx="367560" cy="163800"/>
                  </p14:xfrm>
                </p:contentPart>
              </mc:Choice>
              <mc:Fallback xmlns="">
                <p:pic>
                  <p:nvPicPr>
                    <p:cNvPr id="106" name="Rukopis 105">
                      <a:extLst>
                        <a:ext uri="{FF2B5EF4-FFF2-40B4-BE49-F238E27FC236}">
                          <a16:creationId xmlns:a16="http://schemas.microsoft.com/office/drawing/2014/main" id="{83757E67-E596-CA97-C685-2754673E1017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9155419" y="5822308"/>
                      <a:ext cx="385200" cy="181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39" name="Rukopis 38">
                      <a:extLst>
                        <a:ext uri="{FF2B5EF4-FFF2-40B4-BE49-F238E27FC236}">
                          <a16:creationId xmlns:a16="http://schemas.microsoft.com/office/drawing/2014/main" id="{7984A160-52CB-8CBB-65AF-170DE51FFA7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12659" y="5857588"/>
                    <a:ext cx="388440" cy="174240"/>
                  </p14:xfrm>
                </p:contentPart>
              </mc:Choice>
              <mc:Fallback xmlns="">
                <p:pic>
                  <p:nvPicPr>
                    <p:cNvPr id="107" name="Rukopis 106">
                      <a:extLst>
                        <a:ext uri="{FF2B5EF4-FFF2-40B4-BE49-F238E27FC236}">
                          <a16:creationId xmlns:a16="http://schemas.microsoft.com/office/drawing/2014/main" id="{0E48660C-7440-7BB3-D06D-BCD1EFC3C1A9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9204019" y="5848588"/>
                      <a:ext cx="406080" cy="191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40" name="Rukopis 39">
                      <a:extLst>
                        <a:ext uri="{FF2B5EF4-FFF2-40B4-BE49-F238E27FC236}">
                          <a16:creationId xmlns:a16="http://schemas.microsoft.com/office/drawing/2014/main" id="{05C99CB3-B8FE-A07D-BF7F-F6C19C43314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41179" y="6034348"/>
                    <a:ext cx="360" cy="360"/>
                  </p14:xfrm>
                </p:contentPart>
              </mc:Choice>
              <mc:Fallback xmlns="">
                <p:pic>
                  <p:nvPicPr>
                    <p:cNvPr id="108" name="Rukopis 107">
                      <a:extLst>
                        <a:ext uri="{FF2B5EF4-FFF2-40B4-BE49-F238E27FC236}">
                          <a16:creationId xmlns:a16="http://schemas.microsoft.com/office/drawing/2014/main" id="{2701DED2-EAE6-B36E-9449-0A761D9AE37F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9332179" y="6025348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41" name="Rukopis 40">
                      <a:extLst>
                        <a:ext uri="{FF2B5EF4-FFF2-40B4-BE49-F238E27FC236}">
                          <a16:creationId xmlns:a16="http://schemas.microsoft.com/office/drawing/2014/main" id="{01AD6917-10EF-60B2-B11A-5FD5FEE46F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337579" y="5863708"/>
                    <a:ext cx="375480" cy="177480"/>
                  </p14:xfrm>
                </p:contentPart>
              </mc:Choice>
              <mc:Fallback xmlns="">
                <p:pic>
                  <p:nvPicPr>
                    <p:cNvPr id="109" name="Rukopis 108">
                      <a:extLst>
                        <a:ext uri="{FF2B5EF4-FFF2-40B4-BE49-F238E27FC236}">
                          <a16:creationId xmlns:a16="http://schemas.microsoft.com/office/drawing/2014/main" id="{39082FDE-79EB-0BEC-DB7F-7F40FE24231F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9328579" y="5855068"/>
                      <a:ext cx="393120" cy="195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42" name="Rukopis 41">
                      <a:extLst>
                        <a:ext uri="{FF2B5EF4-FFF2-40B4-BE49-F238E27FC236}">
                          <a16:creationId xmlns:a16="http://schemas.microsoft.com/office/drawing/2014/main" id="{7E081B31-2C7E-6AD1-9269-8A2C28F0F0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67379" y="5864068"/>
                    <a:ext cx="335160" cy="181800"/>
                  </p14:xfrm>
                </p:contentPart>
              </mc:Choice>
              <mc:Fallback xmlns="">
                <p:pic>
                  <p:nvPicPr>
                    <p:cNvPr id="110" name="Rukopis 109">
                      <a:extLst>
                        <a:ext uri="{FF2B5EF4-FFF2-40B4-BE49-F238E27FC236}">
                          <a16:creationId xmlns:a16="http://schemas.microsoft.com/office/drawing/2014/main" id="{16581EEE-78D0-6D58-4B1F-F027CE810D75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9258379" y="5855428"/>
                      <a:ext cx="352800" cy="199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43" name="Rukopis 42">
                      <a:extLst>
                        <a:ext uri="{FF2B5EF4-FFF2-40B4-BE49-F238E27FC236}">
                          <a16:creationId xmlns:a16="http://schemas.microsoft.com/office/drawing/2014/main" id="{16B67EE0-F84F-37A6-2070-4BFA0E49E86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200059" y="5842468"/>
                    <a:ext cx="313920" cy="168120"/>
                  </p14:xfrm>
                </p:contentPart>
              </mc:Choice>
              <mc:Fallback xmlns="">
                <p:pic>
                  <p:nvPicPr>
                    <p:cNvPr id="111" name="Rukopis 110">
                      <a:extLst>
                        <a:ext uri="{FF2B5EF4-FFF2-40B4-BE49-F238E27FC236}">
                          <a16:creationId xmlns:a16="http://schemas.microsoft.com/office/drawing/2014/main" id="{A35C9E72-B71B-F0B3-F86A-6264C96C2EAB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9191419" y="5833828"/>
                      <a:ext cx="331560" cy="185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44" name="Rukopis 43">
                      <a:extLst>
                        <a:ext uri="{FF2B5EF4-FFF2-40B4-BE49-F238E27FC236}">
                          <a16:creationId xmlns:a16="http://schemas.microsoft.com/office/drawing/2014/main" id="{BC2FC9D5-B63F-EE4B-0301-321FE833A8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89259" y="5835268"/>
                    <a:ext cx="282240" cy="115560"/>
                  </p14:xfrm>
                </p:contentPart>
              </mc:Choice>
              <mc:Fallback xmlns="">
                <p:pic>
                  <p:nvPicPr>
                    <p:cNvPr id="112" name="Rukopis 111">
                      <a:extLst>
                        <a:ext uri="{FF2B5EF4-FFF2-40B4-BE49-F238E27FC236}">
                          <a16:creationId xmlns:a16="http://schemas.microsoft.com/office/drawing/2014/main" id="{1D30F69C-070B-09DD-7B09-7AEA381E71E8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9180259" y="5826628"/>
                      <a:ext cx="299880" cy="133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45" name="Rukopis 44">
                      <a:extLst>
                        <a:ext uri="{FF2B5EF4-FFF2-40B4-BE49-F238E27FC236}">
                          <a16:creationId xmlns:a16="http://schemas.microsoft.com/office/drawing/2014/main" id="{28FCEF79-7A9E-E0E8-3294-896A590CC0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78099" y="5731588"/>
                    <a:ext cx="215640" cy="72000"/>
                  </p14:xfrm>
                </p:contentPart>
              </mc:Choice>
              <mc:Fallback xmlns="">
                <p:pic>
                  <p:nvPicPr>
                    <p:cNvPr id="113" name="Rukopis 112">
                      <a:extLst>
                        <a:ext uri="{FF2B5EF4-FFF2-40B4-BE49-F238E27FC236}">
                          <a16:creationId xmlns:a16="http://schemas.microsoft.com/office/drawing/2014/main" id="{E68DEEFD-67DB-5831-48E1-02F6AA758D8C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9169459" y="5722948"/>
                      <a:ext cx="233280" cy="89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46" name="Rukopis 45">
                      <a:extLst>
                        <a:ext uri="{FF2B5EF4-FFF2-40B4-BE49-F238E27FC236}">
                          <a16:creationId xmlns:a16="http://schemas.microsoft.com/office/drawing/2014/main" id="{AA31F159-405D-FFA1-2946-19306938E68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921139" y="5353228"/>
                    <a:ext cx="603720" cy="162360"/>
                  </p14:xfrm>
                </p:contentPart>
              </mc:Choice>
              <mc:Fallback xmlns="">
                <p:pic>
                  <p:nvPicPr>
                    <p:cNvPr id="114" name="Rukopis 113">
                      <a:extLst>
                        <a:ext uri="{FF2B5EF4-FFF2-40B4-BE49-F238E27FC236}">
                          <a16:creationId xmlns:a16="http://schemas.microsoft.com/office/drawing/2014/main" id="{614DF300-3CB9-A3C4-7836-5CA524FC5026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9912139" y="5344588"/>
                      <a:ext cx="621360" cy="180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47" name="Rukopis 46">
                      <a:extLst>
                        <a:ext uri="{FF2B5EF4-FFF2-40B4-BE49-F238E27FC236}">
                          <a16:creationId xmlns:a16="http://schemas.microsoft.com/office/drawing/2014/main" id="{1A07CC7F-E7D1-6A66-DEB7-0B24EF1050F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936259" y="5418028"/>
                    <a:ext cx="560880" cy="159480"/>
                  </p14:xfrm>
                </p:contentPart>
              </mc:Choice>
              <mc:Fallback xmlns="">
                <p:pic>
                  <p:nvPicPr>
                    <p:cNvPr id="115" name="Rukopis 114">
                      <a:extLst>
                        <a:ext uri="{FF2B5EF4-FFF2-40B4-BE49-F238E27FC236}">
                          <a16:creationId xmlns:a16="http://schemas.microsoft.com/office/drawing/2014/main" id="{E1C0AA13-10DB-5D95-841E-EEAD2FC4B0F3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9927619" y="5409028"/>
                      <a:ext cx="578520" cy="177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48" name="Rukopis 47">
                      <a:extLst>
                        <a:ext uri="{FF2B5EF4-FFF2-40B4-BE49-F238E27FC236}">
                          <a16:creationId xmlns:a16="http://schemas.microsoft.com/office/drawing/2014/main" id="{035C02E3-54F6-A64D-D2BF-D3842D65C8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930859" y="5482468"/>
                    <a:ext cx="569160" cy="178200"/>
                  </p14:xfrm>
                </p:contentPart>
              </mc:Choice>
              <mc:Fallback xmlns="">
                <p:pic>
                  <p:nvPicPr>
                    <p:cNvPr id="116" name="Rukopis 115">
                      <a:extLst>
                        <a:ext uri="{FF2B5EF4-FFF2-40B4-BE49-F238E27FC236}">
                          <a16:creationId xmlns:a16="http://schemas.microsoft.com/office/drawing/2014/main" id="{A7CD98D2-3D07-7DBC-7A0C-2A78E1B7ABC4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9921859" y="5473828"/>
                      <a:ext cx="586800" cy="195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49" name="Rukopis 48">
                      <a:extLst>
                        <a:ext uri="{FF2B5EF4-FFF2-40B4-BE49-F238E27FC236}">
                          <a16:creationId xmlns:a16="http://schemas.microsoft.com/office/drawing/2014/main" id="{871C7768-5E90-A556-F135-7F9AD97894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900259" y="5537188"/>
                    <a:ext cx="597960" cy="181440"/>
                  </p14:xfrm>
                </p:contentPart>
              </mc:Choice>
              <mc:Fallback xmlns="">
                <p:pic>
                  <p:nvPicPr>
                    <p:cNvPr id="117" name="Rukopis 116">
                      <a:extLst>
                        <a:ext uri="{FF2B5EF4-FFF2-40B4-BE49-F238E27FC236}">
                          <a16:creationId xmlns:a16="http://schemas.microsoft.com/office/drawing/2014/main" id="{E9BEC838-1C84-7C85-4827-4B8196DF1873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9891619" y="5528188"/>
                      <a:ext cx="615600" cy="199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50" name="Rukopis 49">
                      <a:extLst>
                        <a:ext uri="{FF2B5EF4-FFF2-40B4-BE49-F238E27FC236}">
                          <a16:creationId xmlns:a16="http://schemas.microsoft.com/office/drawing/2014/main" id="{9121A198-067C-BC5B-AC1E-0D085E9FBB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943099" y="5432788"/>
                    <a:ext cx="402120" cy="85680"/>
                  </p14:xfrm>
                </p:contentPart>
              </mc:Choice>
              <mc:Fallback xmlns="">
                <p:pic>
                  <p:nvPicPr>
                    <p:cNvPr id="118" name="Rukopis 117">
                      <a:extLst>
                        <a:ext uri="{FF2B5EF4-FFF2-40B4-BE49-F238E27FC236}">
                          <a16:creationId xmlns:a16="http://schemas.microsoft.com/office/drawing/2014/main" id="{CF89F15E-2669-B711-FDF3-2BD7044BC45A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9934099" y="5423788"/>
                      <a:ext cx="419760" cy="103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51" name="Rukopis 50">
                      <a:extLst>
                        <a:ext uri="{FF2B5EF4-FFF2-40B4-BE49-F238E27FC236}">
                          <a16:creationId xmlns:a16="http://schemas.microsoft.com/office/drawing/2014/main" id="{D3B9EB61-253F-7332-AF1A-8C0A4ED45F5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911419" y="5480308"/>
                    <a:ext cx="451800" cy="110520"/>
                  </p14:xfrm>
                </p:contentPart>
              </mc:Choice>
              <mc:Fallback xmlns="">
                <p:pic>
                  <p:nvPicPr>
                    <p:cNvPr id="119" name="Rukopis 118">
                      <a:extLst>
                        <a:ext uri="{FF2B5EF4-FFF2-40B4-BE49-F238E27FC236}">
                          <a16:creationId xmlns:a16="http://schemas.microsoft.com/office/drawing/2014/main" id="{4C9C66ED-FBD9-6DC6-9B29-78C90D0D95E2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9902419" y="5471668"/>
                      <a:ext cx="469440" cy="1281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52" name="Rukopis 51">
                      <a:extLst>
                        <a:ext uri="{FF2B5EF4-FFF2-40B4-BE49-F238E27FC236}">
                          <a16:creationId xmlns:a16="http://schemas.microsoft.com/office/drawing/2014/main" id="{98DD58E5-AB96-D880-3B68-E9C15F8B6BD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941299" y="5553388"/>
                    <a:ext cx="358200" cy="113760"/>
                  </p14:xfrm>
                </p:contentPart>
              </mc:Choice>
              <mc:Fallback xmlns="">
                <p:pic>
                  <p:nvPicPr>
                    <p:cNvPr id="120" name="Rukopis 119">
                      <a:extLst>
                        <a:ext uri="{FF2B5EF4-FFF2-40B4-BE49-F238E27FC236}">
                          <a16:creationId xmlns:a16="http://schemas.microsoft.com/office/drawing/2014/main" id="{C30FC321-B649-6E95-65C5-9E8873BA82AF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9932299" y="5544748"/>
                      <a:ext cx="375840" cy="131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53" name="Rukopis 52">
                      <a:extLst>
                        <a:ext uri="{FF2B5EF4-FFF2-40B4-BE49-F238E27FC236}">
                          <a16:creationId xmlns:a16="http://schemas.microsoft.com/office/drawing/2014/main" id="{80DDFC09-93AD-CCBA-EE28-B360FEF036A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922579" y="5552308"/>
                    <a:ext cx="193320" cy="48240"/>
                  </p14:xfrm>
                </p:contentPart>
              </mc:Choice>
              <mc:Fallback xmlns="">
                <p:pic>
                  <p:nvPicPr>
                    <p:cNvPr id="121" name="Rukopis 120">
                      <a:extLst>
                        <a:ext uri="{FF2B5EF4-FFF2-40B4-BE49-F238E27FC236}">
                          <a16:creationId xmlns:a16="http://schemas.microsoft.com/office/drawing/2014/main" id="{79F25E6B-4294-701F-868A-335A45076A35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9913579" y="5543668"/>
                      <a:ext cx="210960" cy="65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54" name="Rukopis 53">
                      <a:extLst>
                        <a:ext uri="{FF2B5EF4-FFF2-40B4-BE49-F238E27FC236}">
                          <a16:creationId xmlns:a16="http://schemas.microsoft.com/office/drawing/2014/main" id="{E07E7E59-2E4D-C4A9-2357-DDB5B3EBC2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936259" y="5505868"/>
                    <a:ext cx="130320" cy="27360"/>
                  </p14:xfrm>
                </p:contentPart>
              </mc:Choice>
              <mc:Fallback xmlns="">
                <p:pic>
                  <p:nvPicPr>
                    <p:cNvPr id="122" name="Rukopis 121">
                      <a:extLst>
                        <a:ext uri="{FF2B5EF4-FFF2-40B4-BE49-F238E27FC236}">
                          <a16:creationId xmlns:a16="http://schemas.microsoft.com/office/drawing/2014/main" id="{930E59C7-58FF-DE46-C116-8881331FDBA0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9927619" y="5497228"/>
                      <a:ext cx="147960" cy="45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55" name="Rukopis 54">
                      <a:extLst>
                        <a:ext uri="{FF2B5EF4-FFF2-40B4-BE49-F238E27FC236}">
                          <a16:creationId xmlns:a16="http://schemas.microsoft.com/office/drawing/2014/main" id="{DEA5B1B1-3EDB-C307-51CB-737266A54E6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414259" y="5706388"/>
                    <a:ext cx="678960" cy="318240"/>
                  </p14:xfrm>
                </p:contentPart>
              </mc:Choice>
              <mc:Fallback xmlns="">
                <p:pic>
                  <p:nvPicPr>
                    <p:cNvPr id="123" name="Rukopis 122">
                      <a:extLst>
                        <a:ext uri="{FF2B5EF4-FFF2-40B4-BE49-F238E27FC236}">
                          <a16:creationId xmlns:a16="http://schemas.microsoft.com/office/drawing/2014/main" id="{FF1AA6D5-8B81-7477-5EC1-9A2D33283082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9405619" y="5697388"/>
                      <a:ext cx="696600" cy="335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56" name="Rukopis 55">
                      <a:extLst>
                        <a:ext uri="{FF2B5EF4-FFF2-40B4-BE49-F238E27FC236}">
                          <a16:creationId xmlns:a16="http://schemas.microsoft.com/office/drawing/2014/main" id="{A750ACFE-E7BC-2B16-06A9-08BA5F8D754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515779" y="5747428"/>
                    <a:ext cx="639720" cy="307080"/>
                  </p14:xfrm>
                </p:contentPart>
              </mc:Choice>
              <mc:Fallback xmlns="">
                <p:pic>
                  <p:nvPicPr>
                    <p:cNvPr id="124" name="Rukopis 123">
                      <a:extLst>
                        <a:ext uri="{FF2B5EF4-FFF2-40B4-BE49-F238E27FC236}">
                          <a16:creationId xmlns:a16="http://schemas.microsoft.com/office/drawing/2014/main" id="{A8F458D5-7BFC-3EA4-5E77-F4435525B763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9506779" y="5738788"/>
                      <a:ext cx="657360" cy="324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57" name="Rukopis 56">
                      <a:extLst>
                        <a:ext uri="{FF2B5EF4-FFF2-40B4-BE49-F238E27FC236}">
                          <a16:creationId xmlns:a16="http://schemas.microsoft.com/office/drawing/2014/main" id="{8510F1DC-2448-C204-CDEA-96D29FAC379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343779" y="5564908"/>
                    <a:ext cx="160560" cy="64800"/>
                  </p14:xfrm>
                </p:contentPart>
              </mc:Choice>
              <mc:Fallback xmlns="">
                <p:pic>
                  <p:nvPicPr>
                    <p:cNvPr id="125" name="Rukopis 124">
                      <a:extLst>
                        <a:ext uri="{FF2B5EF4-FFF2-40B4-BE49-F238E27FC236}">
                          <a16:creationId xmlns:a16="http://schemas.microsoft.com/office/drawing/2014/main" id="{9185E81C-51A5-00FD-C157-123495EAF8C1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0334779" y="5556268"/>
                      <a:ext cx="178200" cy="82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58" name="Rukopis 57">
                      <a:extLst>
                        <a:ext uri="{FF2B5EF4-FFF2-40B4-BE49-F238E27FC236}">
                          <a16:creationId xmlns:a16="http://schemas.microsoft.com/office/drawing/2014/main" id="{2AAD7563-6712-CF3D-4ED7-402621E4166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320019" y="5604868"/>
                    <a:ext cx="176760" cy="89640"/>
                  </p14:xfrm>
                </p:contentPart>
              </mc:Choice>
              <mc:Fallback xmlns="">
                <p:pic>
                  <p:nvPicPr>
                    <p:cNvPr id="126" name="Rukopis 125">
                      <a:extLst>
                        <a:ext uri="{FF2B5EF4-FFF2-40B4-BE49-F238E27FC236}">
                          <a16:creationId xmlns:a16="http://schemas.microsoft.com/office/drawing/2014/main" id="{4AEEEDA6-2670-D7BD-5205-F9DA98C9F0D5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0311379" y="5595868"/>
                      <a:ext cx="194400" cy="107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59" name="Rukopis 58">
                      <a:extLst>
                        <a:ext uri="{FF2B5EF4-FFF2-40B4-BE49-F238E27FC236}">
                          <a16:creationId xmlns:a16="http://schemas.microsoft.com/office/drawing/2014/main" id="{35013C18-4B78-4DA0-0BB9-04FF3137F1D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592459" y="5821228"/>
                    <a:ext cx="545400" cy="238320"/>
                  </p14:xfrm>
                </p:contentPart>
              </mc:Choice>
              <mc:Fallback xmlns="">
                <p:pic>
                  <p:nvPicPr>
                    <p:cNvPr id="127" name="Rukopis 126">
                      <a:extLst>
                        <a:ext uri="{FF2B5EF4-FFF2-40B4-BE49-F238E27FC236}">
                          <a16:creationId xmlns:a16="http://schemas.microsoft.com/office/drawing/2014/main" id="{1C6B9F7C-4822-2B52-2F15-9ED2E0A9F380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9583459" y="5812228"/>
                      <a:ext cx="563040" cy="255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60" name="Rukopis 59">
                      <a:extLst>
                        <a:ext uri="{FF2B5EF4-FFF2-40B4-BE49-F238E27FC236}">
                          <a16:creationId xmlns:a16="http://schemas.microsoft.com/office/drawing/2014/main" id="{A6D618C2-E9A8-E677-9489-6E056964CF4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309219" y="5665708"/>
                    <a:ext cx="169920" cy="89280"/>
                  </p14:xfrm>
                </p:contentPart>
              </mc:Choice>
              <mc:Fallback xmlns="">
                <p:pic>
                  <p:nvPicPr>
                    <p:cNvPr id="128" name="Rukopis 127">
                      <a:extLst>
                        <a:ext uri="{FF2B5EF4-FFF2-40B4-BE49-F238E27FC236}">
                          <a16:creationId xmlns:a16="http://schemas.microsoft.com/office/drawing/2014/main" id="{29BD863E-9A04-7004-57A8-D5D19E371B65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0300579" y="5656708"/>
                      <a:ext cx="187560" cy="1069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61" name="Rukopis 60">
                      <a:extLst>
                        <a:ext uri="{FF2B5EF4-FFF2-40B4-BE49-F238E27FC236}">
                          <a16:creationId xmlns:a16="http://schemas.microsoft.com/office/drawing/2014/main" id="{F0E2A0C5-28E4-08C6-7AFC-EBE1C475F0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716659" y="5873788"/>
                    <a:ext cx="411840" cy="182160"/>
                  </p14:xfrm>
                </p:contentPart>
              </mc:Choice>
              <mc:Fallback xmlns="">
                <p:pic>
                  <p:nvPicPr>
                    <p:cNvPr id="129" name="Rukopis 128">
                      <a:extLst>
                        <a:ext uri="{FF2B5EF4-FFF2-40B4-BE49-F238E27FC236}">
                          <a16:creationId xmlns:a16="http://schemas.microsoft.com/office/drawing/2014/main" id="{3B41FAF8-99D6-91E0-0BF4-BBB0F3401026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9708019" y="5864788"/>
                      <a:ext cx="429480" cy="199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62" name="Rukopis 61">
                      <a:extLst>
                        <a:ext uri="{FF2B5EF4-FFF2-40B4-BE49-F238E27FC236}">
                          <a16:creationId xmlns:a16="http://schemas.microsoft.com/office/drawing/2014/main" id="{6D9D1DCC-97F3-F581-1898-CFABC35FF6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321459" y="5694868"/>
                    <a:ext cx="175320" cy="95400"/>
                  </p14:xfrm>
                </p:contentPart>
              </mc:Choice>
              <mc:Fallback xmlns="">
                <p:pic>
                  <p:nvPicPr>
                    <p:cNvPr id="130" name="Rukopis 129">
                      <a:extLst>
                        <a:ext uri="{FF2B5EF4-FFF2-40B4-BE49-F238E27FC236}">
                          <a16:creationId xmlns:a16="http://schemas.microsoft.com/office/drawing/2014/main" id="{C46FD87E-D5F6-3C48-B11F-B69282AAEEC8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10312819" y="5685868"/>
                      <a:ext cx="192960" cy="113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63" name="Rukopis 62">
                      <a:extLst>
                        <a:ext uri="{FF2B5EF4-FFF2-40B4-BE49-F238E27FC236}">
                          <a16:creationId xmlns:a16="http://schemas.microsoft.com/office/drawing/2014/main" id="{676E7144-3203-B825-D787-EB7412A7BD3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830059" y="5759308"/>
                    <a:ext cx="650880" cy="293040"/>
                  </p14:xfrm>
                </p:contentPart>
              </mc:Choice>
              <mc:Fallback xmlns="">
                <p:pic>
                  <p:nvPicPr>
                    <p:cNvPr id="131" name="Rukopis 130">
                      <a:extLst>
                        <a:ext uri="{FF2B5EF4-FFF2-40B4-BE49-F238E27FC236}">
                          <a16:creationId xmlns:a16="http://schemas.microsoft.com/office/drawing/2014/main" id="{B2EFC3DD-134B-4174-23F9-C0D20EE2EFD2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9821059" y="5750668"/>
                      <a:ext cx="668520" cy="310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64" name="Rukopis 63">
                      <a:extLst>
                        <a:ext uri="{FF2B5EF4-FFF2-40B4-BE49-F238E27FC236}">
                          <a16:creationId xmlns:a16="http://schemas.microsoft.com/office/drawing/2014/main" id="{9EE8A370-5E64-A7EA-1ECA-0E8227410E0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900259" y="5791348"/>
                    <a:ext cx="580320" cy="264600"/>
                  </p14:xfrm>
                </p:contentPart>
              </mc:Choice>
              <mc:Fallback xmlns="">
                <p:pic>
                  <p:nvPicPr>
                    <p:cNvPr id="132" name="Rukopis 131">
                      <a:extLst>
                        <a:ext uri="{FF2B5EF4-FFF2-40B4-BE49-F238E27FC236}">
                          <a16:creationId xmlns:a16="http://schemas.microsoft.com/office/drawing/2014/main" id="{75A33FA8-85BE-45C1-358A-B791033C3A4D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9891619" y="5782708"/>
                      <a:ext cx="597960" cy="282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65" name="Rukopis 64">
                      <a:extLst>
                        <a:ext uri="{FF2B5EF4-FFF2-40B4-BE49-F238E27FC236}">
                          <a16:creationId xmlns:a16="http://schemas.microsoft.com/office/drawing/2014/main" id="{420F4B8A-464A-7359-9F04-6E6AEF579A3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019059" y="5829868"/>
                    <a:ext cx="475560" cy="222480"/>
                  </p14:xfrm>
                </p:contentPart>
              </mc:Choice>
              <mc:Fallback xmlns="">
                <p:pic>
                  <p:nvPicPr>
                    <p:cNvPr id="133" name="Rukopis 132">
                      <a:extLst>
                        <a:ext uri="{FF2B5EF4-FFF2-40B4-BE49-F238E27FC236}">
                          <a16:creationId xmlns:a16="http://schemas.microsoft.com/office/drawing/2014/main" id="{3C9D551A-666D-67A5-959E-31EC59B37C01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10010419" y="5820868"/>
                      <a:ext cx="493200" cy="240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66" name="Rukopis 65">
                      <a:extLst>
                        <a:ext uri="{FF2B5EF4-FFF2-40B4-BE49-F238E27FC236}">
                          <a16:creationId xmlns:a16="http://schemas.microsoft.com/office/drawing/2014/main" id="{C30F28DE-CD5E-6F36-08FD-E8690B87D6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113019" y="5868748"/>
                    <a:ext cx="385560" cy="192960"/>
                  </p14:xfrm>
                </p:contentPart>
              </mc:Choice>
              <mc:Fallback xmlns="">
                <p:pic>
                  <p:nvPicPr>
                    <p:cNvPr id="134" name="Rukopis 133">
                      <a:extLst>
                        <a:ext uri="{FF2B5EF4-FFF2-40B4-BE49-F238E27FC236}">
                          <a16:creationId xmlns:a16="http://schemas.microsoft.com/office/drawing/2014/main" id="{62A5C5CD-418C-6A87-4F16-AE82DE738169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10104019" y="5860108"/>
                      <a:ext cx="403200" cy="210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67" name="Rukopis 66">
                      <a:extLst>
                        <a:ext uri="{FF2B5EF4-FFF2-40B4-BE49-F238E27FC236}">
                          <a16:creationId xmlns:a16="http://schemas.microsoft.com/office/drawing/2014/main" id="{BFF077AC-66C0-17F8-04F7-CB41141C151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256659" y="5927068"/>
                    <a:ext cx="212400" cy="104040"/>
                  </p14:xfrm>
                </p:contentPart>
              </mc:Choice>
              <mc:Fallback xmlns="">
                <p:pic>
                  <p:nvPicPr>
                    <p:cNvPr id="135" name="Rukopis 134">
                      <a:extLst>
                        <a:ext uri="{FF2B5EF4-FFF2-40B4-BE49-F238E27FC236}">
                          <a16:creationId xmlns:a16="http://schemas.microsoft.com/office/drawing/2014/main" id="{3162B0F0-86AA-6175-A8AF-54D059612D4B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10247659" y="5918068"/>
                      <a:ext cx="230040" cy="121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68" name="Rukopis 67">
                      <a:extLst>
                        <a:ext uri="{FF2B5EF4-FFF2-40B4-BE49-F238E27FC236}">
                          <a16:creationId xmlns:a16="http://schemas.microsoft.com/office/drawing/2014/main" id="{D61E09C8-AFAC-828A-9006-BB306DD9511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302379" y="5958028"/>
                    <a:ext cx="199440" cy="98640"/>
                  </p14:xfrm>
                </p:contentPart>
              </mc:Choice>
              <mc:Fallback xmlns="">
                <p:pic>
                  <p:nvPicPr>
                    <p:cNvPr id="136" name="Rukopis 135">
                      <a:extLst>
                        <a:ext uri="{FF2B5EF4-FFF2-40B4-BE49-F238E27FC236}">
                          <a16:creationId xmlns:a16="http://schemas.microsoft.com/office/drawing/2014/main" id="{55B912B4-F535-D8B3-FDAF-442E58AD838C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10293379" y="5949388"/>
                      <a:ext cx="217080" cy="116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69" name="Rukopis 68">
                      <a:extLst>
                        <a:ext uri="{FF2B5EF4-FFF2-40B4-BE49-F238E27FC236}">
                          <a16:creationId xmlns:a16="http://schemas.microsoft.com/office/drawing/2014/main" id="{0961CFDA-368D-0E33-A57D-1046CE48D74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390579" y="5987548"/>
                    <a:ext cx="95760" cy="52920"/>
                  </p14:xfrm>
                </p:contentPart>
              </mc:Choice>
              <mc:Fallback xmlns="">
                <p:pic>
                  <p:nvPicPr>
                    <p:cNvPr id="137" name="Rukopis 136">
                      <a:extLst>
                        <a:ext uri="{FF2B5EF4-FFF2-40B4-BE49-F238E27FC236}">
                          <a16:creationId xmlns:a16="http://schemas.microsoft.com/office/drawing/2014/main" id="{DF75CAD6-660F-8A1B-2141-A4CF948B3C95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10381579" y="5978548"/>
                      <a:ext cx="113400" cy="70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70" name="Rukopis 69">
                      <a:extLst>
                        <a:ext uri="{FF2B5EF4-FFF2-40B4-BE49-F238E27FC236}">
                          <a16:creationId xmlns:a16="http://schemas.microsoft.com/office/drawing/2014/main" id="{04C26896-5A94-8183-E442-532F11E7DC4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30539" y="6004468"/>
                    <a:ext cx="69480" cy="32400"/>
                  </p14:xfrm>
                </p:contentPart>
              </mc:Choice>
              <mc:Fallback xmlns="">
                <p:pic>
                  <p:nvPicPr>
                    <p:cNvPr id="138" name="Rukopis 137">
                      <a:extLst>
                        <a:ext uri="{FF2B5EF4-FFF2-40B4-BE49-F238E27FC236}">
                          <a16:creationId xmlns:a16="http://schemas.microsoft.com/office/drawing/2014/main" id="{1F932090-1189-D407-F6F4-D9568E50CD49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10421899" y="5995468"/>
                      <a:ext cx="87120" cy="50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71" name="Rukopis 70">
                      <a:extLst>
                        <a:ext uri="{FF2B5EF4-FFF2-40B4-BE49-F238E27FC236}">
                          <a16:creationId xmlns:a16="http://schemas.microsoft.com/office/drawing/2014/main" id="{EC594496-272A-FA2F-B5D8-81DB615A948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288699" y="5432788"/>
                    <a:ext cx="360" cy="360"/>
                  </p14:xfrm>
                </p:contentPart>
              </mc:Choice>
              <mc:Fallback xmlns="">
                <p:pic>
                  <p:nvPicPr>
                    <p:cNvPr id="139" name="Rukopis 138">
                      <a:extLst>
                        <a:ext uri="{FF2B5EF4-FFF2-40B4-BE49-F238E27FC236}">
                          <a16:creationId xmlns:a16="http://schemas.microsoft.com/office/drawing/2014/main" id="{E191EDBB-324C-97AD-CF4B-1819A559D3E5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0280059" y="5423788"/>
                      <a:ext cx="18000" cy="180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kstniOkvir 75">
                <a:extLst>
                  <a:ext uri="{FF2B5EF4-FFF2-40B4-BE49-F238E27FC236}">
                    <a16:creationId xmlns:a16="http://schemas.microsoft.com/office/drawing/2014/main" id="{7A1A4DC1-DC1A-64D9-0FDB-56F821E3B47A}"/>
                  </a:ext>
                </a:extLst>
              </p:cNvPr>
              <p:cNvSpPr txBox="1"/>
              <p:nvPr/>
            </p:nvSpPr>
            <p:spPr>
              <a:xfrm>
                <a:off x="-62144" y="4378859"/>
                <a:ext cx="9081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𝒄</m:t>
                      </m:r>
                      <m:d>
                        <m:dPr>
                          <m:ctrlPr>
                            <a:rPr lang="hr-H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hr-H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hr-H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  <m:r>
                            <a:rPr lang="hr-H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hr-H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hr-HR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1" i="1">
                          <a:latin typeface="Cambria Math" panose="02040503050406030204" pitchFamily="18" charset="0"/>
                        </a:rPr>
                        <m:t>𝒄</m:t>
                      </m:r>
                      <m:d>
                        <m:dPr>
                          <m:ctrlPr>
                            <a:rPr lang="hr-H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𝒄</m:t>
                      </m:r>
                      <m:d>
                        <m:dPr>
                          <m:ctrlPr>
                            <a:rPr lang="hr-H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𝒄</m:t>
                      </m:r>
                      <m:d>
                        <m:dPr>
                          <m:ctrlPr>
                            <a:rPr lang="hr-H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b="1" i="1">
                          <a:latin typeface="Cambria Math" panose="02040503050406030204" pitchFamily="18" charset="0"/>
                        </a:rPr>
                        <m:t>𝒄</m:t>
                      </m:r>
                      <m:d>
                        <m:dPr>
                          <m:ctrlPr>
                            <a:rPr lang="hr-H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hr-H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hr-H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b="1" i="1">
                          <a:latin typeface="Cambria Math" panose="02040503050406030204" pitchFamily="18" charset="0"/>
                        </a:rPr>
                        <m:t>𝒄</m:t>
                      </m:r>
                      <m:d>
                        <m:dPr>
                          <m:ctrlPr>
                            <a:rPr lang="hr-H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hr-H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hr-H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b="1" i="1">
                          <a:latin typeface="Cambria Math" panose="02040503050406030204" pitchFamily="18" charset="0"/>
                        </a:rPr>
                        <m:t>𝒄</m:t>
                      </m:r>
                      <m:d>
                        <m:dPr>
                          <m:ctrlPr>
                            <a:rPr lang="hr-H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hr-H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hr-H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hr-HR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hr-HR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r-HR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hr-H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hr-H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hr-H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hr-H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r>
                        <a:rPr lang="hr-HR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hr-HR" b="1" dirty="0">
                          <a:latin typeface="ArialMT"/>
                        </a:rPr>
                        <m:t>.</m:t>
                      </m:r>
                    </m:oMath>
                  </m:oMathPara>
                </a14:m>
                <a:endParaRPr lang="hr-HR" sz="1800" b="1" i="1" dirty="0">
                  <a:latin typeface="CMSY10"/>
                </a:endParaRPr>
              </a:p>
            </p:txBody>
          </p:sp>
        </mc:Choice>
        <mc:Fallback>
          <p:sp>
            <p:nvSpPr>
              <p:cNvPr id="76" name="TekstniOkvir 75">
                <a:extLst>
                  <a:ext uri="{FF2B5EF4-FFF2-40B4-BE49-F238E27FC236}">
                    <a16:creationId xmlns:a16="http://schemas.microsoft.com/office/drawing/2014/main" id="{7A1A4DC1-DC1A-64D9-0FDB-56F821E3B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2144" y="4378859"/>
                <a:ext cx="9081856" cy="369332"/>
              </a:xfrm>
              <a:prstGeom prst="rect">
                <a:avLst/>
              </a:prstGeom>
              <a:blipFill>
                <a:blip r:embed="rId12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0524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0355C-697F-4392-ADD7-36F34ACDC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907" y="238539"/>
            <a:ext cx="8300519" cy="5963478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 startAt="12"/>
            </a:pPr>
            <a:r>
              <a:rPr lang="hr-HR" dirty="0"/>
              <a:t>Registarska tablica automobila se sastoji od oznake mjesta, tri ili četiri znamenke i jednog ili dva slova (osim znakova: č, ć, đ, š, ž, </a:t>
            </a:r>
            <a:r>
              <a:rPr lang="hr-HR" dirty="0" err="1"/>
              <a:t>dž</a:t>
            </a:r>
            <a:r>
              <a:rPr lang="hr-HR" dirty="0"/>
              <a:t>, </a:t>
            </a:r>
            <a:r>
              <a:rPr lang="hr-HR" dirty="0" err="1"/>
              <a:t>lj</a:t>
            </a:r>
            <a:r>
              <a:rPr lang="hr-HR" dirty="0"/>
              <a:t>, nj). Koliko se različitih tablica može napraviti za jedno mjesto?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12"/>
            </a:pPr>
            <a:r>
              <a:rPr lang="hr-HR" dirty="0"/>
              <a:t>Koliko ima različitih peteroznamenkastih brojeva koji: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ne sadrže znamenku 1,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sadrže točno jednu znamenku 1,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sadrže barem jednu znamenku 1,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sadrže barem dvije znamenke 1?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12"/>
            </a:pPr>
            <a:r>
              <a:rPr lang="hr-HR" dirty="0"/>
              <a:t>Koliko ima nizova duljine 7 sastavljenih od 0 i 1 sa: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barem 2 nule,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najviše 6 jedinica?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12"/>
            </a:pPr>
            <a:r>
              <a:rPr lang="hr-HR" dirty="0"/>
              <a:t>Koliko ima troznamenkastih brojeva koji: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ne sadrže znamenku 3 i znamenku 7,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ne sadrže znamenku 3 ili znamenku 7,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sadrže barem jednu znamenku 3,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sadrže barem jednu znamenku 3 ili barem jednu znamenku 7,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sadrže barem jednu znamenku 3 i barem jednu znamenku 7,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hr-HR" dirty="0"/>
              <a:t>sadrže barem jednu od znamenaka 3, 7 ili 9?</a:t>
            </a:r>
          </a:p>
          <a:p>
            <a:pPr>
              <a:lnSpc>
                <a:spcPct val="120000"/>
              </a:lnSpc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09957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B04C5-6381-46D7-A070-7FC006AB1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907" y="265043"/>
            <a:ext cx="8327023" cy="5807827"/>
          </a:xfrm>
        </p:spPr>
        <p:txBody>
          <a:bodyPr/>
          <a:lstStyle/>
          <a:p>
            <a:pPr marL="342900" indent="-342900">
              <a:buFont typeface="+mj-lt"/>
              <a:buAutoNum type="arabicPeriod" startAt="16"/>
            </a:pPr>
            <a:r>
              <a:rPr lang="hr-HR" dirty="0"/>
              <a:t>U jednom gradu koji ima 40 000 stanovnika, organiziraju se u dobrotvorne svrhe razne aktivnosti. Gradonačelnik se na kraju godine pohvalio da su održani po dva koncerta i lutrija te da je više od pola građana sudjelovalo u dobrotvornim aktivnostima. Poznato je da je na koncertu ozbiljne glazbe bilo 2 000 ljudi, na rock koncertu ih je bilo 8 000, a po jedan listić lutrije kupilo je 12 000 stanovnika. Nadalje, zna se da je 500 ljudi bilo na oba koncerta, te da je lutriju kupilo 200 posjetitelja ozbiljne glazbe i 300 posjetitelja rock koncerta. Sto građana je kupilo lutriju i bilo na oba koncerta. Nitko nije kupio više od jednog listića lutrije. Je li gradonačelnik prenapuhao broj građana koji sudjeluju u dobrotvornim aktivnostima?</a:t>
            </a:r>
          </a:p>
        </p:txBody>
      </p:sp>
    </p:spTree>
    <p:extLst>
      <p:ext uri="{BB962C8B-B14F-4D97-AF65-F5344CB8AC3E}">
        <p14:creationId xmlns:p14="http://schemas.microsoft.com/office/powerpoint/2010/main" val="1055495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F66E726-9F85-4E3F-8BF8-531823D992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0050" y="999785"/>
                <a:ext cx="8327761" cy="5149224"/>
              </a:xfrm>
            </p:spPr>
            <p:txBody>
              <a:bodyPr>
                <a:normAutofit/>
              </a:bodyPr>
              <a:lstStyle/>
              <a:p>
                <a:pPr marL="0" indent="0" algn="l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GB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Neka</a:t>
                </a:r>
                <a:r>
                  <a:rPr lang="en-GB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je </a:t>
                </a:r>
                <a:r>
                  <a:rPr lang="en-GB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dano</a:t>
                </a:r>
                <a:r>
                  <a:rPr lang="en-GB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𝒏 </a:t>
                </a:r>
                <a:r>
                  <a:rPr lang="en-GB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različitih</a:t>
                </a:r>
                <a:r>
                  <a:rPr lang="en-GB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elemenata</a:t>
                </a:r>
                <a:r>
                  <a:rPr lang="en-GB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GB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Ako</a:t>
                </a:r>
                <a:r>
                  <a:rPr lang="en-GB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sastavljamo</a:t>
                </a:r>
                <a:r>
                  <a:rPr lang="en-GB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nizove</a:t>
                </a:r>
                <a:r>
                  <a:rPr lang="en-GB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duljine</a:t>
                </a:r>
                <a:r>
                  <a:rPr lang="en-GB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𝒌 s </a:t>
                </a:r>
                <a:r>
                  <a:rPr lang="en-GB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ovim</a:t>
                </a:r>
                <a:r>
                  <a:rPr lang="en-GB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elementima</a:t>
                </a:r>
                <a:r>
                  <a:rPr lang="en-GB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GB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onda</a:t>
                </a:r>
                <a:r>
                  <a:rPr lang="en-GB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se </a:t>
                </a:r>
                <a:r>
                  <a:rPr lang="en-GB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ti</a:t>
                </a:r>
                <a:r>
                  <a:rPr lang="en-GB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nizovi</a:t>
                </a:r>
                <a:r>
                  <a:rPr lang="en-GB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nazivaju</a:t>
                </a:r>
                <a:r>
                  <a:rPr lang="en-GB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b="1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varijacijama</a:t>
                </a:r>
                <a:r>
                  <a:rPr lang="en-GB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l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GB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Ako</a:t>
                </a:r>
                <a:r>
                  <a:rPr lang="en-GB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se </a:t>
                </a:r>
                <a:r>
                  <a:rPr lang="en-GB" u="sng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elementi</a:t>
                </a:r>
                <a:r>
                  <a:rPr lang="en-GB" u="sng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u="sng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mogu</a:t>
                </a:r>
                <a:r>
                  <a:rPr lang="en-GB" u="sng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u="sng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ponavljati</a:t>
                </a:r>
                <a:r>
                  <a:rPr lang="en-GB" u="sng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r>
                  <a:rPr lang="en-GB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nizu</a:t>
                </a:r>
                <a:r>
                  <a:rPr lang="en-GB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GB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tada</a:t>
                </a:r>
                <a:r>
                  <a:rPr lang="en-GB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je </a:t>
                </a:r>
                <a:r>
                  <a:rPr lang="en-GB" b="1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ukupan</a:t>
                </a:r>
                <a:r>
                  <a:rPr lang="en-GB" b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b="1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broj</a:t>
                </a:r>
                <a:r>
                  <a:rPr lang="en-GB" b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b="1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varijacija</a:t>
                </a:r>
                <a:r>
                  <a:rPr lang="en-GB" b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jednak</a:t>
                </a:r>
                <a:endParaRPr lang="en-GB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GB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GB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en-GB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GB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Ako</a:t>
                </a:r>
                <a:r>
                  <a:rPr lang="en-GB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se </a:t>
                </a:r>
                <a:r>
                  <a:rPr lang="en-GB" u="sng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elementi</a:t>
                </a:r>
                <a:r>
                  <a:rPr lang="en-GB" u="sng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ne </a:t>
                </a:r>
                <a:r>
                  <a:rPr lang="en-GB" u="sng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mogu</a:t>
                </a:r>
                <a:r>
                  <a:rPr lang="en-GB" u="sng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u="sng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ponavljati</a:t>
                </a:r>
                <a:r>
                  <a:rPr lang="en-GB" u="sng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GB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tada</a:t>
                </a:r>
                <a:r>
                  <a:rPr lang="en-GB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mora </a:t>
                </a:r>
                <a:r>
                  <a:rPr lang="en-GB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vrijediti</a:t>
                </a:r>
                <a:r>
                  <a:rPr lang="en-GB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GB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en-GB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tada</a:t>
                </a:r>
                <a:r>
                  <a:rPr lang="en-GB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je </a:t>
                </a:r>
                <a:r>
                  <a:rPr lang="en-GB" b="1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ukupan</a:t>
                </a:r>
                <a:r>
                  <a:rPr lang="en-GB" b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b="1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broj</a:t>
                </a:r>
                <a:r>
                  <a:rPr lang="en-GB" b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b="1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varijacija</a:t>
                </a:r>
                <a:r>
                  <a:rPr lang="en-GB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jednak</a:t>
                </a:r>
                <a:endParaRPr lang="en-US" sz="1700" dirty="0"/>
              </a:p>
              <a:p>
                <a:pPr marL="0" indent="0" algn="l">
                  <a:spcAft>
                    <a:spcPts val="0"/>
                  </a:spcAft>
                  <a:buNone/>
                </a:pPr>
                <a:endParaRPr lang="en-US" sz="1700" dirty="0"/>
              </a:p>
              <a:p>
                <a:pPr marL="0" indent="0" algn="l">
                  <a:spcAft>
                    <a:spcPts val="0"/>
                  </a:spcAft>
                  <a:buNone/>
                </a:pPr>
                <a:endParaRPr lang="en-US" sz="1700" dirty="0"/>
              </a:p>
              <a:p>
                <a:pPr marL="0" indent="0" algn="l">
                  <a:spcAft>
                    <a:spcPts val="0"/>
                  </a:spcAft>
                  <a:buNone/>
                </a:pPr>
                <a:endParaRPr lang="en-US" sz="1700" dirty="0"/>
              </a:p>
              <a:p>
                <a:pPr marL="0" indent="0" algn="l">
                  <a:spcAft>
                    <a:spcPts val="0"/>
                  </a:spcAft>
                  <a:buNone/>
                </a:pPr>
                <a:endParaRPr lang="en-US" sz="1700" dirty="0"/>
              </a:p>
              <a:p>
                <a:pPr marL="0" indent="0" algn="l">
                  <a:spcAft>
                    <a:spcPts val="0"/>
                  </a:spcAft>
                  <a:buNone/>
                </a:pPr>
                <a:r>
                  <a:rPr lang="en-US" sz="1700" dirty="0"/>
                  <a:t>U </a:t>
                </a:r>
                <a:r>
                  <a:rPr lang="en-US" sz="1700" dirty="0" err="1"/>
                  <a:t>rješavanju</a:t>
                </a:r>
                <a:r>
                  <a:rPr lang="en-US" sz="1700" dirty="0"/>
                  <a:t> </a:t>
                </a:r>
                <a:r>
                  <a:rPr lang="en-US" sz="1700" dirty="0" err="1"/>
                  <a:t>zadataka</a:t>
                </a:r>
                <a:r>
                  <a:rPr lang="en-US" sz="1700" dirty="0"/>
                  <a:t> </a:t>
                </a:r>
                <a:r>
                  <a:rPr lang="en-US" sz="1700" dirty="0" err="1"/>
                  <a:t>držat</a:t>
                </a:r>
                <a:r>
                  <a:rPr lang="en-US" sz="1700" dirty="0"/>
                  <a:t> </a:t>
                </a:r>
                <a:r>
                  <a:rPr lang="en-US" sz="1700" dirty="0" err="1"/>
                  <a:t>ćemo</a:t>
                </a:r>
                <a:r>
                  <a:rPr lang="en-US" sz="1700" dirty="0"/>
                  <a:t> se </a:t>
                </a:r>
                <a:r>
                  <a:rPr lang="en-US" sz="1700" dirty="0" err="1"/>
                  <a:t>i</a:t>
                </a:r>
                <a:r>
                  <a:rPr lang="en-US" sz="1700" dirty="0"/>
                  <a:t> </a:t>
                </a:r>
                <a:r>
                  <a:rPr lang="en-US" sz="1700" dirty="0" err="1"/>
                  <a:t>dalje</a:t>
                </a:r>
                <a:r>
                  <a:rPr lang="en-US" sz="1700" dirty="0"/>
                  <a:t> </a:t>
                </a:r>
                <a:r>
                  <a:rPr lang="en-US" sz="1700" dirty="0" err="1"/>
                  <a:t>pravila</a:t>
                </a:r>
                <a:r>
                  <a:rPr lang="en-US" sz="1700" dirty="0"/>
                  <a:t> </a:t>
                </a:r>
                <a:r>
                  <a:rPr lang="en-US" sz="1700" dirty="0" err="1"/>
                  <a:t>umnoška</a:t>
                </a:r>
                <a:r>
                  <a:rPr lang="en-US" sz="1700" dirty="0"/>
                  <a:t>, a ne </a:t>
                </a:r>
                <a:r>
                  <a:rPr lang="en-US" sz="1700" dirty="0" err="1"/>
                  <a:t>ovih</a:t>
                </a:r>
                <a:r>
                  <a:rPr lang="en-US" sz="1700" dirty="0"/>
                  <a:t> formula, </a:t>
                </a:r>
                <a:r>
                  <a:rPr lang="en-US" sz="1700" dirty="0" err="1"/>
                  <a:t>jer</a:t>
                </a:r>
                <a:r>
                  <a:rPr lang="en-US" sz="1700" dirty="0"/>
                  <a:t> je </a:t>
                </a:r>
                <a:r>
                  <a:rPr lang="en-US" sz="1700" dirty="0" err="1"/>
                  <a:t>jednostavnije</a:t>
                </a:r>
                <a:r>
                  <a:rPr lang="en-US" sz="1700" dirty="0"/>
                  <a:t> </a:t>
                </a:r>
                <a:r>
                  <a:rPr lang="en-US" sz="1700" dirty="0" err="1"/>
                  <a:t>tako</a:t>
                </a:r>
                <a:r>
                  <a:rPr lang="en-US" sz="1700" dirty="0"/>
                  <a:t> </a:t>
                </a:r>
                <a:r>
                  <a:rPr lang="en-US" sz="1700" dirty="0" err="1"/>
                  <a:t>razmišljati</a:t>
                </a:r>
                <a:r>
                  <a:rPr lang="en-US" sz="1700" dirty="0"/>
                  <a:t>. Na </a:t>
                </a:r>
                <a:r>
                  <a:rPr lang="en-US" sz="1700" dirty="0" err="1"/>
                  <a:t>kraju</a:t>
                </a:r>
                <a:r>
                  <a:rPr lang="en-US" sz="1700" dirty="0"/>
                  <a:t> se </a:t>
                </a:r>
                <a:r>
                  <a:rPr lang="en-US" sz="1700" dirty="0" err="1"/>
                  <a:t>svede</a:t>
                </a:r>
                <a:r>
                  <a:rPr lang="en-US" sz="1700" dirty="0"/>
                  <a:t> </a:t>
                </a:r>
                <a:r>
                  <a:rPr lang="en-US" sz="1700" dirty="0" err="1"/>
                  <a:t>na</a:t>
                </a:r>
                <a:r>
                  <a:rPr lang="en-US" sz="1700" dirty="0"/>
                  <a:t> </a:t>
                </a:r>
                <a:r>
                  <a:rPr lang="en-US" sz="1700" dirty="0" err="1"/>
                  <a:t>isto</a:t>
                </a:r>
                <a:r>
                  <a:rPr lang="en-US" sz="1700" dirty="0"/>
                  <a:t>.</a:t>
                </a:r>
              </a:p>
              <a:p>
                <a:pPr marL="0" indent="0" algn="l">
                  <a:spcAft>
                    <a:spcPts val="0"/>
                  </a:spcAft>
                  <a:buNone/>
                </a:pPr>
                <a:endParaRPr lang="en-US" sz="1700" dirty="0"/>
              </a:p>
              <a:p>
                <a:pPr marL="0" indent="0" algn="l">
                  <a:spcAft>
                    <a:spcPts val="0"/>
                  </a:spcAft>
                  <a:buNone/>
                </a:pPr>
                <a:r>
                  <a:rPr lang="en-US" sz="1700" dirty="0" err="1"/>
                  <a:t>Također</a:t>
                </a:r>
                <a:r>
                  <a:rPr lang="en-US" sz="1700" dirty="0"/>
                  <a:t>, da </a:t>
                </a:r>
                <a:r>
                  <a:rPr lang="en-US" sz="1700" dirty="0" err="1"/>
                  <a:t>naglasimo</a:t>
                </a:r>
                <a:r>
                  <a:rPr lang="en-US" sz="1700" dirty="0"/>
                  <a:t>, </a:t>
                </a:r>
                <a:r>
                  <a:rPr lang="en-US" sz="1700" b="1" dirty="0" err="1"/>
                  <a:t>bitan</a:t>
                </a:r>
                <a:r>
                  <a:rPr lang="en-US" sz="1700" b="1" dirty="0"/>
                  <a:t> je </a:t>
                </a:r>
                <a:r>
                  <a:rPr lang="en-US" sz="1700" b="1" dirty="0" err="1"/>
                  <a:t>redoslijed</a:t>
                </a:r>
                <a:r>
                  <a:rPr lang="en-US" sz="1700" b="1" dirty="0"/>
                  <a:t> </a:t>
                </a:r>
                <a:r>
                  <a:rPr lang="en-US" sz="1700" b="1" dirty="0" err="1"/>
                  <a:t>elemenata</a:t>
                </a:r>
                <a:r>
                  <a:rPr lang="en-US" sz="1700" b="1" dirty="0"/>
                  <a:t> u </a:t>
                </a:r>
                <a:r>
                  <a:rPr lang="en-US" sz="1700" b="1" dirty="0" err="1"/>
                  <a:t>nizu</a:t>
                </a:r>
                <a:r>
                  <a:rPr lang="en-US" sz="1700" dirty="0"/>
                  <a:t>!!!</a:t>
                </a:r>
                <a:endParaRPr lang="hr-HR" sz="17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F66E726-9F85-4E3F-8BF8-531823D992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0050" y="999785"/>
                <a:ext cx="8327761" cy="5149224"/>
              </a:xfrm>
              <a:blipFill>
                <a:blip r:embed="rId2"/>
                <a:stretch>
                  <a:fillRect l="-659" t="-710" r="-586" b="-10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00051" y="141727"/>
            <a:ext cx="8327761" cy="72837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r-HR" sz="4000" dirty="0">
                <a:latin typeface="Segoe UI" panose="020B0502040204020203" pitchFamily="34" charset="0"/>
                <a:cs typeface="Segoe UI" panose="020B0502040204020203" pitchFamily="34" charset="0"/>
              </a:rPr>
              <a:t>Vari</a:t>
            </a:r>
            <a:r>
              <a:rPr lang="en-US" sz="4000" dirty="0" err="1">
                <a:latin typeface="Segoe UI" panose="020B0502040204020203" pitchFamily="34" charset="0"/>
                <a:cs typeface="Segoe UI" panose="020B0502040204020203" pitchFamily="34" charset="0"/>
              </a:rPr>
              <a:t>jacije</a:t>
            </a:r>
            <a:endParaRPr lang="hr-HR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E574900-CD22-BDA9-3B4F-8D6ED12F3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805" y="2188759"/>
            <a:ext cx="3096057" cy="70494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D85C6D5-C3EE-78FC-3B90-453FC74CC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041" y="3966513"/>
            <a:ext cx="3829584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03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66E726-9F85-4E3F-8BF8-531823D99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19" y="573657"/>
            <a:ext cx="8327761" cy="5149224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lnSpc>
                <a:spcPct val="120000"/>
              </a:lnSpc>
              <a:buFont typeface="+mj-lt"/>
              <a:buAutoNum type="arabicPeriod" startAt="17"/>
            </a:pPr>
            <a:r>
              <a:rPr lang="hr-HR" dirty="0"/>
              <a:t>Koliko ima troznamenkastih brojeva kojima su sve znamenke neparni brojevi ako:</a:t>
            </a:r>
          </a:p>
          <a:p>
            <a:pPr marL="800100" lvl="1" indent="-342900" algn="l">
              <a:lnSpc>
                <a:spcPct val="120000"/>
              </a:lnSpc>
              <a:buFont typeface="+mj-lt"/>
              <a:buAutoNum type="alphaLcParenR"/>
            </a:pPr>
            <a:r>
              <a:rPr lang="hr-HR" dirty="0"/>
              <a:t>među znamenkama može biti i jednakih,</a:t>
            </a:r>
          </a:p>
          <a:p>
            <a:pPr marL="800100" lvl="1" indent="-342900" algn="l">
              <a:lnSpc>
                <a:spcPct val="120000"/>
              </a:lnSpc>
              <a:buFont typeface="+mj-lt"/>
              <a:buAutoNum type="alphaLcParenR"/>
            </a:pPr>
            <a:r>
              <a:rPr lang="hr-HR" dirty="0"/>
              <a:t>su sve znamenke različite?</a:t>
            </a:r>
          </a:p>
          <a:p>
            <a:pPr marL="342900" indent="-342900" algn="l">
              <a:lnSpc>
                <a:spcPct val="120000"/>
              </a:lnSpc>
              <a:buFont typeface="+mj-lt"/>
              <a:buAutoNum type="arabicPeriod" startAt="17"/>
            </a:pPr>
            <a:r>
              <a:rPr lang="hr-HR" dirty="0"/>
              <a:t>Koliko se različitih riječi od 3, 4 ili 5 slova može napraviti od slova engleske abecede ako:</a:t>
            </a:r>
          </a:p>
          <a:p>
            <a:pPr marL="800100" lvl="1" indent="-342900" algn="l">
              <a:lnSpc>
                <a:spcPct val="120000"/>
              </a:lnSpc>
              <a:buFont typeface="+mj-lt"/>
              <a:buAutoNum type="alphaLcParenR"/>
            </a:pPr>
            <a:r>
              <a:rPr lang="hr-HR" dirty="0"/>
              <a:t>su sva slova različita,</a:t>
            </a:r>
          </a:p>
          <a:p>
            <a:pPr marL="800100" lvl="1" indent="-342900" algn="l">
              <a:lnSpc>
                <a:spcPct val="120000"/>
              </a:lnSpc>
              <a:buFont typeface="+mj-lt"/>
              <a:buAutoNum type="alphaLcParenR"/>
            </a:pPr>
            <a:r>
              <a:rPr lang="hr-HR" dirty="0"/>
              <a:t>se slova mogu ponavljati?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17"/>
            </a:pPr>
            <a:r>
              <a:rPr lang="hr-HR" dirty="0"/>
              <a:t>Na natjecanju u slalomu nastupa 50 natjecatelja. Na koliko načina se mogu poredati prva trojica?</a:t>
            </a:r>
          </a:p>
          <a:p>
            <a:pPr marL="342900" indent="-342900" algn="l">
              <a:lnSpc>
                <a:spcPct val="120000"/>
              </a:lnSpc>
              <a:buFont typeface="+mj-lt"/>
              <a:buAutoNum type="arabicPeriod" startAt="17"/>
            </a:pPr>
            <a:r>
              <a:rPr lang="hr-HR" dirty="0"/>
              <a:t>Koliki je ukupan broj igara u prvenstvu u kojem sudjeluje 18 ekipa, ako svatko igra sa svakim i to dva puta tijekom prvenstva?</a:t>
            </a:r>
          </a:p>
          <a:p>
            <a:pPr marL="342900" indent="-342900" algn="l">
              <a:lnSpc>
                <a:spcPct val="120000"/>
              </a:lnSpc>
              <a:buFont typeface="+mj-lt"/>
              <a:buAutoNum type="arabicPeriod" startAt="17"/>
            </a:pPr>
            <a:r>
              <a:rPr lang="hr-HR" dirty="0"/>
              <a:t>Koliko šifri  može imati lokot koji ima 5 koluta s po 10 znamenki?</a:t>
            </a:r>
          </a:p>
          <a:p>
            <a:pPr marL="342900" indent="-342900" algn="l">
              <a:lnSpc>
                <a:spcPct val="120000"/>
              </a:lnSpc>
              <a:buFont typeface="+mj-lt"/>
              <a:buAutoNum type="arabicPeriod" startAt="17"/>
            </a:pPr>
            <a:r>
              <a:rPr lang="hr-HR" dirty="0"/>
              <a:t>Na koliko načina može 6 osoba sjesti na po jedan od 8 stolaca?</a:t>
            </a:r>
          </a:p>
          <a:p>
            <a:pPr marL="342900" indent="-342900" algn="l">
              <a:lnSpc>
                <a:spcPct val="120000"/>
              </a:lnSpc>
              <a:buFont typeface="+mj-lt"/>
              <a:buAutoNum type="arabicPeriod" startAt="17"/>
            </a:pPr>
            <a:r>
              <a:rPr lang="hr-HR" dirty="0"/>
              <a:t>Koliko se različitih nizova od 2 člana može napraviti od jedne crvene, jedne</a:t>
            </a:r>
            <a:br>
              <a:rPr lang="hr-HR" dirty="0"/>
            </a:br>
            <a:r>
              <a:rPr lang="hr-HR" dirty="0"/>
              <a:t>bijele, jedne plave i jedne žute kuglice i koji su to nizovi?</a:t>
            </a:r>
          </a:p>
          <a:p>
            <a:pPr marL="0" indent="0" algn="l">
              <a:lnSpc>
                <a:spcPct val="120000"/>
              </a:lnSpc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759399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"/>
  <p:tag name="ARTICULATE_PROJECT_CHECK" val="0"/>
  <p:tag name="ARTICULATE_PRESENTER_VERSION" val="6"/>
  <p:tag name="ARTICULATE_PROJECT_OPE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aster Algebra VS 4-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E70DA2-F095-462B-9DBC-B4B3CC7C04BF}" vid="{68CDA1FF-4E84-4C62-AE30-5C2A181162E0}"/>
    </a:ext>
  </a:extLst>
</a:theme>
</file>

<file path=ppt/theme/theme2.xml><?xml version="1.0" encoding="utf-8"?>
<a:theme xmlns:a="http://schemas.openxmlformats.org/drawingml/2006/main" name="Theme2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33784E8A-D3EA-4276-8621-3EB3C10C4D36}" vid="{D5B1106B-4F37-45C1-AD92-8E542A410F66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AF8DF40C255CC4E80B3CE21AAA3650C" ma:contentTypeVersion="0" ma:contentTypeDescription="Stvaranje novog dokumenta." ma:contentTypeScope="" ma:versionID="33f95c4feace6d0cec66844b7a9a971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355e86d926e02d3e5918f1fd2f97e0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736880-027E-40C4-BC09-A791F6998833}">
  <ds:schemaRefs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B9818D3-7623-4050-A0CE-B93AE82CB6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ED0CE0-D705-4620-BD53-5B4A2E74E1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 Algebra VS 4-3</Template>
  <TotalTime>2502</TotalTime>
  <Words>2904</Words>
  <Application>Microsoft Office PowerPoint</Application>
  <PresentationFormat>Prikaz na zaslonu (4:3)</PresentationFormat>
  <Paragraphs>327</Paragraphs>
  <Slides>28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11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28</vt:i4>
      </vt:variant>
    </vt:vector>
  </HeadingPairs>
  <TitlesOfParts>
    <vt:vector size="41" baseType="lpstr">
      <vt:lpstr>Arial</vt:lpstr>
      <vt:lpstr>Arial-BoldMT</vt:lpstr>
      <vt:lpstr>ArialMT</vt:lpstr>
      <vt:lpstr>ARS Maquette Pro</vt:lpstr>
      <vt:lpstr>Calibri</vt:lpstr>
      <vt:lpstr>Calibri Light</vt:lpstr>
      <vt:lpstr>Cambria Math</vt:lpstr>
      <vt:lpstr>CMMI10</vt:lpstr>
      <vt:lpstr>CMSY10</vt:lpstr>
      <vt:lpstr>Segoe UI</vt:lpstr>
      <vt:lpstr>Segoe UI Semibold</vt:lpstr>
      <vt:lpstr>master Algebra VS 4-3</vt:lpstr>
      <vt:lpstr>Theme2</vt:lpstr>
      <vt:lpstr>Vjerojatnost i statistika  VJEŽBE – dio 1</vt:lpstr>
      <vt:lpstr>1. KOMBINATORIKA Osnovna pravila prebrojavanja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Varijacije</vt:lpstr>
      <vt:lpstr>PowerPoint prezentacija</vt:lpstr>
      <vt:lpstr>Permutacije</vt:lpstr>
      <vt:lpstr>PowerPoint prezentacija</vt:lpstr>
      <vt:lpstr>Kombinacije</vt:lpstr>
      <vt:lpstr>PowerPoint prezentacija</vt:lpstr>
      <vt:lpstr>PowerPoint prezentacija</vt:lpstr>
      <vt:lpstr>Zadaci za vježbu</vt:lpstr>
      <vt:lpstr>Zadaci za vježbu</vt:lpstr>
      <vt:lpstr>Zadaci za vježbu</vt:lpstr>
      <vt:lpstr>Zadaci za vježbu</vt:lpstr>
      <vt:lpstr>Zadaci za vježbu</vt:lpstr>
      <vt:lpstr>Rješenja zadataka s vježbi</vt:lpstr>
      <vt:lpstr>Rješenja zadataka s vježbi</vt:lpstr>
      <vt:lpstr>Rješenja zadataka s vježbi</vt:lpstr>
      <vt:lpstr>Rješenja zadataka s vježbi</vt:lpstr>
      <vt:lpstr>Rješenja zadataka s vježbi</vt:lpstr>
      <vt:lpstr>Rješenja zadataka za vježbu</vt:lpstr>
      <vt:lpstr>Rješenja zadataka za vježbu</vt:lpstr>
      <vt:lpstr>Rješenja zadataka za vježbu</vt:lpstr>
      <vt:lpstr>Rješenja zadataka za vježbu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1 VJEŽBE 1</dc:title>
  <dc:creator>Nives Bačun Lebarović</dc:creator>
  <cp:lastModifiedBy>Iva Golubić</cp:lastModifiedBy>
  <cp:revision>177</cp:revision>
  <dcterms:created xsi:type="dcterms:W3CDTF">2014-09-22T10:50:30Z</dcterms:created>
  <dcterms:modified xsi:type="dcterms:W3CDTF">2022-09-27T16:51:22Z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0x010100AAF8DF40C255CC4E80B3CE21AAA3650C</vt:lpwstr>
  </property>
  <property fmtid="{D5CDD505-2E9C-101B-9397-08002B2CF9AE}" pid="3" name="IsMyDocuments">
    <vt:bool>true</vt:bool>
  </property>
  <property fmtid="{D5CDD505-2E9C-101B-9397-08002B2CF9AE}" pid="4" name="ArticulatePath">
    <vt:lpwstr>MAT1 _vjezbe 1_2014</vt:lpwstr>
  </property>
  <property fmtid="{D5CDD505-2E9C-101B-9397-08002B2CF9AE}" pid="5" name="ArticulateUseProject">
    <vt:lpwstr>1</vt:lpwstr>
  </property>
  <property fmtid="{D5CDD505-2E9C-101B-9397-08002B2CF9AE}" pid="6" name="ArticulateGUID">
    <vt:lpwstr>33F26BDB-9D23-4B0A-AB1C-FB31C9520273</vt:lpwstr>
  </property>
  <property fmtid="{D5CDD505-2E9C-101B-9397-08002B2CF9AE}" pid="7" name="ArticulateProjectFull">
    <vt:lpwstr>F:\Algebra\Mat\MAT2_2015\pptx\VSPR14_Matematika2_vjezbe12i13.ppta</vt:lpwstr>
  </property>
</Properties>
</file>